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4" r:id="rId2"/>
    <p:sldId id="266" r:id="rId3"/>
    <p:sldId id="265" r:id="rId4"/>
    <p:sldId id="267" r:id="rId5"/>
    <p:sldId id="268" r:id="rId6"/>
    <p:sldId id="270" r:id="rId7"/>
    <p:sldId id="271" r:id="rId8"/>
    <p:sldId id="272" r:id="rId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19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9E33ECCC-C890-4CEA-90B2-0CCEB7FD9948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31"/>
            <a:ext cx="5438140" cy="3908863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705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705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167CACC0-A286-438A-8149-E736CD233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192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97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76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00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58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82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23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1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96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22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9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405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BCAA-ACAD-4B5F-94DB-D2DA012670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2543-0CA3-478E-A821-9FBBE84A4CF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9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67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2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2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31899" y="5157197"/>
            <a:ext cx="2723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Каврын А.Н.,</a:t>
            </a:r>
          </a:p>
          <a:p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СВУ МО СО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14078" y="6317054"/>
            <a:ext cx="1865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октября 2024 </a:t>
            </a:r>
            <a:r>
              <a:rPr lang="ru-RU" sz="1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</a:p>
        </p:txBody>
      </p:sp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-2659570" y="2392150"/>
            <a:ext cx="7047783" cy="2039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9" y="0"/>
            <a:ext cx="2115036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7640457" y="107946"/>
            <a:ext cx="1236505" cy="7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214363" y="2204869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рекомендаций </a:t>
            </a:r>
          </a:p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 Штаба по всероссийским учениям по АТЗ (2023-2024 гг.) в Северо-Восточном управлении министерства образования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468042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36" y="77561"/>
            <a:ext cx="9079264" cy="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" y="21642"/>
            <a:ext cx="1513210" cy="8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8172400" y="179341"/>
            <a:ext cx="817295" cy="498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22527" y="963636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Министерства просвещения </a:t>
            </a:r>
          </a:p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01.07.2022 № АК-863/14, </a:t>
            </a:r>
          </a:p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30.05.2023 № АК -630/14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2226" y="2442982"/>
            <a:ext cx="8341401" cy="3385542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План-график проведения учений </a:t>
            </a:r>
          </a:p>
          <a:p>
            <a:pPr marL="342900" indent="-342900">
              <a:buFont typeface="Wingdings" pitchFamily="2" charset="2"/>
              <a:buChar char="§"/>
            </a:pP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о проведении учений</a:t>
            </a:r>
          </a:p>
          <a:p>
            <a:pPr marL="342900" indent="-342900">
              <a:buFont typeface="Wingdings" pitchFamily="2" charset="2"/>
              <a:buChar char="§"/>
            </a:pPr>
            <a:endParaRPr lang="ru-RU" sz="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подготовки к проведению учений</a:t>
            </a:r>
          </a:p>
          <a:p>
            <a:pPr marL="342900" indent="-342900">
              <a:buFont typeface="Wingdings" pitchFamily="2" charset="2"/>
              <a:buChar char="§"/>
            </a:pPr>
            <a:endParaRPr lang="ru-RU" sz="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проведения учений</a:t>
            </a:r>
          </a:p>
          <a:p>
            <a:pPr marL="342900" indent="-342900">
              <a:buFont typeface="Wingdings" pitchFamily="2" charset="2"/>
              <a:buChar char="§"/>
            </a:pPr>
            <a:endParaRPr lang="ru-RU" sz="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 о проведении учений</a:t>
            </a:r>
          </a:p>
        </p:txBody>
      </p:sp>
      <p:pic>
        <p:nvPicPr>
          <p:cNvPr id="27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8387" y="5888888"/>
            <a:ext cx="9095612" cy="969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175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36" y="77561"/>
            <a:ext cx="9079264" cy="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" y="21642"/>
            <a:ext cx="1513210" cy="8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8172400" y="179341"/>
            <a:ext cx="817295" cy="498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46369" y="119336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проведения учений</a:t>
            </a:r>
          </a:p>
        </p:txBody>
      </p:sp>
      <p:pic>
        <p:nvPicPr>
          <p:cNvPr id="25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8387" y="5888888"/>
            <a:ext cx="9095612" cy="969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3517" y="2264242"/>
            <a:ext cx="2543038" cy="64633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2023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122 объекта (100%)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94493" y="2264242"/>
            <a:ext cx="3495203" cy="138499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2024 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118 объектов (из 120) 98% </a:t>
            </a: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(2 объекта на момент проведения  тренировки выведены  из образовательного процесса)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16028" y="2264242"/>
            <a:ext cx="2543038" cy="64633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мая 2024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62 объекта (100%)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3517" y="4425853"/>
            <a:ext cx="2543038" cy="1600438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41 руководитель</a:t>
            </a:r>
          </a:p>
          <a:p>
            <a:pPr algn="ctr"/>
            <a:endParaRPr lang="ru-RU" sz="105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2300 человек </a:t>
            </a:r>
          </a:p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(из них 1337 педагогических работников)</a:t>
            </a:r>
          </a:p>
          <a:p>
            <a:pPr algn="ctr"/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работника ЧОП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16028" y="4401087"/>
            <a:ext cx="2543038" cy="206979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 руководителей</a:t>
            </a:r>
          </a:p>
          <a:p>
            <a:pPr algn="ctr"/>
            <a:endParaRPr lang="ru-RU" sz="105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2117 человек </a:t>
            </a:r>
          </a:p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(из них 1280 педагогических работников)</a:t>
            </a:r>
          </a:p>
          <a:p>
            <a:pPr algn="ctr"/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работника ЧОП</a:t>
            </a:r>
          </a:p>
          <a:p>
            <a:pPr algn="ctr"/>
            <a:endParaRPr lang="ru-RU" sz="11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8773 обучающихся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1341" y="3857899"/>
            <a:ext cx="7246087" cy="40011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учениях приняло участие: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94493" y="4409424"/>
            <a:ext cx="3495203" cy="141577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 руководителей</a:t>
            </a:r>
          </a:p>
          <a:p>
            <a:pPr algn="ctr"/>
            <a:endParaRPr lang="ru-RU" sz="11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2256 человек (из них 1225 педагогических работников)</a:t>
            </a:r>
          </a:p>
          <a:p>
            <a:pPr algn="ctr"/>
            <a:endParaRPr lang="ru-RU" sz="11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работника ЧОП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415036" y="1655029"/>
            <a:ext cx="1668029" cy="49745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761529" y="1655029"/>
            <a:ext cx="1548000" cy="40034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4345423" y="1655029"/>
            <a:ext cx="8092" cy="49745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346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36" y="-77638"/>
            <a:ext cx="9079264" cy="1041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" y="21642"/>
            <a:ext cx="1513210" cy="8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8172400" y="207042"/>
            <a:ext cx="817295" cy="498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089726" y="732803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1-ый учебный вопрос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684" y="2139571"/>
            <a:ext cx="1429314" cy="272382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Вариант 1: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ОУ идёт образовательный процесс, обучаемые вместе с педагогами находятся в своих классах, руководитель  на рабочем месте, сотрудник охраны находится на своем рабочем месте. Сотрудник охраны замечает неизвестных граждан в количестве 3 человек, пытающихся проникнуть в здание образовательной организации со стороны запасного входа.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8745" y="2193576"/>
            <a:ext cx="1429314" cy="313932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Вариант 2: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ОУ перемена, часть детей в коридорах, ученики классов с 1-го по 4-й находятся в столовой, руководитель  на рабочем месте, сотрудник охраны отлучился с рабочего места, но находится на территории объекта. Работник школы замечает неизвестного гражданина, предположительно вооруженного охотничьим ружьем, пытающегося проникнуть на территорию образовательной организации через забор.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84920" y="2259112"/>
            <a:ext cx="1429314" cy="272382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Вариант 3: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ОУ идёт образовательный процесс, обучаемые вместе с педагогами находятся в своих классах, руководитель  на рабочем месте, сотрудник охраны находится на своем рабочем месте. Сотрудник охраны замечает неизвестных граждан в количестве 3 человек, пытающихся проникнуть в здание образовательной организации со стороны запасного входа. </a:t>
            </a:r>
          </a:p>
        </p:txBody>
      </p:sp>
      <p:pic>
        <p:nvPicPr>
          <p:cNvPr id="21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8387" y="5888888"/>
            <a:ext cx="9095612" cy="969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2872" y="1181894"/>
            <a:ext cx="4420532" cy="1077218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2023, 20 мая 2024</a:t>
            </a: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действия работников и сотрудников охраны при вооруженном нападении на объект (территорию) ОУ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6994" y="1181894"/>
            <a:ext cx="3802701" cy="1077218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2024</a:t>
            </a: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действия работников и сотрудников охраны при захвате заложников на объекте ОУ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68937" y="2507071"/>
            <a:ext cx="3391841" cy="317009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ОУ идёт образовательный процесс, обучаемые вместе с педагогами находятся в своих классах, руководитель  на рабочем месте, сотрудник охраны находится на своем рабочем месте. Сотрудник охраны отвлекается и не замечает неизвестных граждан в количестве 3 человек с оружием, проникших в здание ОУ  со стороны основного входа. Злоумышленники нейтрализуют сотрудника охраны до того, как  тот успевает нажать кнопку тревожной сигнализации и поднять тревогу каким-либо иным образом. Далее, зайдя в один из учебных классов, они захватывают педагогического работника и обучающихся в заложники. В процессе захвата заложников в соседних с этим классом помещениях слышны громкие крики, звуки стрельбы из огнестрельного оружия.</a:t>
            </a:r>
          </a:p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Злоумышленники звонят в исполнительные органы власти субъекта Российской Федерации, на территории которого расположена образовательная организация и выдвигают  требования, после выполнения которых обещают освободить заложников.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77007" y="2332076"/>
            <a:ext cx="1429314" cy="286232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Вариант 4 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ОУ перемена, дети – в коридорах, в классах. Дежурные преподаватели – на местах, остальные в учительской (преподавательской). Руководитель  ОУ отсутствует на рабочем месте. Сотрудник охраны на своем рабочем месте. Сотрудник охраны замечает по видеонаблюдению неизвестного гражданина с предметом, похожим на огнестрельное оружие.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36" y="4592123"/>
            <a:ext cx="1429314" cy="17543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Вариант 5: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ОУ  идет образовательный процесс. Руководитель и сотрудник охраны находятся на рабочих местах. К крыльцу столовой подъехал автомобиль и двое неизвестных мужчин начинают выгружать сумки и коробки.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89414" y="4592257"/>
            <a:ext cx="1429314" cy="21698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Вариант 6: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лагере проходит завтрак, часть детей в столовой, часть детей находится в комнатах. Руководитель  и сотрудник охраны на своих рабочих местах. Сотрудник охраны замечает по видеонаблюдению неизвестного гражданина с предметом, похожим на огнестрельное оружие.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18728" y="4661507"/>
            <a:ext cx="1429314" cy="2031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Вариант 7: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лагере проводятся спортивные мероприятия на улице. Один из работников лагеря замечает неизвестного гражданина, предположительно вооруженного охотничьим ружьем, пытающегося проникнуть на территорию ОУ через забор.</a:t>
            </a:r>
          </a:p>
        </p:txBody>
      </p:sp>
    </p:spTree>
    <p:extLst>
      <p:ext uri="{BB962C8B-B14F-4D97-AF65-F5344CB8AC3E}">
        <p14:creationId xmlns:p14="http://schemas.microsoft.com/office/powerpoint/2010/main" val="2054646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36" y="77561"/>
            <a:ext cx="9079264" cy="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" y="21642"/>
            <a:ext cx="1513210" cy="8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8172401" y="207042"/>
            <a:ext cx="817295" cy="498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089726" y="732803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2-ой учебный вопрос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684" y="2139571"/>
            <a:ext cx="1429314" cy="21698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Вариант 1: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после задержания преступника нарядом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</a:rPr>
              <a:t>Росгвардии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ОУ  возвращается к учебному процессу. Однако в одном из помещений работником  обнаруживается неизвестный предмет, похожий на взрывное устройство, предположительно оставленный преступником.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9726" y="2193576"/>
            <a:ext cx="1429314" cy="24468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Вариант 2: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после задержания преступника сотрудниками органов внутренних дел ОУ  возвращается к учебному процессу. Однако в районе входной группы главного входа работником охраны обнаруживается неизвестный предмет, похожий на взрывное устройство, предположительно оставленный преступником.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68736" y="2332075"/>
            <a:ext cx="1429314" cy="21698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Вариант 3: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после задержания преступника проводится осмотр объекта ОУ (организации отдыха) представителями оперативных служб. В это время в одном из помещений произошел взрыв. Произошло возгорание помещения, задымлены смежные помещения, а также прилегающий коридор. Имеются пострадавшие. </a:t>
            </a:r>
          </a:p>
        </p:txBody>
      </p:sp>
      <p:pic>
        <p:nvPicPr>
          <p:cNvPr id="21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8387" y="5888888"/>
            <a:ext cx="9095612" cy="969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736" y="1124907"/>
            <a:ext cx="4420532" cy="954107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2023, 20 мая 2024</a:t>
            </a:r>
          </a:p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действия работников, обучающихся и сотрудников охраны при обнаружении размещенного в здании или на территории ОУ взрывного устройства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6994" y="1181894"/>
            <a:ext cx="3802701" cy="1569660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2024</a:t>
            </a:r>
          </a:p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действия работников и сотрудников охраны при получении сигнала гражданской обороны «Внимание всем!» с информационным сообщением о воздушной тревоге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1204" y="2985547"/>
            <a:ext cx="3513519" cy="161582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Средствами противовоздушной обороны Вооруженных Сил Российской Федерации в воздушном пространстве субъекта Российской Федерации замечена группа неизвестных беспилотных летательных аппаратов.</a:t>
            </a:r>
          </a:p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решению высшего должностного лица субъекта Российской Федерации с целью привлечения внимания населения об угрозе нападения противника подается сигнал гражданской обороны «Внимание всем!» с дальнейшим сообщением о воздушной тревоге.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77007" y="2332076"/>
            <a:ext cx="1429314" cy="23083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Вариант 4: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ОУ  идет образовательный процесс. Обучаемые вместе с педагогами находятся в своих кабинетах. Руководитель ОУ на рабочем месте. Сотрудник охраны на своем рабочем месте. БПЛА сброшено взрывное устройство, которое попало в районе запасного эвакуационного выхода, началось возгорание.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36" y="4309396"/>
            <a:ext cx="1429314" cy="24468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Вариант 5: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в ОУ  идет образовательный процесс. Обучаемые вместе с педагогами находятся в своих кабинетах. Два класса проводят урок физкультуры на школьном стадионе. Руководитель  и сотрудник охраны на своем рабочем месте. Учитель физкультуры замечает БПЛА, который двигается в направлении школы.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54079" y="4532124"/>
            <a:ext cx="1429314" cy="17543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 Вариант 6: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после задержания преступника при осмотре прилегающей территории школы  представителями оперативной службы, и работниками образовательной организации  обнаружена подозрительная сумка.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83393" y="4677475"/>
            <a:ext cx="1429314" cy="18928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sysDot"/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Вариант 7: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после задержания преступника при обходе прилегающей территории школы (организации отдыха) представителями оперативной службы и работниками образовательной организации в кустах заметили прячущегося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493702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35" y="77561"/>
            <a:ext cx="9018879" cy="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" y="21642"/>
            <a:ext cx="1513210" cy="8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8172400" y="207042"/>
            <a:ext cx="817295" cy="498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146369" y="119336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проведения учений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17" y="2094965"/>
            <a:ext cx="2543038" cy="1631216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2023</a:t>
            </a:r>
          </a:p>
          <a:p>
            <a:pPr algn="ctr"/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1 объекте осуществлено реальное прибытие нарядов оперативных служб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94493" y="2107713"/>
            <a:ext cx="3495203" cy="1292662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 августа 2024 </a:t>
            </a:r>
          </a:p>
          <a:p>
            <a:pPr algn="ctr"/>
            <a:endParaRPr lang="ru-RU" sz="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4 объектах осуществлено реальное прибытие оперативных служб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16028" y="2090460"/>
            <a:ext cx="2543038" cy="1585049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мая 2024</a:t>
            </a:r>
          </a:p>
          <a:p>
            <a:pPr algn="ctr"/>
            <a:endParaRPr lang="ru-RU" sz="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5 объектах осуществлено реальное прибытие оперативных служб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103" y="4442011"/>
            <a:ext cx="8846179" cy="1323439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некорректная передача  информации от вахтера в оперативные службы;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неточное выполнение команд руководителя ОУ педагогами;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сверка количества эвакуированных обучающихся </a:t>
            </a:r>
            <a:r>
              <a:rPr lang="ru-RU" sz="160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 списком;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некорректное взаимодействие полиции и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Росгвардии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2633" y="3856175"/>
            <a:ext cx="7246087" cy="400110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Выявленные недостатки: </a:t>
            </a:r>
          </a:p>
        </p:txBody>
      </p:sp>
      <p:pic>
        <p:nvPicPr>
          <p:cNvPr id="22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8387" y="5888888"/>
            <a:ext cx="9095612" cy="969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12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8387" y="6331131"/>
            <a:ext cx="9095612" cy="5268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387" y="51399"/>
            <a:ext cx="9079264" cy="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" y="21642"/>
            <a:ext cx="1513210" cy="8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8103390" y="274821"/>
            <a:ext cx="817295" cy="498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949295" y="737920"/>
            <a:ext cx="7154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меры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9710" y="1251268"/>
            <a:ext cx="8856618" cy="5770811"/>
          </a:xfrm>
          <a:prstGeom prst="rect">
            <a:avLst/>
          </a:prstGeom>
          <a:noFill/>
          <a:ln w="6350">
            <a:noFill/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проведены совещания с ответственными за безопасность в ОУ с целью анализа принятых мер по итогам учений;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проведены инструктажи, с целью максимально точной передачи информации спецслужбам для правильных действий прибывшего наряда;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проведены дополнительные инструктажи с целью соблюдения контрольно-пропускного режима при возращении в ОУ обучающихся и персонала после проведения эвакуации;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предусмотрены  плановые объектовые тренировки с учащимися, работниками и сотрудниками охраны с отработкой навыков по разным вопросом безопасности, со сменой сценариев;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систематический контроль работоспособности всех технических средств защиты (видеонаблюдение,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металлодетекторы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СКУД, СОУЭ и т.д.);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предусмотрены дополнительные места эвакуации  с учетом возможной зоны оцепления;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обеспечить систематический контроль за размещением мобильных кнопок тревожной сигнализации (брелоков) у сотрудников охраны и дежурного администратора;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предусмотрено проведение отдельных тренировок по отработке совместных действий по передаче сигнала тревоги от дежурных сотрудников в случае отсутствия на объекте руководителя ОУ;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7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проведены дополнительные инструктажи о необходимости при проведении ночных обходов (сторожами, вахтерами) осуществлять проверку запирания окон и дверей.</a:t>
            </a: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09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35" y="77561"/>
            <a:ext cx="9010253" cy="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4461" y="241078"/>
            <a:ext cx="55446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МИНИСТЕРСТВО ОБРАЗОВАНИЯ САМАРСКОЙ ОБЛАСТИ</a:t>
            </a:r>
          </a:p>
          <a:p>
            <a:r>
              <a:rPr lang="ru-RU" sz="11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                            СЕВЕРО-ВОСТОЧНОЕ УПРАВЛЕНИЕ</a:t>
            </a:r>
            <a:endParaRPr lang="ru-RU" sz="11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D0EABED-1D65-E04B-A00E-4CDA6A1E1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" y="21642"/>
            <a:ext cx="1513210" cy="8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oogle Shape;62;p14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24694" t="20581" r="27273" b="20691"/>
          <a:stretch/>
        </p:blipFill>
        <p:spPr>
          <a:xfrm>
            <a:off x="8161540" y="207042"/>
            <a:ext cx="817295" cy="498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995792" y="152979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итогам учений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2328" y="2537936"/>
            <a:ext cx="8055066" cy="2185214"/>
          </a:xfrm>
          <a:prstGeom prst="rect">
            <a:avLst/>
          </a:prstGeom>
          <a:noFill/>
          <a:ln w="6350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Регулярное проведение учений и тренировок повышает уровень подготовки, позволяет сформировать, закрепить, усовершенствовать и довести до автоматизма навыки у обучающихся, сотрудников и сотрудников охраны  по реализации правильных действий, от которых в критической ситуации непосредственно зависят жизни и здоровье участников образовательного процесса.</a:t>
            </a:r>
          </a:p>
          <a:p>
            <a:pPr algn="ctr"/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8387" y="5888888"/>
            <a:ext cx="9095612" cy="969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64595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1389</Words>
  <Application>Microsoft Macintosh PowerPoint</Application>
  <PresentationFormat>Экран (4:3)</PresentationFormat>
  <Paragraphs>138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Всероссийские учения по антитеррористической безопасности в Северо- Восточном управлении министерства образования Самарской области</dc:title>
  <dc:creator>Пользователь</dc:creator>
  <cp:lastModifiedBy>Microsoft Office User</cp:lastModifiedBy>
  <cp:revision>146</cp:revision>
  <cp:lastPrinted>2024-10-29T06:57:37Z</cp:lastPrinted>
  <dcterms:created xsi:type="dcterms:W3CDTF">2024-10-22T11:10:02Z</dcterms:created>
  <dcterms:modified xsi:type="dcterms:W3CDTF">2024-10-29T14:15:34Z</dcterms:modified>
</cp:coreProperties>
</file>