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1" r:id="rId1"/>
  </p:sldMasterIdLst>
  <p:notesMasterIdLst>
    <p:notesMasterId r:id="rId10"/>
  </p:notesMasterIdLst>
  <p:handoutMasterIdLst>
    <p:handoutMasterId r:id="rId11"/>
  </p:handoutMasterIdLst>
  <p:sldIdLst>
    <p:sldId id="378" r:id="rId2"/>
    <p:sldId id="442" r:id="rId3"/>
    <p:sldId id="458" r:id="rId4"/>
    <p:sldId id="454" r:id="rId5"/>
    <p:sldId id="459" r:id="rId6"/>
    <p:sldId id="455" r:id="rId7"/>
    <p:sldId id="457" r:id="rId8"/>
    <p:sldId id="404" r:id="rId9"/>
  </p:sldIdLst>
  <p:sldSz cx="12192000" cy="6858000"/>
  <p:notesSz cx="6788150" cy="99234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C1DFF1"/>
    <a:srgbClr val="233473"/>
    <a:srgbClr val="7085D2"/>
    <a:srgbClr val="2A3F8A"/>
    <a:srgbClr val="4D67C7"/>
    <a:srgbClr val="375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 autoAdjust="0"/>
    <p:restoredTop sz="92330" autoAdjust="0"/>
  </p:normalViewPr>
  <p:slideViewPr>
    <p:cSldViewPr>
      <p:cViewPr varScale="1">
        <p:scale>
          <a:sx n="108" d="100"/>
          <a:sy n="108" d="100"/>
        </p:scale>
        <p:origin x="134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49DDB6-0BCF-489E-B10D-4F7C880BEB0E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343E15-5B48-4673-9983-4CF5E8131104}">
      <dgm:prSet phldrT="[Текст]"/>
      <dgm:spPr/>
      <dgm:t>
        <a:bodyPr/>
        <a:lstStyle/>
        <a:p>
          <a:r>
            <a:rPr lang="ru-RU" dirty="0"/>
            <a:t>Установить социально - психологические условия (социальную ситуацию развития обучающихся), формирующие психологическую готовность к аддиктивному (зависимому) поведению у лиц подросткового и юношеского возраста</a:t>
          </a:r>
        </a:p>
      </dgm:t>
    </dgm:pt>
    <dgm:pt modelId="{6FAB992F-EDB8-4FCB-9BF8-D56D3EB4CC81}" type="parTrans" cxnId="{053686D8-13B2-4760-AD5D-6422CAFFC8ED}">
      <dgm:prSet/>
      <dgm:spPr/>
      <dgm:t>
        <a:bodyPr/>
        <a:lstStyle/>
        <a:p>
          <a:endParaRPr lang="ru-RU"/>
        </a:p>
      </dgm:t>
    </dgm:pt>
    <dgm:pt modelId="{6D7B0CD1-4BE6-40E2-A48A-DEE163AE13AD}" type="sibTrans" cxnId="{053686D8-13B2-4760-AD5D-6422CAFFC8ED}">
      <dgm:prSet/>
      <dgm:spPr/>
      <dgm:t>
        <a:bodyPr/>
        <a:lstStyle/>
        <a:p>
          <a:endParaRPr lang="ru-RU"/>
        </a:p>
      </dgm:t>
    </dgm:pt>
    <dgm:pt modelId="{6EE977D4-4431-4E75-9373-279DC6A1AE5E}">
      <dgm:prSet phldrT="[Текст]"/>
      <dgm:spPr/>
      <dgm:t>
        <a:bodyPr/>
        <a:lstStyle/>
        <a:p>
          <a:r>
            <a:rPr lang="ru-RU" dirty="0"/>
            <a:t>Организовать  адресную  и системную  работу с обучающимися в групповой и индивидуальной  форме, направленной на профилактику вовлечения в потребление наркотических средств и психотропных веществ</a:t>
          </a:r>
        </a:p>
      </dgm:t>
    </dgm:pt>
    <dgm:pt modelId="{E3C78F85-2D02-4AF1-A533-35F98A40FC60}" type="parTrans" cxnId="{1BB20572-8173-4289-9005-49280A247B35}">
      <dgm:prSet/>
      <dgm:spPr/>
      <dgm:t>
        <a:bodyPr/>
        <a:lstStyle/>
        <a:p>
          <a:endParaRPr lang="ru-RU"/>
        </a:p>
      </dgm:t>
    </dgm:pt>
    <dgm:pt modelId="{15A0F607-DC21-4384-B06B-E900020C969B}" type="sibTrans" cxnId="{1BB20572-8173-4289-9005-49280A247B35}">
      <dgm:prSet/>
      <dgm:spPr/>
      <dgm:t>
        <a:bodyPr/>
        <a:lstStyle/>
        <a:p>
          <a:endParaRPr lang="ru-RU"/>
        </a:p>
      </dgm:t>
    </dgm:pt>
    <dgm:pt modelId="{4BD03548-8C9C-4666-B281-36470CD7869F}">
      <dgm:prSet phldrT="[Текст]"/>
      <dgm:spPr/>
      <dgm:t>
        <a:bodyPr/>
        <a:lstStyle/>
        <a:p>
          <a:r>
            <a:rPr lang="ru-RU" dirty="0"/>
            <a:t>Сформировать контингент  обучающихся, направляемых на профилактические медицинские осмотры</a:t>
          </a:r>
        </a:p>
      </dgm:t>
    </dgm:pt>
    <dgm:pt modelId="{6BFC5B52-A7C9-411D-B475-DF7465439F7D}" type="parTrans" cxnId="{9221C67A-2D38-4B9C-A718-801F5A7C5CE8}">
      <dgm:prSet/>
      <dgm:spPr/>
      <dgm:t>
        <a:bodyPr/>
        <a:lstStyle/>
        <a:p>
          <a:endParaRPr lang="ru-RU"/>
        </a:p>
      </dgm:t>
    </dgm:pt>
    <dgm:pt modelId="{5596840B-43B1-48BC-B7AA-99104196EF58}" type="sibTrans" cxnId="{9221C67A-2D38-4B9C-A718-801F5A7C5CE8}">
      <dgm:prSet/>
      <dgm:spPr/>
      <dgm:t>
        <a:bodyPr/>
        <a:lstStyle/>
        <a:p>
          <a:endParaRPr lang="ru-RU"/>
        </a:p>
      </dgm:t>
    </dgm:pt>
    <dgm:pt modelId="{C1619873-DDF3-44C4-A52C-616C25395076}">
      <dgm:prSet/>
      <dgm:spPr/>
      <dgm:t>
        <a:bodyPr/>
        <a:lstStyle/>
        <a:p>
          <a:r>
            <a:rPr lang="ru-RU" dirty="0"/>
            <a:t>Выявить группу обучающихся с повышенной  вероятностью  вовлечения в аддиктивное поведение </a:t>
          </a:r>
        </a:p>
      </dgm:t>
    </dgm:pt>
    <dgm:pt modelId="{FEE8A292-D321-4BA0-BE1D-64CDEC708204}" type="parTrans" cxnId="{0F6CAD71-752C-4AB2-854B-25005B8F4699}">
      <dgm:prSet/>
      <dgm:spPr/>
      <dgm:t>
        <a:bodyPr/>
        <a:lstStyle/>
        <a:p>
          <a:endParaRPr lang="ru-RU"/>
        </a:p>
      </dgm:t>
    </dgm:pt>
    <dgm:pt modelId="{A25B8567-A55B-4A58-B976-3A8369CA0418}" type="sibTrans" cxnId="{0F6CAD71-752C-4AB2-854B-25005B8F4699}">
      <dgm:prSet/>
      <dgm:spPr/>
      <dgm:t>
        <a:bodyPr/>
        <a:lstStyle/>
        <a:p>
          <a:endParaRPr lang="ru-RU"/>
        </a:p>
      </dgm:t>
    </dgm:pt>
    <dgm:pt modelId="{20215AAD-8F66-4B8B-A033-4F99A8DEF34C}" type="pres">
      <dgm:prSet presAssocID="{E849DDB6-0BCF-489E-B10D-4F7C880BEB0E}" presName="Name0" presStyleCnt="0">
        <dgm:presLayoutVars>
          <dgm:chMax val="7"/>
          <dgm:chPref val="7"/>
          <dgm:dir/>
        </dgm:presLayoutVars>
      </dgm:prSet>
      <dgm:spPr/>
    </dgm:pt>
    <dgm:pt modelId="{458BA9C4-EB05-46C2-AC8D-0E2A05B4C19B}" type="pres">
      <dgm:prSet presAssocID="{E849DDB6-0BCF-489E-B10D-4F7C880BEB0E}" presName="Name1" presStyleCnt="0"/>
      <dgm:spPr/>
    </dgm:pt>
    <dgm:pt modelId="{D69553F4-879D-40BE-B362-23AFDC98ABA1}" type="pres">
      <dgm:prSet presAssocID="{E849DDB6-0BCF-489E-B10D-4F7C880BEB0E}" presName="cycle" presStyleCnt="0"/>
      <dgm:spPr/>
    </dgm:pt>
    <dgm:pt modelId="{D4EA6EDF-D951-41E2-9F20-014A02E19D50}" type="pres">
      <dgm:prSet presAssocID="{E849DDB6-0BCF-489E-B10D-4F7C880BEB0E}" presName="srcNode" presStyleLbl="node1" presStyleIdx="0" presStyleCnt="4"/>
      <dgm:spPr/>
    </dgm:pt>
    <dgm:pt modelId="{1E041CE5-2C35-444E-BA32-B02D3879E9B1}" type="pres">
      <dgm:prSet presAssocID="{E849DDB6-0BCF-489E-B10D-4F7C880BEB0E}" presName="conn" presStyleLbl="parChTrans1D2" presStyleIdx="0" presStyleCnt="1"/>
      <dgm:spPr/>
    </dgm:pt>
    <dgm:pt modelId="{F04E03A9-294C-404D-833F-12BC65969914}" type="pres">
      <dgm:prSet presAssocID="{E849DDB6-0BCF-489E-B10D-4F7C880BEB0E}" presName="extraNode" presStyleLbl="node1" presStyleIdx="0" presStyleCnt="4"/>
      <dgm:spPr/>
    </dgm:pt>
    <dgm:pt modelId="{A4116C69-465C-4811-9C08-D98C766ACF94}" type="pres">
      <dgm:prSet presAssocID="{E849DDB6-0BCF-489E-B10D-4F7C880BEB0E}" presName="dstNode" presStyleLbl="node1" presStyleIdx="0" presStyleCnt="4"/>
      <dgm:spPr/>
    </dgm:pt>
    <dgm:pt modelId="{5B0B3C72-FE77-4E19-A336-48CDFC6DF377}" type="pres">
      <dgm:prSet presAssocID="{E0343E15-5B48-4673-9983-4CF5E8131104}" presName="text_1" presStyleLbl="node1" presStyleIdx="0" presStyleCnt="4">
        <dgm:presLayoutVars>
          <dgm:bulletEnabled val="1"/>
        </dgm:presLayoutVars>
      </dgm:prSet>
      <dgm:spPr/>
    </dgm:pt>
    <dgm:pt modelId="{61CA962E-E8B6-47FF-856E-5552AE2FCFBB}" type="pres">
      <dgm:prSet presAssocID="{E0343E15-5B48-4673-9983-4CF5E8131104}" presName="accent_1" presStyleCnt="0"/>
      <dgm:spPr/>
    </dgm:pt>
    <dgm:pt modelId="{59F48DAD-A428-495B-9839-9C67F41F6201}" type="pres">
      <dgm:prSet presAssocID="{E0343E15-5B48-4673-9983-4CF5E8131104}" presName="accentRepeatNode" presStyleLbl="solidFgAcc1" presStyleIdx="0" presStyleCnt="4"/>
      <dgm:spPr/>
    </dgm:pt>
    <dgm:pt modelId="{370CFB36-FC4C-42F2-85FD-BBA8D8D0381C}" type="pres">
      <dgm:prSet presAssocID="{6EE977D4-4431-4E75-9373-279DC6A1AE5E}" presName="text_2" presStyleLbl="node1" presStyleIdx="1" presStyleCnt="4">
        <dgm:presLayoutVars>
          <dgm:bulletEnabled val="1"/>
        </dgm:presLayoutVars>
      </dgm:prSet>
      <dgm:spPr/>
    </dgm:pt>
    <dgm:pt modelId="{C29CB437-3D13-4663-BAF5-D2681F24F643}" type="pres">
      <dgm:prSet presAssocID="{6EE977D4-4431-4E75-9373-279DC6A1AE5E}" presName="accent_2" presStyleCnt="0"/>
      <dgm:spPr/>
    </dgm:pt>
    <dgm:pt modelId="{5C32EEC8-E6E9-44EF-B3D1-74D7D3E1DCD9}" type="pres">
      <dgm:prSet presAssocID="{6EE977D4-4431-4E75-9373-279DC6A1AE5E}" presName="accentRepeatNode" presStyleLbl="solidFgAcc1" presStyleIdx="1" presStyleCnt="4"/>
      <dgm:spPr/>
    </dgm:pt>
    <dgm:pt modelId="{6C86F649-4C98-445D-BBAE-9B4B3249A350}" type="pres">
      <dgm:prSet presAssocID="{C1619873-DDF3-44C4-A52C-616C25395076}" presName="text_3" presStyleLbl="node1" presStyleIdx="2" presStyleCnt="4">
        <dgm:presLayoutVars>
          <dgm:bulletEnabled val="1"/>
        </dgm:presLayoutVars>
      </dgm:prSet>
      <dgm:spPr/>
    </dgm:pt>
    <dgm:pt modelId="{B4E72DB0-4CF6-4D11-84BB-77DAB89A0884}" type="pres">
      <dgm:prSet presAssocID="{C1619873-DDF3-44C4-A52C-616C25395076}" presName="accent_3" presStyleCnt="0"/>
      <dgm:spPr/>
    </dgm:pt>
    <dgm:pt modelId="{354AD4E5-CF6F-4D6B-9B84-B182A930256A}" type="pres">
      <dgm:prSet presAssocID="{C1619873-DDF3-44C4-A52C-616C25395076}" presName="accentRepeatNode" presStyleLbl="solidFgAcc1" presStyleIdx="2" presStyleCnt="4"/>
      <dgm:spPr/>
    </dgm:pt>
    <dgm:pt modelId="{C1521A45-268B-4835-8112-E31C483FA4C6}" type="pres">
      <dgm:prSet presAssocID="{4BD03548-8C9C-4666-B281-36470CD7869F}" presName="text_4" presStyleLbl="node1" presStyleIdx="3" presStyleCnt="4">
        <dgm:presLayoutVars>
          <dgm:bulletEnabled val="1"/>
        </dgm:presLayoutVars>
      </dgm:prSet>
      <dgm:spPr/>
    </dgm:pt>
    <dgm:pt modelId="{C8BB8371-8B33-4CD7-8FC1-4B1D7E28070A}" type="pres">
      <dgm:prSet presAssocID="{4BD03548-8C9C-4666-B281-36470CD7869F}" presName="accent_4" presStyleCnt="0"/>
      <dgm:spPr/>
    </dgm:pt>
    <dgm:pt modelId="{2AA5B0AF-EC4B-4E6A-AB90-7F964938F3B0}" type="pres">
      <dgm:prSet presAssocID="{4BD03548-8C9C-4666-B281-36470CD7869F}" presName="accentRepeatNode" presStyleLbl="solidFgAcc1" presStyleIdx="3" presStyleCnt="4"/>
      <dgm:spPr/>
    </dgm:pt>
  </dgm:ptLst>
  <dgm:cxnLst>
    <dgm:cxn modelId="{E8F34102-759B-4187-8EBD-DE617780E246}" type="presOf" srcId="{E849DDB6-0BCF-489E-B10D-4F7C880BEB0E}" destId="{20215AAD-8F66-4B8B-A033-4F99A8DEF34C}" srcOrd="0" destOrd="0" presId="urn:microsoft.com/office/officeart/2008/layout/VerticalCurvedList"/>
    <dgm:cxn modelId="{B07A1028-B1A4-452D-98A3-A70E43723A3A}" type="presOf" srcId="{4BD03548-8C9C-4666-B281-36470CD7869F}" destId="{C1521A45-268B-4835-8112-E31C483FA4C6}" srcOrd="0" destOrd="0" presId="urn:microsoft.com/office/officeart/2008/layout/VerticalCurvedList"/>
    <dgm:cxn modelId="{F640C138-8C27-4F9D-8C20-0033FD4EBC2E}" type="presOf" srcId="{6D7B0CD1-4BE6-40E2-A48A-DEE163AE13AD}" destId="{1E041CE5-2C35-444E-BA32-B02D3879E9B1}" srcOrd="0" destOrd="0" presId="urn:microsoft.com/office/officeart/2008/layout/VerticalCurvedList"/>
    <dgm:cxn modelId="{0F6CAD71-752C-4AB2-854B-25005B8F4699}" srcId="{E849DDB6-0BCF-489E-B10D-4F7C880BEB0E}" destId="{C1619873-DDF3-44C4-A52C-616C25395076}" srcOrd="2" destOrd="0" parTransId="{FEE8A292-D321-4BA0-BE1D-64CDEC708204}" sibTransId="{A25B8567-A55B-4A58-B976-3A8369CA0418}"/>
    <dgm:cxn modelId="{1BB20572-8173-4289-9005-49280A247B35}" srcId="{E849DDB6-0BCF-489E-B10D-4F7C880BEB0E}" destId="{6EE977D4-4431-4E75-9373-279DC6A1AE5E}" srcOrd="1" destOrd="0" parTransId="{E3C78F85-2D02-4AF1-A533-35F98A40FC60}" sibTransId="{15A0F607-DC21-4384-B06B-E900020C969B}"/>
    <dgm:cxn modelId="{9221C67A-2D38-4B9C-A718-801F5A7C5CE8}" srcId="{E849DDB6-0BCF-489E-B10D-4F7C880BEB0E}" destId="{4BD03548-8C9C-4666-B281-36470CD7869F}" srcOrd="3" destOrd="0" parTransId="{6BFC5B52-A7C9-411D-B475-DF7465439F7D}" sibTransId="{5596840B-43B1-48BC-B7AA-99104196EF58}"/>
    <dgm:cxn modelId="{396AC193-49A1-4FCE-99DA-B96F12771350}" type="presOf" srcId="{E0343E15-5B48-4673-9983-4CF5E8131104}" destId="{5B0B3C72-FE77-4E19-A336-48CDFC6DF377}" srcOrd="0" destOrd="0" presId="urn:microsoft.com/office/officeart/2008/layout/VerticalCurvedList"/>
    <dgm:cxn modelId="{053686D8-13B2-4760-AD5D-6422CAFFC8ED}" srcId="{E849DDB6-0BCF-489E-B10D-4F7C880BEB0E}" destId="{E0343E15-5B48-4673-9983-4CF5E8131104}" srcOrd="0" destOrd="0" parTransId="{6FAB992F-EDB8-4FCB-9BF8-D56D3EB4CC81}" sibTransId="{6D7B0CD1-4BE6-40E2-A48A-DEE163AE13AD}"/>
    <dgm:cxn modelId="{30947AF3-DA7A-4EFA-857C-C53AA530046C}" type="presOf" srcId="{6EE977D4-4431-4E75-9373-279DC6A1AE5E}" destId="{370CFB36-FC4C-42F2-85FD-BBA8D8D0381C}" srcOrd="0" destOrd="0" presId="urn:microsoft.com/office/officeart/2008/layout/VerticalCurvedList"/>
    <dgm:cxn modelId="{3E77C0FC-DC51-4EA2-8753-6ED5603B5FEA}" type="presOf" srcId="{C1619873-DDF3-44C4-A52C-616C25395076}" destId="{6C86F649-4C98-445D-BBAE-9B4B3249A350}" srcOrd="0" destOrd="0" presId="urn:microsoft.com/office/officeart/2008/layout/VerticalCurvedList"/>
    <dgm:cxn modelId="{B083D5C3-4824-45C4-B30F-6623297C12B0}" type="presParOf" srcId="{20215AAD-8F66-4B8B-A033-4F99A8DEF34C}" destId="{458BA9C4-EB05-46C2-AC8D-0E2A05B4C19B}" srcOrd="0" destOrd="0" presId="urn:microsoft.com/office/officeart/2008/layout/VerticalCurvedList"/>
    <dgm:cxn modelId="{BDE97BFA-0227-4155-AC67-44AFA968BE7D}" type="presParOf" srcId="{458BA9C4-EB05-46C2-AC8D-0E2A05B4C19B}" destId="{D69553F4-879D-40BE-B362-23AFDC98ABA1}" srcOrd="0" destOrd="0" presId="urn:microsoft.com/office/officeart/2008/layout/VerticalCurvedList"/>
    <dgm:cxn modelId="{4274BCBA-E06B-4D3A-A757-9FAE2F487634}" type="presParOf" srcId="{D69553F4-879D-40BE-B362-23AFDC98ABA1}" destId="{D4EA6EDF-D951-41E2-9F20-014A02E19D50}" srcOrd="0" destOrd="0" presId="urn:microsoft.com/office/officeart/2008/layout/VerticalCurvedList"/>
    <dgm:cxn modelId="{65A2B470-A634-435B-A62A-D0DDBBBDC38B}" type="presParOf" srcId="{D69553F4-879D-40BE-B362-23AFDC98ABA1}" destId="{1E041CE5-2C35-444E-BA32-B02D3879E9B1}" srcOrd="1" destOrd="0" presId="urn:microsoft.com/office/officeart/2008/layout/VerticalCurvedList"/>
    <dgm:cxn modelId="{229696F7-AB27-4C04-A928-5CFABCA1E898}" type="presParOf" srcId="{D69553F4-879D-40BE-B362-23AFDC98ABA1}" destId="{F04E03A9-294C-404D-833F-12BC65969914}" srcOrd="2" destOrd="0" presId="urn:microsoft.com/office/officeart/2008/layout/VerticalCurvedList"/>
    <dgm:cxn modelId="{D4CA44A5-7ED3-411F-9A07-B5A5ECD84A5A}" type="presParOf" srcId="{D69553F4-879D-40BE-B362-23AFDC98ABA1}" destId="{A4116C69-465C-4811-9C08-D98C766ACF94}" srcOrd="3" destOrd="0" presId="urn:microsoft.com/office/officeart/2008/layout/VerticalCurvedList"/>
    <dgm:cxn modelId="{21130E36-9E0A-4A37-A839-FE0CE3F0FD36}" type="presParOf" srcId="{458BA9C4-EB05-46C2-AC8D-0E2A05B4C19B}" destId="{5B0B3C72-FE77-4E19-A336-48CDFC6DF377}" srcOrd="1" destOrd="0" presId="urn:microsoft.com/office/officeart/2008/layout/VerticalCurvedList"/>
    <dgm:cxn modelId="{EFADBFD4-77B8-40D9-97AD-11A3B0ADEB68}" type="presParOf" srcId="{458BA9C4-EB05-46C2-AC8D-0E2A05B4C19B}" destId="{61CA962E-E8B6-47FF-856E-5552AE2FCFBB}" srcOrd="2" destOrd="0" presId="urn:microsoft.com/office/officeart/2008/layout/VerticalCurvedList"/>
    <dgm:cxn modelId="{8624811A-1EDF-46E1-ACEA-4F9E26232310}" type="presParOf" srcId="{61CA962E-E8B6-47FF-856E-5552AE2FCFBB}" destId="{59F48DAD-A428-495B-9839-9C67F41F6201}" srcOrd="0" destOrd="0" presId="urn:microsoft.com/office/officeart/2008/layout/VerticalCurvedList"/>
    <dgm:cxn modelId="{7717C3FC-6C7A-429B-88A5-80903B58F2D4}" type="presParOf" srcId="{458BA9C4-EB05-46C2-AC8D-0E2A05B4C19B}" destId="{370CFB36-FC4C-42F2-85FD-BBA8D8D0381C}" srcOrd="3" destOrd="0" presId="urn:microsoft.com/office/officeart/2008/layout/VerticalCurvedList"/>
    <dgm:cxn modelId="{35F1C1A0-7CC4-4AC9-BFFC-7420E7898C2E}" type="presParOf" srcId="{458BA9C4-EB05-46C2-AC8D-0E2A05B4C19B}" destId="{C29CB437-3D13-4663-BAF5-D2681F24F643}" srcOrd="4" destOrd="0" presId="urn:microsoft.com/office/officeart/2008/layout/VerticalCurvedList"/>
    <dgm:cxn modelId="{7F78918E-3DF2-430D-89FC-CA561F589347}" type="presParOf" srcId="{C29CB437-3D13-4663-BAF5-D2681F24F643}" destId="{5C32EEC8-E6E9-44EF-B3D1-74D7D3E1DCD9}" srcOrd="0" destOrd="0" presId="urn:microsoft.com/office/officeart/2008/layout/VerticalCurvedList"/>
    <dgm:cxn modelId="{839137ED-FB56-4A3A-8FB4-729F47CB4D44}" type="presParOf" srcId="{458BA9C4-EB05-46C2-AC8D-0E2A05B4C19B}" destId="{6C86F649-4C98-445D-BBAE-9B4B3249A350}" srcOrd="5" destOrd="0" presId="urn:microsoft.com/office/officeart/2008/layout/VerticalCurvedList"/>
    <dgm:cxn modelId="{69C41D0C-C778-4361-8B29-A1EB4E767A27}" type="presParOf" srcId="{458BA9C4-EB05-46C2-AC8D-0E2A05B4C19B}" destId="{B4E72DB0-4CF6-4D11-84BB-77DAB89A0884}" srcOrd="6" destOrd="0" presId="urn:microsoft.com/office/officeart/2008/layout/VerticalCurvedList"/>
    <dgm:cxn modelId="{3A569E87-E8EA-4F06-95BA-9E75BB28F209}" type="presParOf" srcId="{B4E72DB0-4CF6-4D11-84BB-77DAB89A0884}" destId="{354AD4E5-CF6F-4D6B-9B84-B182A930256A}" srcOrd="0" destOrd="0" presId="urn:microsoft.com/office/officeart/2008/layout/VerticalCurvedList"/>
    <dgm:cxn modelId="{81A205F7-B92C-49F1-891F-48ECC2359F6E}" type="presParOf" srcId="{458BA9C4-EB05-46C2-AC8D-0E2A05B4C19B}" destId="{C1521A45-268B-4835-8112-E31C483FA4C6}" srcOrd="7" destOrd="0" presId="urn:microsoft.com/office/officeart/2008/layout/VerticalCurvedList"/>
    <dgm:cxn modelId="{F00DC6D8-2F43-4600-A4A0-2672F3C6AD32}" type="presParOf" srcId="{458BA9C4-EB05-46C2-AC8D-0E2A05B4C19B}" destId="{C8BB8371-8B33-4CD7-8FC1-4B1D7E28070A}" srcOrd="8" destOrd="0" presId="urn:microsoft.com/office/officeart/2008/layout/VerticalCurvedList"/>
    <dgm:cxn modelId="{5155DEFF-8342-40DF-B738-4EAAA6B54475}" type="presParOf" srcId="{C8BB8371-8B33-4CD7-8FC1-4B1D7E28070A}" destId="{2AA5B0AF-EC4B-4E6A-AB90-7F964938F3B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2E9F3D-C5F1-4B12-A84F-2C8B0E9BED2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F0C4CD-E890-416A-A57A-61950950F96A}">
      <dgm:prSet custT="1"/>
      <dgm:spPr/>
      <dgm:t>
        <a:bodyPr/>
        <a:lstStyle/>
        <a:p>
          <a:r>
            <a:rPr lang="ru-RU" sz="2400" b="0" dirty="0">
              <a:solidFill>
                <a:prstClr val="black"/>
              </a:solidFill>
            </a:rPr>
            <a:t>Распоряжение Министерства образования и науки Самарской области от </a:t>
          </a:r>
          <a:r>
            <a:rPr lang="en-US" sz="2400" b="0" dirty="0">
              <a:solidFill>
                <a:prstClr val="black"/>
              </a:solidFill>
            </a:rPr>
            <a:t>31</a:t>
          </a:r>
          <a:r>
            <a:rPr lang="ru-RU" sz="2400" b="0" dirty="0">
              <a:solidFill>
                <a:prstClr val="black"/>
              </a:solidFill>
            </a:rPr>
            <a:t>.0</a:t>
          </a:r>
          <a:r>
            <a:rPr lang="en-US" sz="2400" b="0" dirty="0">
              <a:solidFill>
                <a:prstClr val="black"/>
              </a:solidFill>
            </a:rPr>
            <a:t>8</a:t>
          </a:r>
          <a:r>
            <a:rPr lang="ru-RU" sz="2400" b="0" dirty="0">
              <a:solidFill>
                <a:prstClr val="black"/>
              </a:solidFill>
            </a:rPr>
            <a:t>.202</a:t>
          </a:r>
          <a:r>
            <a:rPr lang="en-US" sz="2400" b="0" dirty="0">
              <a:solidFill>
                <a:prstClr val="black"/>
              </a:solidFill>
            </a:rPr>
            <a:t>3</a:t>
          </a:r>
          <a:r>
            <a:rPr lang="ru-RU" sz="2400" b="0" dirty="0">
              <a:solidFill>
                <a:prstClr val="black"/>
              </a:solidFill>
            </a:rPr>
            <a:t>  № 8</a:t>
          </a:r>
          <a:r>
            <a:rPr lang="en-US" sz="2400" b="0" dirty="0">
              <a:solidFill>
                <a:prstClr val="black"/>
              </a:solidFill>
            </a:rPr>
            <a:t>90</a:t>
          </a:r>
          <a:r>
            <a:rPr lang="ru-RU" sz="2400" b="0" dirty="0">
              <a:solidFill>
                <a:prstClr val="black"/>
              </a:solidFill>
            </a:rPr>
            <a:t>–р «О проведении в 202</a:t>
          </a:r>
          <a:r>
            <a:rPr lang="en-US" sz="2400" b="0" dirty="0">
              <a:solidFill>
                <a:prstClr val="black"/>
              </a:solidFill>
            </a:rPr>
            <a:t>3</a:t>
          </a:r>
          <a:r>
            <a:rPr lang="ru-RU" sz="2400" b="0" dirty="0">
              <a:solidFill>
                <a:prstClr val="black"/>
              </a:solidFill>
            </a:rPr>
            <a:t>-202</a:t>
          </a:r>
          <a:r>
            <a:rPr lang="en-US" sz="2400" b="0" dirty="0">
              <a:solidFill>
                <a:prstClr val="black"/>
              </a:solidFill>
            </a:rPr>
            <a:t>4</a:t>
          </a:r>
          <a:r>
            <a:rPr lang="ru-RU" sz="2400" b="0" dirty="0">
              <a:solidFill>
                <a:prstClr val="black"/>
              </a:solidFill>
            </a:rPr>
            <a:t> учебном году социально-психологического тестирования лиц, обучающихся в образовательных организациях Самарской области»</a:t>
          </a:r>
        </a:p>
      </dgm:t>
    </dgm:pt>
    <dgm:pt modelId="{6A96CE15-8AE2-411B-8B45-E0CEDDE67468}" type="parTrans" cxnId="{93780D52-5E19-4E1D-A0E0-400033C8305E}">
      <dgm:prSet/>
      <dgm:spPr/>
      <dgm:t>
        <a:bodyPr/>
        <a:lstStyle/>
        <a:p>
          <a:endParaRPr lang="ru-RU"/>
        </a:p>
      </dgm:t>
    </dgm:pt>
    <dgm:pt modelId="{E26C15E3-B9A5-44E1-BB50-32FA938AD7EE}" type="sibTrans" cxnId="{93780D52-5E19-4E1D-A0E0-400033C8305E}">
      <dgm:prSet/>
      <dgm:spPr/>
      <dgm:t>
        <a:bodyPr/>
        <a:lstStyle/>
        <a:p>
          <a:endParaRPr lang="ru-RU"/>
        </a:p>
      </dgm:t>
    </dgm:pt>
    <dgm:pt modelId="{9B97120D-15EF-416F-91B7-C7F52C696CFB}">
      <dgm:prSet custT="1"/>
      <dgm:spPr/>
      <dgm:t>
        <a:bodyPr/>
        <a:lstStyle/>
        <a:p>
          <a:r>
            <a:rPr lang="ru-RU" sz="2400" b="0" dirty="0">
              <a:latin typeface="+mn-lt"/>
            </a:rPr>
            <a:t>Письмо Департамента государственной политики в сфере защиты прав детей О направлении информации от </a:t>
          </a:r>
          <a:r>
            <a:rPr lang="en-US" sz="2400" b="0" dirty="0">
              <a:latin typeface="+mn-lt"/>
            </a:rPr>
            <a:t>29</a:t>
          </a:r>
          <a:r>
            <a:rPr lang="ru-RU" sz="2400" b="0" dirty="0">
              <a:latin typeface="+mn-lt"/>
            </a:rPr>
            <a:t>.0</a:t>
          </a:r>
          <a:r>
            <a:rPr lang="en-US" sz="2400" b="0" dirty="0">
              <a:latin typeface="+mn-lt"/>
            </a:rPr>
            <a:t>8</a:t>
          </a:r>
          <a:r>
            <a:rPr lang="ru-RU" sz="2400" b="0" dirty="0">
              <a:latin typeface="+mn-lt"/>
            </a:rPr>
            <a:t>.202</a:t>
          </a:r>
          <a:r>
            <a:rPr lang="en-US" sz="2400" b="0" dirty="0">
              <a:latin typeface="+mn-lt"/>
            </a:rPr>
            <a:t>3</a:t>
          </a:r>
          <a:r>
            <a:rPr lang="ru-RU" sz="2400" b="0" dirty="0">
              <a:latin typeface="+mn-lt"/>
            </a:rPr>
            <a:t> №07-</a:t>
          </a:r>
          <a:r>
            <a:rPr lang="en-US" sz="2400" b="0" dirty="0">
              <a:latin typeface="+mn-lt"/>
            </a:rPr>
            <a:t>4803</a:t>
          </a:r>
          <a:r>
            <a:rPr lang="ru-RU" sz="2400" b="0" dirty="0">
              <a:latin typeface="+mn-lt"/>
            </a:rPr>
            <a:t>  </a:t>
          </a:r>
        </a:p>
      </dgm:t>
    </dgm:pt>
    <dgm:pt modelId="{28BDC03B-5615-4446-BB06-E4DFDFE833D6}" type="parTrans" cxnId="{29046336-E70D-41D2-83C3-68145EC7B4D7}">
      <dgm:prSet/>
      <dgm:spPr/>
      <dgm:t>
        <a:bodyPr/>
        <a:lstStyle/>
        <a:p>
          <a:endParaRPr lang="ru-RU"/>
        </a:p>
      </dgm:t>
    </dgm:pt>
    <dgm:pt modelId="{1CDA8A9C-20D9-42A0-AB51-4D08C6F61033}" type="sibTrans" cxnId="{29046336-E70D-41D2-83C3-68145EC7B4D7}">
      <dgm:prSet/>
      <dgm:spPr/>
      <dgm:t>
        <a:bodyPr/>
        <a:lstStyle/>
        <a:p>
          <a:endParaRPr lang="ru-RU"/>
        </a:p>
      </dgm:t>
    </dgm:pt>
    <dgm:pt modelId="{ECAF3B0D-41B9-46CD-A71B-58AC7D6B79E6}" type="pres">
      <dgm:prSet presAssocID="{DD2E9F3D-C5F1-4B12-A84F-2C8B0E9BED2E}" presName="linear" presStyleCnt="0">
        <dgm:presLayoutVars>
          <dgm:animLvl val="lvl"/>
          <dgm:resizeHandles val="exact"/>
        </dgm:presLayoutVars>
      </dgm:prSet>
      <dgm:spPr/>
    </dgm:pt>
    <dgm:pt modelId="{1D9CA5E0-93E8-4956-BFA7-CD61FAD3652E}" type="pres">
      <dgm:prSet presAssocID="{9B97120D-15EF-416F-91B7-C7F52C696CFB}" presName="parentText" presStyleLbl="node1" presStyleIdx="0" presStyleCnt="2" custLinFactNeighborX="-3156" custLinFactNeighborY="21149">
        <dgm:presLayoutVars>
          <dgm:chMax val="0"/>
          <dgm:bulletEnabled val="1"/>
        </dgm:presLayoutVars>
      </dgm:prSet>
      <dgm:spPr/>
    </dgm:pt>
    <dgm:pt modelId="{A850F406-BC50-4356-9460-3868FE1EAFB3}" type="pres">
      <dgm:prSet presAssocID="{1CDA8A9C-20D9-42A0-AB51-4D08C6F61033}" presName="spacer" presStyleCnt="0"/>
      <dgm:spPr/>
    </dgm:pt>
    <dgm:pt modelId="{D0B9BF78-1431-4D69-81D4-5D3E73E84449}" type="pres">
      <dgm:prSet presAssocID="{E7F0C4CD-E890-416A-A57A-61950950F96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C2C832F-AE46-4B52-83C1-E4E6432174DB}" type="presOf" srcId="{E7F0C4CD-E890-416A-A57A-61950950F96A}" destId="{D0B9BF78-1431-4D69-81D4-5D3E73E84449}" srcOrd="0" destOrd="0" presId="urn:microsoft.com/office/officeart/2005/8/layout/vList2"/>
    <dgm:cxn modelId="{29046336-E70D-41D2-83C3-68145EC7B4D7}" srcId="{DD2E9F3D-C5F1-4B12-A84F-2C8B0E9BED2E}" destId="{9B97120D-15EF-416F-91B7-C7F52C696CFB}" srcOrd="0" destOrd="0" parTransId="{28BDC03B-5615-4446-BB06-E4DFDFE833D6}" sibTransId="{1CDA8A9C-20D9-42A0-AB51-4D08C6F61033}"/>
    <dgm:cxn modelId="{A01CBA45-B1EB-4B56-9128-D4364C02C3C1}" type="presOf" srcId="{DD2E9F3D-C5F1-4B12-A84F-2C8B0E9BED2E}" destId="{ECAF3B0D-41B9-46CD-A71B-58AC7D6B79E6}" srcOrd="0" destOrd="0" presId="urn:microsoft.com/office/officeart/2005/8/layout/vList2"/>
    <dgm:cxn modelId="{93780D52-5E19-4E1D-A0E0-400033C8305E}" srcId="{DD2E9F3D-C5F1-4B12-A84F-2C8B0E9BED2E}" destId="{E7F0C4CD-E890-416A-A57A-61950950F96A}" srcOrd="1" destOrd="0" parTransId="{6A96CE15-8AE2-411B-8B45-E0CEDDE67468}" sibTransId="{E26C15E3-B9A5-44E1-BB50-32FA938AD7EE}"/>
    <dgm:cxn modelId="{CB4C54D4-E5B7-48FD-96AB-593B21723E52}" type="presOf" srcId="{9B97120D-15EF-416F-91B7-C7F52C696CFB}" destId="{1D9CA5E0-93E8-4956-BFA7-CD61FAD3652E}" srcOrd="0" destOrd="0" presId="urn:microsoft.com/office/officeart/2005/8/layout/vList2"/>
    <dgm:cxn modelId="{F061ACFC-6AB5-4A89-BECD-0585670AA6AB}" type="presParOf" srcId="{ECAF3B0D-41B9-46CD-A71B-58AC7D6B79E6}" destId="{1D9CA5E0-93E8-4956-BFA7-CD61FAD3652E}" srcOrd="0" destOrd="0" presId="urn:microsoft.com/office/officeart/2005/8/layout/vList2"/>
    <dgm:cxn modelId="{E91EC7BB-7E71-4750-A1E9-F3A33103F7FB}" type="presParOf" srcId="{ECAF3B0D-41B9-46CD-A71B-58AC7D6B79E6}" destId="{A850F406-BC50-4356-9460-3868FE1EAFB3}" srcOrd="1" destOrd="0" presId="urn:microsoft.com/office/officeart/2005/8/layout/vList2"/>
    <dgm:cxn modelId="{1A3E6B82-F5FD-4762-8EDF-1EB6D97E6055}" type="presParOf" srcId="{ECAF3B0D-41B9-46CD-A71B-58AC7D6B79E6}" destId="{D0B9BF78-1431-4D69-81D4-5D3E73E8444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CFA477-8CA6-43E1-AD49-AC23CB2DABEB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4FD1E3-CA25-4548-AACD-CCFF039D7803}">
      <dgm:prSet phldrT="[Текст]" custT="1"/>
      <dgm:spPr/>
      <dgm:t>
        <a:bodyPr anchor="ctr"/>
        <a:lstStyle/>
        <a:p>
          <a:r>
            <a:rPr lang="ru-RU" sz="1500" b="1" dirty="0">
              <a:solidFill>
                <a:prstClr val="black"/>
              </a:solidFill>
            </a:rPr>
            <a:t>с 1 сентября  по 1 октября</a:t>
          </a:r>
          <a:r>
            <a:rPr lang="ru-RU" sz="1500" dirty="0">
              <a:solidFill>
                <a:prstClr val="black"/>
              </a:solidFill>
            </a:rPr>
            <a:t>: информационно-мотивационная кампания</a:t>
          </a:r>
          <a:endParaRPr lang="ru-RU" sz="1500" dirty="0"/>
        </a:p>
      </dgm:t>
    </dgm:pt>
    <dgm:pt modelId="{F76B1E27-94C6-4CCD-A075-C136B9F8B443}" type="parTrans" cxnId="{18DB6267-9025-453D-8154-1910CE36D16F}">
      <dgm:prSet/>
      <dgm:spPr/>
      <dgm:t>
        <a:bodyPr/>
        <a:lstStyle/>
        <a:p>
          <a:endParaRPr lang="ru-RU"/>
        </a:p>
      </dgm:t>
    </dgm:pt>
    <dgm:pt modelId="{9E351A21-F5E4-4430-9583-6274A064E117}" type="sibTrans" cxnId="{18DB6267-9025-453D-8154-1910CE36D16F}">
      <dgm:prSet/>
      <dgm:spPr/>
      <dgm:t>
        <a:bodyPr/>
        <a:lstStyle/>
        <a:p>
          <a:endParaRPr lang="ru-RU"/>
        </a:p>
      </dgm:t>
    </dgm:pt>
    <dgm:pt modelId="{CC5CD134-8174-49ED-9F2B-310D701AA40D}">
      <dgm:prSet phldrT="[Текст]" custT="1"/>
      <dgm:spPr/>
      <dgm:t>
        <a:bodyPr/>
        <a:lstStyle/>
        <a:p>
          <a:r>
            <a:rPr lang="ru-RU" sz="1500" b="1" dirty="0"/>
            <a:t>до 15 ноября </a:t>
          </a:r>
          <a:r>
            <a:rPr lang="ru-RU" sz="1500" dirty="0"/>
            <a:t>направление итогов тестирования в АНК и Министерство здравоохранения</a:t>
          </a:r>
        </a:p>
      </dgm:t>
    </dgm:pt>
    <dgm:pt modelId="{FCEF40F5-F02E-4F74-9D4F-5C4D63B0EEB8}" type="parTrans" cxnId="{05AC8006-65BB-447D-BC9D-33D670BED1DD}">
      <dgm:prSet/>
      <dgm:spPr/>
      <dgm:t>
        <a:bodyPr/>
        <a:lstStyle/>
        <a:p>
          <a:endParaRPr lang="ru-RU"/>
        </a:p>
      </dgm:t>
    </dgm:pt>
    <dgm:pt modelId="{2FF7B4BC-DB28-470E-851C-6182A0D672F4}" type="sibTrans" cxnId="{05AC8006-65BB-447D-BC9D-33D670BED1DD}">
      <dgm:prSet/>
      <dgm:spPr/>
      <dgm:t>
        <a:bodyPr/>
        <a:lstStyle/>
        <a:p>
          <a:endParaRPr lang="ru-RU"/>
        </a:p>
      </dgm:t>
    </dgm:pt>
    <dgm:pt modelId="{447DC0B6-BF64-4936-952B-0A81C5A799F8}">
      <dgm:prSet/>
      <dgm:spPr/>
      <dgm:t>
        <a:bodyPr/>
        <a:lstStyle/>
        <a:p>
          <a:r>
            <a:rPr lang="ru-RU" dirty="0">
              <a:solidFill>
                <a:prstClr val="black"/>
              </a:solidFill>
            </a:rPr>
            <a:t>в течение </a:t>
          </a:r>
          <a:r>
            <a:rPr lang="ru-RU" b="1" dirty="0">
              <a:solidFill>
                <a:prstClr val="black"/>
              </a:solidFill>
            </a:rPr>
            <a:t>3-х дней с момента завершения тестирования </a:t>
          </a:r>
          <a:r>
            <a:rPr lang="ru-RU" dirty="0">
              <a:solidFill>
                <a:prstClr val="black"/>
              </a:solidFill>
            </a:rPr>
            <a:t>в ОО): предоставление данных (</a:t>
          </a:r>
          <a:r>
            <a:rPr lang="ru-RU" b="1" dirty="0">
              <a:solidFill>
                <a:prstClr val="black"/>
              </a:solidFill>
            </a:rPr>
            <a:t>АКТ</a:t>
          </a:r>
          <a:r>
            <a:rPr lang="ru-RU" dirty="0">
              <a:solidFill>
                <a:prstClr val="black"/>
              </a:solidFill>
            </a:rPr>
            <a:t>) Региональному оператору в сроки согласно графику проведения тестирования обучающихся в регионе</a:t>
          </a:r>
          <a:endParaRPr lang="en-US" b="0" i="0" dirty="0">
            <a:solidFill>
              <a:srgbClr val="000000"/>
            </a:solidFill>
            <a:effectLst/>
          </a:endParaRPr>
        </a:p>
      </dgm:t>
    </dgm:pt>
    <dgm:pt modelId="{59AB17D7-AC39-4AA3-850C-8C7BE0DED91F}" type="parTrans" cxnId="{BA50BC8E-0E68-465F-B75F-5AFC0F0A695C}">
      <dgm:prSet/>
      <dgm:spPr/>
      <dgm:t>
        <a:bodyPr/>
        <a:lstStyle/>
        <a:p>
          <a:endParaRPr lang="ru-RU"/>
        </a:p>
      </dgm:t>
    </dgm:pt>
    <dgm:pt modelId="{EB7C29E6-C752-4847-BC5E-1E4B27C3923F}" type="sibTrans" cxnId="{BA50BC8E-0E68-465F-B75F-5AFC0F0A695C}">
      <dgm:prSet/>
      <dgm:spPr/>
      <dgm:t>
        <a:bodyPr/>
        <a:lstStyle/>
        <a:p>
          <a:endParaRPr lang="ru-RU"/>
        </a:p>
      </dgm:t>
    </dgm:pt>
    <dgm:pt modelId="{9A41DE08-2150-488F-9A6A-A9C674BCA94F}">
      <dgm:prSet custT="1"/>
      <dgm:spPr/>
      <dgm:t>
        <a:bodyPr/>
        <a:lstStyle/>
        <a:p>
          <a:r>
            <a:rPr lang="ru-RU" sz="1500" b="1" dirty="0">
              <a:solidFill>
                <a:prstClr val="black"/>
              </a:solidFill>
            </a:rPr>
            <a:t>с 15 сентября по 15 октября</a:t>
          </a:r>
          <a:r>
            <a:rPr lang="ru-RU" sz="1500" dirty="0">
              <a:solidFill>
                <a:prstClr val="black"/>
              </a:solidFill>
            </a:rPr>
            <a:t>: проведение СПТ в сроки согласно графику проведения тестирования обучающихся в регионе</a:t>
          </a:r>
          <a:endParaRPr lang="en-US" sz="1500" b="0" i="0" dirty="0">
            <a:solidFill>
              <a:srgbClr val="000000"/>
            </a:solidFill>
            <a:effectLst/>
          </a:endParaRPr>
        </a:p>
      </dgm:t>
    </dgm:pt>
    <dgm:pt modelId="{A199F71E-9742-41A4-99F2-4D27CA24263B}" type="parTrans" cxnId="{392C683D-2B45-4CE3-9209-0D9432B202C7}">
      <dgm:prSet/>
      <dgm:spPr/>
      <dgm:t>
        <a:bodyPr/>
        <a:lstStyle/>
        <a:p>
          <a:endParaRPr lang="ru-RU"/>
        </a:p>
      </dgm:t>
    </dgm:pt>
    <dgm:pt modelId="{65184871-5368-4B6A-B689-485395424C6A}" type="sibTrans" cxnId="{392C683D-2B45-4CE3-9209-0D9432B202C7}">
      <dgm:prSet/>
      <dgm:spPr/>
      <dgm:t>
        <a:bodyPr/>
        <a:lstStyle/>
        <a:p>
          <a:endParaRPr lang="ru-RU"/>
        </a:p>
      </dgm:t>
    </dgm:pt>
    <dgm:pt modelId="{4A49DA46-CDB0-4173-A94F-9CEC4E7A28A2}">
      <dgm:prSet custT="1"/>
      <dgm:spPr/>
      <dgm:t>
        <a:bodyPr/>
        <a:lstStyle/>
        <a:p>
          <a:r>
            <a:rPr lang="ru-RU" sz="1500" b="1" dirty="0">
              <a:solidFill>
                <a:prstClr val="black"/>
              </a:solidFill>
            </a:rPr>
            <a:t>май-июнь</a:t>
          </a:r>
          <a:r>
            <a:rPr lang="ru-RU" sz="1500" dirty="0">
              <a:solidFill>
                <a:prstClr val="black"/>
              </a:solidFill>
            </a:rPr>
            <a:t>: сбор информации, анализ результатов</a:t>
          </a:r>
        </a:p>
      </dgm:t>
    </dgm:pt>
    <dgm:pt modelId="{DEA1F282-D2E0-45C9-BFEF-52DAD44ADB40}" type="parTrans" cxnId="{5892015C-F67F-4BBC-995E-645E002382A0}">
      <dgm:prSet/>
      <dgm:spPr/>
      <dgm:t>
        <a:bodyPr/>
        <a:lstStyle/>
        <a:p>
          <a:endParaRPr lang="ru-RU"/>
        </a:p>
      </dgm:t>
    </dgm:pt>
    <dgm:pt modelId="{777987DA-317D-4C66-8F45-0160F7169A38}" type="sibTrans" cxnId="{5892015C-F67F-4BBC-995E-645E002382A0}">
      <dgm:prSet/>
      <dgm:spPr/>
      <dgm:t>
        <a:bodyPr/>
        <a:lstStyle/>
        <a:p>
          <a:endParaRPr lang="ru-RU"/>
        </a:p>
      </dgm:t>
    </dgm:pt>
    <dgm:pt modelId="{8A75491D-AF76-4D3B-B22B-AB39372ED3CB}">
      <dgm:prSet custT="1"/>
      <dgm:spPr/>
      <dgm:t>
        <a:bodyPr/>
        <a:lstStyle/>
        <a:p>
          <a:r>
            <a:rPr lang="ru-RU" sz="1500" b="1" dirty="0">
              <a:solidFill>
                <a:prstClr val="black"/>
              </a:solidFill>
            </a:rPr>
            <a:t>с января по май</a:t>
          </a:r>
          <a:r>
            <a:rPr lang="ru-RU" sz="1500" dirty="0">
              <a:solidFill>
                <a:prstClr val="black"/>
              </a:solidFill>
            </a:rPr>
            <a:t>: прохождение ПМО, профилактическая работа с группой риска</a:t>
          </a:r>
        </a:p>
      </dgm:t>
    </dgm:pt>
    <dgm:pt modelId="{8892DD22-50D6-4868-BB85-7D1F8E27240C}" type="parTrans" cxnId="{764CD17F-48DD-4D80-A39D-178E369640F0}">
      <dgm:prSet/>
      <dgm:spPr/>
      <dgm:t>
        <a:bodyPr/>
        <a:lstStyle/>
        <a:p>
          <a:endParaRPr lang="ru-RU"/>
        </a:p>
      </dgm:t>
    </dgm:pt>
    <dgm:pt modelId="{7497565E-20AC-4A90-B341-68858F5FB2F8}" type="sibTrans" cxnId="{764CD17F-48DD-4D80-A39D-178E369640F0}">
      <dgm:prSet/>
      <dgm:spPr/>
      <dgm:t>
        <a:bodyPr/>
        <a:lstStyle/>
        <a:p>
          <a:endParaRPr lang="ru-RU"/>
        </a:p>
      </dgm:t>
    </dgm:pt>
    <dgm:pt modelId="{B2A08569-8911-4C7A-8A96-81A417133AFD}" type="pres">
      <dgm:prSet presAssocID="{CACFA477-8CA6-43E1-AD49-AC23CB2DABEB}" presName="Name0" presStyleCnt="0">
        <dgm:presLayoutVars>
          <dgm:chMax val="7"/>
          <dgm:chPref val="7"/>
          <dgm:dir/>
        </dgm:presLayoutVars>
      </dgm:prSet>
      <dgm:spPr/>
    </dgm:pt>
    <dgm:pt modelId="{FB54C647-D1AF-4B89-A860-B2158CB91341}" type="pres">
      <dgm:prSet presAssocID="{CACFA477-8CA6-43E1-AD49-AC23CB2DABEB}" presName="Name1" presStyleCnt="0"/>
      <dgm:spPr/>
    </dgm:pt>
    <dgm:pt modelId="{BEAA60F6-12D0-49F3-A0DA-6DE23C5453D7}" type="pres">
      <dgm:prSet presAssocID="{CACFA477-8CA6-43E1-AD49-AC23CB2DABEB}" presName="cycle" presStyleCnt="0"/>
      <dgm:spPr/>
    </dgm:pt>
    <dgm:pt modelId="{65AAE84F-935F-4618-B95D-4AA5D3D3CE57}" type="pres">
      <dgm:prSet presAssocID="{CACFA477-8CA6-43E1-AD49-AC23CB2DABEB}" presName="srcNode" presStyleLbl="node1" presStyleIdx="0" presStyleCnt="6"/>
      <dgm:spPr/>
    </dgm:pt>
    <dgm:pt modelId="{BCE92A07-D35D-4219-9EE4-7A554BEB780C}" type="pres">
      <dgm:prSet presAssocID="{CACFA477-8CA6-43E1-AD49-AC23CB2DABEB}" presName="conn" presStyleLbl="parChTrans1D2" presStyleIdx="0" presStyleCnt="1"/>
      <dgm:spPr/>
    </dgm:pt>
    <dgm:pt modelId="{288BF9C0-C6D6-45E1-8572-B6000DBDA21F}" type="pres">
      <dgm:prSet presAssocID="{CACFA477-8CA6-43E1-AD49-AC23CB2DABEB}" presName="extraNode" presStyleLbl="node1" presStyleIdx="0" presStyleCnt="6"/>
      <dgm:spPr/>
    </dgm:pt>
    <dgm:pt modelId="{65620F7F-2F21-4C36-B09A-72799FE5A662}" type="pres">
      <dgm:prSet presAssocID="{CACFA477-8CA6-43E1-AD49-AC23CB2DABEB}" presName="dstNode" presStyleLbl="node1" presStyleIdx="0" presStyleCnt="6"/>
      <dgm:spPr/>
    </dgm:pt>
    <dgm:pt modelId="{CE61CA15-F79E-449B-B233-E53B37BC7A00}" type="pres">
      <dgm:prSet presAssocID="{AE4FD1E3-CA25-4548-AACD-CCFF039D7803}" presName="text_1" presStyleLbl="node1" presStyleIdx="0" presStyleCnt="6">
        <dgm:presLayoutVars>
          <dgm:bulletEnabled val="1"/>
        </dgm:presLayoutVars>
      </dgm:prSet>
      <dgm:spPr/>
    </dgm:pt>
    <dgm:pt modelId="{F9440FFC-A69E-4AA8-8D69-FE16FAD76141}" type="pres">
      <dgm:prSet presAssocID="{AE4FD1E3-CA25-4548-AACD-CCFF039D7803}" presName="accent_1" presStyleCnt="0"/>
      <dgm:spPr/>
    </dgm:pt>
    <dgm:pt modelId="{F4B9DCC4-7B9E-4DFC-A230-B2F711BB39DF}" type="pres">
      <dgm:prSet presAssocID="{AE4FD1E3-CA25-4548-AACD-CCFF039D7803}" presName="accentRepeatNode" presStyleLbl="solidFgAcc1" presStyleIdx="0" presStyleCnt="6"/>
      <dgm:spPr/>
    </dgm:pt>
    <dgm:pt modelId="{63570DC0-0DC3-4157-B738-D430523FD1A8}" type="pres">
      <dgm:prSet presAssocID="{9A41DE08-2150-488F-9A6A-A9C674BCA94F}" presName="text_2" presStyleLbl="node1" presStyleIdx="1" presStyleCnt="6">
        <dgm:presLayoutVars>
          <dgm:bulletEnabled val="1"/>
        </dgm:presLayoutVars>
      </dgm:prSet>
      <dgm:spPr/>
    </dgm:pt>
    <dgm:pt modelId="{FAE0DB38-6109-481B-BFF8-7C49CE4367C0}" type="pres">
      <dgm:prSet presAssocID="{9A41DE08-2150-488F-9A6A-A9C674BCA94F}" presName="accent_2" presStyleCnt="0"/>
      <dgm:spPr/>
    </dgm:pt>
    <dgm:pt modelId="{71E3AEA9-C203-4A12-A3E5-4A0B5756FE6D}" type="pres">
      <dgm:prSet presAssocID="{9A41DE08-2150-488F-9A6A-A9C674BCA94F}" presName="accentRepeatNode" presStyleLbl="solidFgAcc1" presStyleIdx="1" presStyleCnt="6"/>
      <dgm:spPr/>
    </dgm:pt>
    <dgm:pt modelId="{415C3467-3ECA-49B7-93A7-543FF12FEF9A}" type="pres">
      <dgm:prSet presAssocID="{447DC0B6-BF64-4936-952B-0A81C5A799F8}" presName="text_3" presStyleLbl="node1" presStyleIdx="2" presStyleCnt="6">
        <dgm:presLayoutVars>
          <dgm:bulletEnabled val="1"/>
        </dgm:presLayoutVars>
      </dgm:prSet>
      <dgm:spPr/>
    </dgm:pt>
    <dgm:pt modelId="{1F67C8F6-2A9D-41C7-BE0B-BE01818BEBA7}" type="pres">
      <dgm:prSet presAssocID="{447DC0B6-BF64-4936-952B-0A81C5A799F8}" presName="accent_3" presStyleCnt="0"/>
      <dgm:spPr/>
    </dgm:pt>
    <dgm:pt modelId="{C069DAC2-5F5E-4F38-BDEF-FE7FD2A25430}" type="pres">
      <dgm:prSet presAssocID="{447DC0B6-BF64-4936-952B-0A81C5A799F8}" presName="accentRepeatNode" presStyleLbl="solidFgAcc1" presStyleIdx="2" presStyleCnt="6"/>
      <dgm:spPr/>
    </dgm:pt>
    <dgm:pt modelId="{859150C5-39D1-46B9-9A0B-1203F25018F5}" type="pres">
      <dgm:prSet presAssocID="{CC5CD134-8174-49ED-9F2B-310D701AA40D}" presName="text_4" presStyleLbl="node1" presStyleIdx="3" presStyleCnt="6">
        <dgm:presLayoutVars>
          <dgm:bulletEnabled val="1"/>
        </dgm:presLayoutVars>
      </dgm:prSet>
      <dgm:spPr/>
    </dgm:pt>
    <dgm:pt modelId="{1870E223-1D5D-44F1-B018-FE400CEE1A92}" type="pres">
      <dgm:prSet presAssocID="{CC5CD134-8174-49ED-9F2B-310D701AA40D}" presName="accent_4" presStyleCnt="0"/>
      <dgm:spPr/>
    </dgm:pt>
    <dgm:pt modelId="{00F72D61-8503-47B2-82FC-D95ACAF81A0D}" type="pres">
      <dgm:prSet presAssocID="{CC5CD134-8174-49ED-9F2B-310D701AA40D}" presName="accentRepeatNode" presStyleLbl="solidFgAcc1" presStyleIdx="3" presStyleCnt="6"/>
      <dgm:spPr/>
    </dgm:pt>
    <dgm:pt modelId="{1A7FAB0F-E60B-40C5-B322-97C2F7F5A029}" type="pres">
      <dgm:prSet presAssocID="{8A75491D-AF76-4D3B-B22B-AB39372ED3CB}" presName="text_5" presStyleLbl="node1" presStyleIdx="4" presStyleCnt="6">
        <dgm:presLayoutVars>
          <dgm:bulletEnabled val="1"/>
        </dgm:presLayoutVars>
      </dgm:prSet>
      <dgm:spPr/>
    </dgm:pt>
    <dgm:pt modelId="{FCE19FE8-0215-41B8-BAFE-DAEE7BBA6EAB}" type="pres">
      <dgm:prSet presAssocID="{8A75491D-AF76-4D3B-B22B-AB39372ED3CB}" presName="accent_5" presStyleCnt="0"/>
      <dgm:spPr/>
    </dgm:pt>
    <dgm:pt modelId="{4C1D0FD8-F252-4CE5-A178-1A9199298477}" type="pres">
      <dgm:prSet presAssocID="{8A75491D-AF76-4D3B-B22B-AB39372ED3CB}" presName="accentRepeatNode" presStyleLbl="solidFgAcc1" presStyleIdx="4" presStyleCnt="6"/>
      <dgm:spPr/>
    </dgm:pt>
    <dgm:pt modelId="{FF9FFD44-4531-4FBD-8502-E9103F133C43}" type="pres">
      <dgm:prSet presAssocID="{4A49DA46-CDB0-4173-A94F-9CEC4E7A28A2}" presName="text_6" presStyleLbl="node1" presStyleIdx="5" presStyleCnt="6">
        <dgm:presLayoutVars>
          <dgm:bulletEnabled val="1"/>
        </dgm:presLayoutVars>
      </dgm:prSet>
      <dgm:spPr/>
    </dgm:pt>
    <dgm:pt modelId="{5A470AC4-1D51-4B3A-B77A-18CB92F504CD}" type="pres">
      <dgm:prSet presAssocID="{4A49DA46-CDB0-4173-A94F-9CEC4E7A28A2}" presName="accent_6" presStyleCnt="0"/>
      <dgm:spPr/>
    </dgm:pt>
    <dgm:pt modelId="{B0FCD093-8E60-4A4F-85EE-F2ACF25B26CE}" type="pres">
      <dgm:prSet presAssocID="{4A49DA46-CDB0-4173-A94F-9CEC4E7A28A2}" presName="accentRepeatNode" presStyleLbl="solidFgAcc1" presStyleIdx="5" presStyleCnt="6"/>
      <dgm:spPr/>
    </dgm:pt>
  </dgm:ptLst>
  <dgm:cxnLst>
    <dgm:cxn modelId="{05AC8006-65BB-447D-BC9D-33D670BED1DD}" srcId="{CACFA477-8CA6-43E1-AD49-AC23CB2DABEB}" destId="{CC5CD134-8174-49ED-9F2B-310D701AA40D}" srcOrd="3" destOrd="0" parTransId="{FCEF40F5-F02E-4F74-9D4F-5C4D63B0EEB8}" sibTransId="{2FF7B4BC-DB28-470E-851C-6182A0D672F4}"/>
    <dgm:cxn modelId="{6CC4FE2A-FD6D-4676-8279-63FE8DED3AC0}" type="presOf" srcId="{CACFA477-8CA6-43E1-AD49-AC23CB2DABEB}" destId="{B2A08569-8911-4C7A-8A96-81A417133AFD}" srcOrd="0" destOrd="0" presId="urn:microsoft.com/office/officeart/2008/layout/VerticalCurvedList"/>
    <dgm:cxn modelId="{392C683D-2B45-4CE3-9209-0D9432B202C7}" srcId="{CACFA477-8CA6-43E1-AD49-AC23CB2DABEB}" destId="{9A41DE08-2150-488F-9A6A-A9C674BCA94F}" srcOrd="1" destOrd="0" parTransId="{A199F71E-9742-41A4-99F2-4D27CA24263B}" sibTransId="{65184871-5368-4B6A-B689-485395424C6A}"/>
    <dgm:cxn modelId="{35B45749-077F-4072-91E2-2411AC573101}" type="presOf" srcId="{9A41DE08-2150-488F-9A6A-A9C674BCA94F}" destId="{63570DC0-0DC3-4157-B738-D430523FD1A8}" srcOrd="0" destOrd="0" presId="urn:microsoft.com/office/officeart/2008/layout/VerticalCurvedList"/>
    <dgm:cxn modelId="{5892015C-F67F-4BBC-995E-645E002382A0}" srcId="{CACFA477-8CA6-43E1-AD49-AC23CB2DABEB}" destId="{4A49DA46-CDB0-4173-A94F-9CEC4E7A28A2}" srcOrd="5" destOrd="0" parTransId="{DEA1F282-D2E0-45C9-BFEF-52DAD44ADB40}" sibTransId="{777987DA-317D-4C66-8F45-0160F7169A38}"/>
    <dgm:cxn modelId="{336A965C-C818-4043-998B-1A5C05C5CFF5}" type="presOf" srcId="{447DC0B6-BF64-4936-952B-0A81C5A799F8}" destId="{415C3467-3ECA-49B7-93A7-543FF12FEF9A}" srcOrd="0" destOrd="0" presId="urn:microsoft.com/office/officeart/2008/layout/VerticalCurvedList"/>
    <dgm:cxn modelId="{18DB6267-9025-453D-8154-1910CE36D16F}" srcId="{CACFA477-8CA6-43E1-AD49-AC23CB2DABEB}" destId="{AE4FD1E3-CA25-4548-AACD-CCFF039D7803}" srcOrd="0" destOrd="0" parTransId="{F76B1E27-94C6-4CCD-A075-C136B9F8B443}" sibTransId="{9E351A21-F5E4-4430-9583-6274A064E117}"/>
    <dgm:cxn modelId="{764CD17F-48DD-4D80-A39D-178E369640F0}" srcId="{CACFA477-8CA6-43E1-AD49-AC23CB2DABEB}" destId="{8A75491D-AF76-4D3B-B22B-AB39372ED3CB}" srcOrd="4" destOrd="0" parTransId="{8892DD22-50D6-4868-BB85-7D1F8E27240C}" sibTransId="{7497565E-20AC-4A90-B341-68858F5FB2F8}"/>
    <dgm:cxn modelId="{7A94588E-E5B2-4F77-9DD0-DF8E0E72869F}" type="presOf" srcId="{4A49DA46-CDB0-4173-A94F-9CEC4E7A28A2}" destId="{FF9FFD44-4531-4FBD-8502-E9103F133C43}" srcOrd="0" destOrd="0" presId="urn:microsoft.com/office/officeart/2008/layout/VerticalCurvedList"/>
    <dgm:cxn modelId="{BA50BC8E-0E68-465F-B75F-5AFC0F0A695C}" srcId="{CACFA477-8CA6-43E1-AD49-AC23CB2DABEB}" destId="{447DC0B6-BF64-4936-952B-0A81C5A799F8}" srcOrd="2" destOrd="0" parTransId="{59AB17D7-AC39-4AA3-850C-8C7BE0DED91F}" sibTransId="{EB7C29E6-C752-4847-BC5E-1E4B27C3923F}"/>
    <dgm:cxn modelId="{3D3F88A3-CFB5-43F0-9F5A-43672F9CF755}" type="presOf" srcId="{8A75491D-AF76-4D3B-B22B-AB39372ED3CB}" destId="{1A7FAB0F-E60B-40C5-B322-97C2F7F5A029}" srcOrd="0" destOrd="0" presId="urn:microsoft.com/office/officeart/2008/layout/VerticalCurvedList"/>
    <dgm:cxn modelId="{2208ABAE-C961-47FB-8BE1-3FDF2EEFBEFA}" type="presOf" srcId="{CC5CD134-8174-49ED-9F2B-310D701AA40D}" destId="{859150C5-39D1-46B9-9A0B-1203F25018F5}" srcOrd="0" destOrd="0" presId="urn:microsoft.com/office/officeart/2008/layout/VerticalCurvedList"/>
    <dgm:cxn modelId="{3DB63BB3-56B6-4D9C-AEC7-5C65ADE98072}" type="presOf" srcId="{9E351A21-F5E4-4430-9583-6274A064E117}" destId="{BCE92A07-D35D-4219-9EE4-7A554BEB780C}" srcOrd="0" destOrd="0" presId="urn:microsoft.com/office/officeart/2008/layout/VerticalCurvedList"/>
    <dgm:cxn modelId="{F4C33CC5-782A-47F3-80E3-0FF7A3BFC705}" type="presOf" srcId="{AE4FD1E3-CA25-4548-AACD-CCFF039D7803}" destId="{CE61CA15-F79E-449B-B233-E53B37BC7A00}" srcOrd="0" destOrd="0" presId="urn:microsoft.com/office/officeart/2008/layout/VerticalCurvedList"/>
    <dgm:cxn modelId="{D0C4674D-6F30-4CF9-9965-CEA7EFB8D984}" type="presParOf" srcId="{B2A08569-8911-4C7A-8A96-81A417133AFD}" destId="{FB54C647-D1AF-4B89-A860-B2158CB91341}" srcOrd="0" destOrd="0" presId="urn:microsoft.com/office/officeart/2008/layout/VerticalCurvedList"/>
    <dgm:cxn modelId="{03DD5EB3-7F7B-4488-A500-7C7DAF006448}" type="presParOf" srcId="{FB54C647-D1AF-4B89-A860-B2158CB91341}" destId="{BEAA60F6-12D0-49F3-A0DA-6DE23C5453D7}" srcOrd="0" destOrd="0" presId="urn:microsoft.com/office/officeart/2008/layout/VerticalCurvedList"/>
    <dgm:cxn modelId="{0515C9B4-1C9D-4A17-BE07-019B4A0CF577}" type="presParOf" srcId="{BEAA60F6-12D0-49F3-A0DA-6DE23C5453D7}" destId="{65AAE84F-935F-4618-B95D-4AA5D3D3CE57}" srcOrd="0" destOrd="0" presId="urn:microsoft.com/office/officeart/2008/layout/VerticalCurvedList"/>
    <dgm:cxn modelId="{78C500F8-AEAB-4485-8118-6A0095C89C34}" type="presParOf" srcId="{BEAA60F6-12D0-49F3-A0DA-6DE23C5453D7}" destId="{BCE92A07-D35D-4219-9EE4-7A554BEB780C}" srcOrd="1" destOrd="0" presId="urn:microsoft.com/office/officeart/2008/layout/VerticalCurvedList"/>
    <dgm:cxn modelId="{BD41AF92-B704-4EBC-9A96-0BB57B7E9F79}" type="presParOf" srcId="{BEAA60F6-12D0-49F3-A0DA-6DE23C5453D7}" destId="{288BF9C0-C6D6-45E1-8572-B6000DBDA21F}" srcOrd="2" destOrd="0" presId="urn:microsoft.com/office/officeart/2008/layout/VerticalCurvedList"/>
    <dgm:cxn modelId="{CB27107B-A53F-4C6E-A316-539628349477}" type="presParOf" srcId="{BEAA60F6-12D0-49F3-A0DA-6DE23C5453D7}" destId="{65620F7F-2F21-4C36-B09A-72799FE5A662}" srcOrd="3" destOrd="0" presId="urn:microsoft.com/office/officeart/2008/layout/VerticalCurvedList"/>
    <dgm:cxn modelId="{6D8CD68D-1130-40E5-92E4-10B248F40028}" type="presParOf" srcId="{FB54C647-D1AF-4B89-A860-B2158CB91341}" destId="{CE61CA15-F79E-449B-B233-E53B37BC7A00}" srcOrd="1" destOrd="0" presId="urn:microsoft.com/office/officeart/2008/layout/VerticalCurvedList"/>
    <dgm:cxn modelId="{9A5778F0-FBB4-44E5-B0DB-3696DF51B0E3}" type="presParOf" srcId="{FB54C647-D1AF-4B89-A860-B2158CB91341}" destId="{F9440FFC-A69E-4AA8-8D69-FE16FAD76141}" srcOrd="2" destOrd="0" presId="urn:microsoft.com/office/officeart/2008/layout/VerticalCurvedList"/>
    <dgm:cxn modelId="{3348B445-3A63-4900-8D51-DB514A9AB605}" type="presParOf" srcId="{F9440FFC-A69E-4AA8-8D69-FE16FAD76141}" destId="{F4B9DCC4-7B9E-4DFC-A230-B2F711BB39DF}" srcOrd="0" destOrd="0" presId="urn:microsoft.com/office/officeart/2008/layout/VerticalCurvedList"/>
    <dgm:cxn modelId="{8AA9D6B1-0522-475A-8DC3-F54E2C303946}" type="presParOf" srcId="{FB54C647-D1AF-4B89-A860-B2158CB91341}" destId="{63570DC0-0DC3-4157-B738-D430523FD1A8}" srcOrd="3" destOrd="0" presId="urn:microsoft.com/office/officeart/2008/layout/VerticalCurvedList"/>
    <dgm:cxn modelId="{07D982F5-BE3E-441C-BECC-DA5E833C7628}" type="presParOf" srcId="{FB54C647-D1AF-4B89-A860-B2158CB91341}" destId="{FAE0DB38-6109-481B-BFF8-7C49CE4367C0}" srcOrd="4" destOrd="0" presId="urn:microsoft.com/office/officeart/2008/layout/VerticalCurvedList"/>
    <dgm:cxn modelId="{E5F7D2F8-F8CF-416E-8ACC-14146AAE064C}" type="presParOf" srcId="{FAE0DB38-6109-481B-BFF8-7C49CE4367C0}" destId="{71E3AEA9-C203-4A12-A3E5-4A0B5756FE6D}" srcOrd="0" destOrd="0" presId="urn:microsoft.com/office/officeart/2008/layout/VerticalCurvedList"/>
    <dgm:cxn modelId="{C3EDA79F-7DEA-4C4C-B0A0-F924D7165F2E}" type="presParOf" srcId="{FB54C647-D1AF-4B89-A860-B2158CB91341}" destId="{415C3467-3ECA-49B7-93A7-543FF12FEF9A}" srcOrd="5" destOrd="0" presId="urn:microsoft.com/office/officeart/2008/layout/VerticalCurvedList"/>
    <dgm:cxn modelId="{C2FF421C-8AA1-416F-842E-BF1089D1BBE9}" type="presParOf" srcId="{FB54C647-D1AF-4B89-A860-B2158CB91341}" destId="{1F67C8F6-2A9D-41C7-BE0B-BE01818BEBA7}" srcOrd="6" destOrd="0" presId="urn:microsoft.com/office/officeart/2008/layout/VerticalCurvedList"/>
    <dgm:cxn modelId="{A507D362-E9F5-4368-9A80-C531253BD491}" type="presParOf" srcId="{1F67C8F6-2A9D-41C7-BE0B-BE01818BEBA7}" destId="{C069DAC2-5F5E-4F38-BDEF-FE7FD2A25430}" srcOrd="0" destOrd="0" presId="urn:microsoft.com/office/officeart/2008/layout/VerticalCurvedList"/>
    <dgm:cxn modelId="{F3525FAE-B75F-400F-AD35-9094EE606D0E}" type="presParOf" srcId="{FB54C647-D1AF-4B89-A860-B2158CB91341}" destId="{859150C5-39D1-46B9-9A0B-1203F25018F5}" srcOrd="7" destOrd="0" presId="urn:microsoft.com/office/officeart/2008/layout/VerticalCurvedList"/>
    <dgm:cxn modelId="{3726506E-D6A7-4A96-92E2-EB74085E579A}" type="presParOf" srcId="{FB54C647-D1AF-4B89-A860-B2158CB91341}" destId="{1870E223-1D5D-44F1-B018-FE400CEE1A92}" srcOrd="8" destOrd="0" presId="urn:microsoft.com/office/officeart/2008/layout/VerticalCurvedList"/>
    <dgm:cxn modelId="{4E1BB40D-98D0-486A-84C2-FED7BE62646A}" type="presParOf" srcId="{1870E223-1D5D-44F1-B018-FE400CEE1A92}" destId="{00F72D61-8503-47B2-82FC-D95ACAF81A0D}" srcOrd="0" destOrd="0" presId="urn:microsoft.com/office/officeart/2008/layout/VerticalCurvedList"/>
    <dgm:cxn modelId="{82997483-7F25-404C-AE6D-3A39C030CE68}" type="presParOf" srcId="{FB54C647-D1AF-4B89-A860-B2158CB91341}" destId="{1A7FAB0F-E60B-40C5-B322-97C2F7F5A029}" srcOrd="9" destOrd="0" presId="urn:microsoft.com/office/officeart/2008/layout/VerticalCurvedList"/>
    <dgm:cxn modelId="{B5E81A0D-54F7-4DF8-9A24-45A64A4AD7A2}" type="presParOf" srcId="{FB54C647-D1AF-4B89-A860-B2158CB91341}" destId="{FCE19FE8-0215-41B8-BAFE-DAEE7BBA6EAB}" srcOrd="10" destOrd="0" presId="urn:microsoft.com/office/officeart/2008/layout/VerticalCurvedList"/>
    <dgm:cxn modelId="{7709D802-BFAC-4C6D-83C1-6E92C34974F7}" type="presParOf" srcId="{FCE19FE8-0215-41B8-BAFE-DAEE7BBA6EAB}" destId="{4C1D0FD8-F252-4CE5-A178-1A9199298477}" srcOrd="0" destOrd="0" presId="urn:microsoft.com/office/officeart/2008/layout/VerticalCurvedList"/>
    <dgm:cxn modelId="{C080C84B-CC0D-47CC-913A-92E24E5A9D37}" type="presParOf" srcId="{FB54C647-D1AF-4B89-A860-B2158CB91341}" destId="{FF9FFD44-4531-4FBD-8502-E9103F133C43}" srcOrd="11" destOrd="0" presId="urn:microsoft.com/office/officeart/2008/layout/VerticalCurvedList"/>
    <dgm:cxn modelId="{7752128D-7D44-4F55-A837-EC40DD07AA30}" type="presParOf" srcId="{FB54C647-D1AF-4B89-A860-B2158CB91341}" destId="{5A470AC4-1D51-4B3A-B77A-18CB92F504CD}" srcOrd="12" destOrd="0" presId="urn:microsoft.com/office/officeart/2008/layout/VerticalCurvedList"/>
    <dgm:cxn modelId="{2C6ECB04-8E38-48E5-89FC-9F7652F42245}" type="presParOf" srcId="{5A470AC4-1D51-4B3A-B77A-18CB92F504CD}" destId="{B0FCD093-8E60-4A4F-85EE-F2ACF25B26C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41CE5-2C35-444E-BA32-B02D3879E9B1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0B3C72-FE77-4E19-A336-48CDFC6DF377}">
      <dsp:nvSpPr>
        <dsp:cNvPr id="0" name=""/>
        <dsp:cNvSpPr/>
      </dsp:nvSpPr>
      <dsp:spPr>
        <a:xfrm>
          <a:off x="610504" y="416587"/>
          <a:ext cx="10690177" cy="833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Установить социально - психологические условия (социальную ситуацию развития обучающихся), формирующие психологическую готовность к аддиктивному (зависимому) поведению у лиц подросткового и юношеского возраста</a:t>
          </a:r>
        </a:p>
      </dsp:txBody>
      <dsp:txXfrm>
        <a:off x="610504" y="416587"/>
        <a:ext cx="10690177" cy="833607"/>
      </dsp:txXfrm>
    </dsp:sp>
    <dsp:sp modelId="{59F48DAD-A428-495B-9839-9C67F41F6201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370CFB36-FC4C-42F2-85FD-BBA8D8D0381C}">
      <dsp:nvSpPr>
        <dsp:cNvPr id="0" name=""/>
        <dsp:cNvSpPr/>
      </dsp:nvSpPr>
      <dsp:spPr>
        <a:xfrm>
          <a:off x="1088431" y="1667215"/>
          <a:ext cx="10212250" cy="833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Организовать  адресную  и системную  работу с обучающимися в групповой и индивидуальной  форме, направленной на профилактику вовлечения в потребление наркотических средств и психотропных веществ</a:t>
          </a:r>
        </a:p>
      </dsp:txBody>
      <dsp:txXfrm>
        <a:off x="1088431" y="1667215"/>
        <a:ext cx="10212250" cy="833607"/>
      </dsp:txXfrm>
    </dsp:sp>
    <dsp:sp modelId="{5C32EEC8-E6E9-44EF-B3D1-74D7D3E1DCD9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C86F649-4C98-445D-BBAE-9B4B3249A350}">
      <dsp:nvSpPr>
        <dsp:cNvPr id="0" name=""/>
        <dsp:cNvSpPr/>
      </dsp:nvSpPr>
      <dsp:spPr>
        <a:xfrm>
          <a:off x="1088431" y="2917843"/>
          <a:ext cx="10212250" cy="833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Выявить группу обучающихся с повышенной  вероятностью  вовлечения в аддиктивное поведение </a:t>
          </a:r>
        </a:p>
      </dsp:txBody>
      <dsp:txXfrm>
        <a:off x="1088431" y="2917843"/>
        <a:ext cx="10212250" cy="833607"/>
      </dsp:txXfrm>
    </dsp:sp>
    <dsp:sp modelId="{354AD4E5-CF6F-4D6B-9B84-B182A930256A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C1521A45-268B-4835-8112-E31C483FA4C6}">
      <dsp:nvSpPr>
        <dsp:cNvPr id="0" name=""/>
        <dsp:cNvSpPr/>
      </dsp:nvSpPr>
      <dsp:spPr>
        <a:xfrm>
          <a:off x="610504" y="4168472"/>
          <a:ext cx="10690177" cy="8336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1676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Сформировать контингент  обучающихся, направляемых на профилактические медицинские осмотры</a:t>
          </a:r>
        </a:p>
      </dsp:txBody>
      <dsp:txXfrm>
        <a:off x="610504" y="4168472"/>
        <a:ext cx="10690177" cy="833607"/>
      </dsp:txXfrm>
    </dsp:sp>
    <dsp:sp modelId="{2AA5B0AF-EC4B-4E6A-AB90-7F964938F3B0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9CA5E0-93E8-4956-BFA7-CD61FAD3652E}">
      <dsp:nvSpPr>
        <dsp:cNvPr id="0" name=""/>
        <dsp:cNvSpPr/>
      </dsp:nvSpPr>
      <dsp:spPr>
        <a:xfrm>
          <a:off x="0" y="749315"/>
          <a:ext cx="10972800" cy="16350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latin typeface="+mn-lt"/>
            </a:rPr>
            <a:t>Письмо Департамента государственной политики в сфере защиты прав детей О направлении информации от </a:t>
          </a:r>
          <a:r>
            <a:rPr lang="en-US" sz="2400" b="0" kern="1200" dirty="0">
              <a:latin typeface="+mn-lt"/>
            </a:rPr>
            <a:t>29</a:t>
          </a:r>
          <a:r>
            <a:rPr lang="ru-RU" sz="2400" b="0" kern="1200" dirty="0">
              <a:latin typeface="+mn-lt"/>
            </a:rPr>
            <a:t>.0</a:t>
          </a:r>
          <a:r>
            <a:rPr lang="en-US" sz="2400" b="0" kern="1200" dirty="0">
              <a:latin typeface="+mn-lt"/>
            </a:rPr>
            <a:t>8</a:t>
          </a:r>
          <a:r>
            <a:rPr lang="ru-RU" sz="2400" b="0" kern="1200" dirty="0">
              <a:latin typeface="+mn-lt"/>
            </a:rPr>
            <a:t>.202</a:t>
          </a:r>
          <a:r>
            <a:rPr lang="en-US" sz="2400" b="0" kern="1200" dirty="0">
              <a:latin typeface="+mn-lt"/>
            </a:rPr>
            <a:t>3</a:t>
          </a:r>
          <a:r>
            <a:rPr lang="ru-RU" sz="2400" b="0" kern="1200" dirty="0">
              <a:latin typeface="+mn-lt"/>
            </a:rPr>
            <a:t> №07-</a:t>
          </a:r>
          <a:r>
            <a:rPr lang="en-US" sz="2400" b="0" kern="1200" dirty="0">
              <a:latin typeface="+mn-lt"/>
            </a:rPr>
            <a:t>4803</a:t>
          </a:r>
          <a:r>
            <a:rPr lang="ru-RU" sz="2400" b="0" kern="1200" dirty="0">
              <a:latin typeface="+mn-lt"/>
            </a:rPr>
            <a:t>  </a:t>
          </a:r>
        </a:p>
      </dsp:txBody>
      <dsp:txXfrm>
        <a:off x="79818" y="829133"/>
        <a:ext cx="10813164" cy="1475439"/>
      </dsp:txXfrm>
    </dsp:sp>
    <dsp:sp modelId="{D0B9BF78-1431-4D69-81D4-5D3E73E84449}">
      <dsp:nvSpPr>
        <dsp:cNvPr id="0" name=""/>
        <dsp:cNvSpPr/>
      </dsp:nvSpPr>
      <dsp:spPr>
        <a:xfrm>
          <a:off x="0" y="2532000"/>
          <a:ext cx="10972800" cy="163507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kern="1200" dirty="0">
              <a:solidFill>
                <a:prstClr val="black"/>
              </a:solidFill>
            </a:rPr>
            <a:t>Распоряжение Министерства образования и науки Самарской области от </a:t>
          </a:r>
          <a:r>
            <a:rPr lang="en-US" sz="2400" b="0" kern="1200" dirty="0">
              <a:solidFill>
                <a:prstClr val="black"/>
              </a:solidFill>
            </a:rPr>
            <a:t>31</a:t>
          </a:r>
          <a:r>
            <a:rPr lang="ru-RU" sz="2400" b="0" kern="1200" dirty="0">
              <a:solidFill>
                <a:prstClr val="black"/>
              </a:solidFill>
            </a:rPr>
            <a:t>.0</a:t>
          </a:r>
          <a:r>
            <a:rPr lang="en-US" sz="2400" b="0" kern="1200" dirty="0">
              <a:solidFill>
                <a:prstClr val="black"/>
              </a:solidFill>
            </a:rPr>
            <a:t>8</a:t>
          </a:r>
          <a:r>
            <a:rPr lang="ru-RU" sz="2400" b="0" kern="1200" dirty="0">
              <a:solidFill>
                <a:prstClr val="black"/>
              </a:solidFill>
            </a:rPr>
            <a:t>.202</a:t>
          </a:r>
          <a:r>
            <a:rPr lang="en-US" sz="2400" b="0" kern="1200" dirty="0">
              <a:solidFill>
                <a:prstClr val="black"/>
              </a:solidFill>
            </a:rPr>
            <a:t>3</a:t>
          </a:r>
          <a:r>
            <a:rPr lang="ru-RU" sz="2400" b="0" kern="1200" dirty="0">
              <a:solidFill>
                <a:prstClr val="black"/>
              </a:solidFill>
            </a:rPr>
            <a:t>  № 8</a:t>
          </a:r>
          <a:r>
            <a:rPr lang="en-US" sz="2400" b="0" kern="1200" dirty="0">
              <a:solidFill>
                <a:prstClr val="black"/>
              </a:solidFill>
            </a:rPr>
            <a:t>90</a:t>
          </a:r>
          <a:r>
            <a:rPr lang="ru-RU" sz="2400" b="0" kern="1200" dirty="0">
              <a:solidFill>
                <a:prstClr val="black"/>
              </a:solidFill>
            </a:rPr>
            <a:t>–р «О проведении в 202</a:t>
          </a:r>
          <a:r>
            <a:rPr lang="en-US" sz="2400" b="0" kern="1200" dirty="0">
              <a:solidFill>
                <a:prstClr val="black"/>
              </a:solidFill>
            </a:rPr>
            <a:t>3</a:t>
          </a:r>
          <a:r>
            <a:rPr lang="ru-RU" sz="2400" b="0" kern="1200" dirty="0">
              <a:solidFill>
                <a:prstClr val="black"/>
              </a:solidFill>
            </a:rPr>
            <a:t>-202</a:t>
          </a:r>
          <a:r>
            <a:rPr lang="en-US" sz="2400" b="0" kern="1200" dirty="0">
              <a:solidFill>
                <a:prstClr val="black"/>
              </a:solidFill>
            </a:rPr>
            <a:t>4</a:t>
          </a:r>
          <a:r>
            <a:rPr lang="ru-RU" sz="2400" b="0" kern="1200" dirty="0">
              <a:solidFill>
                <a:prstClr val="black"/>
              </a:solidFill>
            </a:rPr>
            <a:t> учебном году социально-психологического тестирования лиц, обучающихся в образовательных организациях Самарской области»</a:t>
          </a:r>
        </a:p>
      </dsp:txBody>
      <dsp:txXfrm>
        <a:off x="79818" y="2611818"/>
        <a:ext cx="10813164" cy="14754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E92A07-D35D-4219-9EE4-7A554BEB780C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1CA15-F79E-449B-B233-E53B37BC7A00}">
      <dsp:nvSpPr>
        <dsp:cNvPr id="0" name=""/>
        <dsp:cNvSpPr/>
      </dsp:nvSpPr>
      <dsp:spPr>
        <a:xfrm>
          <a:off x="434398" y="285347"/>
          <a:ext cx="10520035" cy="570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81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prstClr val="black"/>
              </a:solidFill>
            </a:rPr>
            <a:t>с 1 сентября  по 1 октября</a:t>
          </a:r>
          <a:r>
            <a:rPr lang="ru-RU" sz="1500" kern="1200" dirty="0">
              <a:solidFill>
                <a:prstClr val="black"/>
              </a:solidFill>
            </a:rPr>
            <a:t>: информационно-мотивационная кампания</a:t>
          </a:r>
          <a:endParaRPr lang="ru-RU" sz="1500" kern="1200" dirty="0"/>
        </a:p>
      </dsp:txBody>
      <dsp:txXfrm>
        <a:off x="434398" y="285347"/>
        <a:ext cx="10520035" cy="570477"/>
      </dsp:txXfrm>
    </dsp:sp>
    <dsp:sp modelId="{F4B9DCC4-7B9E-4DFC-A230-B2F711BB39DF}">
      <dsp:nvSpPr>
        <dsp:cNvPr id="0" name=""/>
        <dsp:cNvSpPr/>
      </dsp:nvSpPr>
      <dsp:spPr>
        <a:xfrm>
          <a:off x="77849" y="214037"/>
          <a:ext cx="713096" cy="7130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63570DC0-0DC3-4157-B738-D430523FD1A8}">
      <dsp:nvSpPr>
        <dsp:cNvPr id="0" name=""/>
        <dsp:cNvSpPr/>
      </dsp:nvSpPr>
      <dsp:spPr>
        <a:xfrm>
          <a:off x="903654" y="1140954"/>
          <a:ext cx="10050779" cy="570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81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prstClr val="black"/>
              </a:solidFill>
            </a:rPr>
            <a:t>с 15 сентября по 15 октября</a:t>
          </a:r>
          <a:r>
            <a:rPr lang="ru-RU" sz="1500" kern="1200" dirty="0">
              <a:solidFill>
                <a:prstClr val="black"/>
              </a:solidFill>
            </a:rPr>
            <a:t>: проведение СПТ в сроки согласно графику проведения тестирования обучающихся в регионе</a:t>
          </a:r>
          <a:endParaRPr lang="en-US" sz="1500" b="0" i="0" kern="1200" dirty="0">
            <a:solidFill>
              <a:srgbClr val="000000"/>
            </a:solidFill>
            <a:effectLst/>
          </a:endParaRPr>
        </a:p>
      </dsp:txBody>
      <dsp:txXfrm>
        <a:off x="903654" y="1140954"/>
        <a:ext cx="10050779" cy="570477"/>
      </dsp:txXfrm>
    </dsp:sp>
    <dsp:sp modelId="{71E3AEA9-C203-4A12-A3E5-4A0B5756FE6D}">
      <dsp:nvSpPr>
        <dsp:cNvPr id="0" name=""/>
        <dsp:cNvSpPr/>
      </dsp:nvSpPr>
      <dsp:spPr>
        <a:xfrm>
          <a:off x="547106" y="1069644"/>
          <a:ext cx="713096" cy="7130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15C3467-3ECA-49B7-93A7-543FF12FEF9A}">
      <dsp:nvSpPr>
        <dsp:cNvPr id="0" name=""/>
        <dsp:cNvSpPr/>
      </dsp:nvSpPr>
      <dsp:spPr>
        <a:xfrm>
          <a:off x="1118233" y="1996562"/>
          <a:ext cx="9836199" cy="570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81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prstClr val="black"/>
              </a:solidFill>
            </a:rPr>
            <a:t>в течение </a:t>
          </a:r>
          <a:r>
            <a:rPr lang="ru-RU" sz="1500" b="1" kern="1200" dirty="0">
              <a:solidFill>
                <a:prstClr val="black"/>
              </a:solidFill>
            </a:rPr>
            <a:t>3-х дней с момента завершения тестирования </a:t>
          </a:r>
          <a:r>
            <a:rPr lang="ru-RU" sz="1500" kern="1200" dirty="0">
              <a:solidFill>
                <a:prstClr val="black"/>
              </a:solidFill>
            </a:rPr>
            <a:t>в ОО): предоставление данных (</a:t>
          </a:r>
          <a:r>
            <a:rPr lang="ru-RU" sz="1500" b="1" kern="1200" dirty="0">
              <a:solidFill>
                <a:prstClr val="black"/>
              </a:solidFill>
            </a:rPr>
            <a:t>АКТ</a:t>
          </a:r>
          <a:r>
            <a:rPr lang="ru-RU" sz="1500" kern="1200" dirty="0">
              <a:solidFill>
                <a:prstClr val="black"/>
              </a:solidFill>
            </a:rPr>
            <a:t>) Региональному оператору в сроки согласно графику проведения тестирования обучающихся в регионе</a:t>
          </a:r>
          <a:endParaRPr lang="en-US" sz="1500" b="0" i="0" kern="1200" dirty="0">
            <a:solidFill>
              <a:srgbClr val="000000"/>
            </a:solidFill>
            <a:effectLst/>
          </a:endParaRPr>
        </a:p>
      </dsp:txBody>
      <dsp:txXfrm>
        <a:off x="1118233" y="1996562"/>
        <a:ext cx="9836199" cy="570477"/>
      </dsp:txXfrm>
    </dsp:sp>
    <dsp:sp modelId="{C069DAC2-5F5E-4F38-BDEF-FE7FD2A25430}">
      <dsp:nvSpPr>
        <dsp:cNvPr id="0" name=""/>
        <dsp:cNvSpPr/>
      </dsp:nvSpPr>
      <dsp:spPr>
        <a:xfrm>
          <a:off x="761685" y="1925252"/>
          <a:ext cx="713096" cy="7130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59150C5-39D1-46B9-9A0B-1203F25018F5}">
      <dsp:nvSpPr>
        <dsp:cNvPr id="0" name=""/>
        <dsp:cNvSpPr/>
      </dsp:nvSpPr>
      <dsp:spPr>
        <a:xfrm>
          <a:off x="1118233" y="2851627"/>
          <a:ext cx="9836199" cy="570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81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до 15 ноября </a:t>
          </a:r>
          <a:r>
            <a:rPr lang="ru-RU" sz="1500" kern="1200" dirty="0"/>
            <a:t>направление итогов тестирования в АНК и Министерство здравоохранения</a:t>
          </a:r>
        </a:p>
      </dsp:txBody>
      <dsp:txXfrm>
        <a:off x="1118233" y="2851627"/>
        <a:ext cx="9836199" cy="570477"/>
      </dsp:txXfrm>
    </dsp:sp>
    <dsp:sp modelId="{00F72D61-8503-47B2-82FC-D95ACAF81A0D}">
      <dsp:nvSpPr>
        <dsp:cNvPr id="0" name=""/>
        <dsp:cNvSpPr/>
      </dsp:nvSpPr>
      <dsp:spPr>
        <a:xfrm>
          <a:off x="761685" y="2780318"/>
          <a:ext cx="713096" cy="7130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1A7FAB0F-E60B-40C5-B322-97C2F7F5A029}">
      <dsp:nvSpPr>
        <dsp:cNvPr id="0" name=""/>
        <dsp:cNvSpPr/>
      </dsp:nvSpPr>
      <dsp:spPr>
        <a:xfrm>
          <a:off x="903654" y="3707235"/>
          <a:ext cx="10050779" cy="570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81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prstClr val="black"/>
              </a:solidFill>
            </a:rPr>
            <a:t>с января по май</a:t>
          </a:r>
          <a:r>
            <a:rPr lang="ru-RU" sz="1500" kern="1200" dirty="0">
              <a:solidFill>
                <a:prstClr val="black"/>
              </a:solidFill>
            </a:rPr>
            <a:t>: прохождение ПМО, профилактическая работа с группой риска</a:t>
          </a:r>
        </a:p>
      </dsp:txBody>
      <dsp:txXfrm>
        <a:off x="903654" y="3707235"/>
        <a:ext cx="10050779" cy="570477"/>
      </dsp:txXfrm>
    </dsp:sp>
    <dsp:sp modelId="{4C1D0FD8-F252-4CE5-A178-1A9199298477}">
      <dsp:nvSpPr>
        <dsp:cNvPr id="0" name=""/>
        <dsp:cNvSpPr/>
      </dsp:nvSpPr>
      <dsp:spPr>
        <a:xfrm>
          <a:off x="547106" y="3635925"/>
          <a:ext cx="713096" cy="7130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FF9FFD44-4531-4FBD-8502-E9103F133C43}">
      <dsp:nvSpPr>
        <dsp:cNvPr id="0" name=""/>
        <dsp:cNvSpPr/>
      </dsp:nvSpPr>
      <dsp:spPr>
        <a:xfrm>
          <a:off x="434398" y="4562842"/>
          <a:ext cx="10520035" cy="57047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281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prstClr val="black"/>
              </a:solidFill>
            </a:rPr>
            <a:t>май-июнь</a:t>
          </a:r>
          <a:r>
            <a:rPr lang="ru-RU" sz="1500" kern="1200" dirty="0">
              <a:solidFill>
                <a:prstClr val="black"/>
              </a:solidFill>
            </a:rPr>
            <a:t>: сбор информации, анализ результатов</a:t>
          </a:r>
        </a:p>
      </dsp:txBody>
      <dsp:txXfrm>
        <a:off x="434398" y="4562842"/>
        <a:ext cx="10520035" cy="570477"/>
      </dsp:txXfrm>
    </dsp:sp>
    <dsp:sp modelId="{B0FCD093-8E60-4A4F-85EE-F2ACF25B26CE}">
      <dsp:nvSpPr>
        <dsp:cNvPr id="0" name=""/>
        <dsp:cNvSpPr/>
      </dsp:nvSpPr>
      <dsp:spPr>
        <a:xfrm>
          <a:off x="77849" y="4491533"/>
          <a:ext cx="713096" cy="71309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hade val="86000"/>
                <a:satMod val="140000"/>
              </a:schemeClr>
            </a:gs>
            <a:gs pos="45000">
              <a:schemeClr val="lt1">
                <a:hueOff val="0"/>
                <a:satOff val="0"/>
                <a:lumOff val="0"/>
                <a:alphaOff val="0"/>
                <a:tint val="48000"/>
                <a:satMod val="15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119" cy="496573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4432" y="0"/>
            <a:ext cx="2942118" cy="496573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36ADC5C0-F4B7-4F9D-B391-10A11E10E9A5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5294"/>
            <a:ext cx="2942119" cy="49657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4432" y="9425294"/>
            <a:ext cx="2942118" cy="496572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DC9E466E-178C-45F0-A845-2A7C9FEB5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576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1531" cy="496174"/>
          </a:xfrm>
          <a:prstGeom prst="rect">
            <a:avLst/>
          </a:prstGeom>
        </p:spPr>
        <p:txBody>
          <a:bodyPr vert="horz" lIns="91473" tIns="45736" rIns="91473" bIns="4573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5048" y="0"/>
            <a:ext cx="2941531" cy="496174"/>
          </a:xfrm>
          <a:prstGeom prst="rect">
            <a:avLst/>
          </a:prstGeom>
        </p:spPr>
        <p:txBody>
          <a:bodyPr vert="horz" lIns="91473" tIns="45736" rIns="91473" bIns="45736" rtlCol="0"/>
          <a:lstStyle>
            <a:lvl1pPr algn="r">
              <a:defRPr sz="1200"/>
            </a:lvl1pPr>
          </a:lstStyle>
          <a:p>
            <a:fld id="{BEEA3691-B10B-4C6B-8666-7733F650E55A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0350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3" tIns="45736" rIns="91473" bIns="4573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816" y="4713646"/>
            <a:ext cx="5430520" cy="4465559"/>
          </a:xfrm>
          <a:prstGeom prst="rect">
            <a:avLst/>
          </a:prstGeom>
        </p:spPr>
        <p:txBody>
          <a:bodyPr vert="horz" lIns="91473" tIns="45736" rIns="91473" bIns="4573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5567"/>
            <a:ext cx="2941531" cy="496174"/>
          </a:xfrm>
          <a:prstGeom prst="rect">
            <a:avLst/>
          </a:prstGeom>
        </p:spPr>
        <p:txBody>
          <a:bodyPr vert="horz" lIns="91473" tIns="45736" rIns="91473" bIns="4573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5048" y="9425567"/>
            <a:ext cx="2941531" cy="496174"/>
          </a:xfrm>
          <a:prstGeom prst="rect">
            <a:avLst/>
          </a:prstGeom>
        </p:spPr>
        <p:txBody>
          <a:bodyPr vert="horz" lIns="91473" tIns="45736" rIns="91473" bIns="45736" rtlCol="0" anchor="b"/>
          <a:lstStyle>
            <a:lvl1pPr algn="r">
              <a:defRPr sz="1200"/>
            </a:lvl1pPr>
          </a:lstStyle>
          <a:p>
            <a:fld id="{281BB06D-8F68-429A-A6EA-11F4E852D4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73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BB06D-8F68-429A-A6EA-11F4E852D45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584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0350" cy="37195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BB06D-8F68-429A-A6EA-11F4E852D457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31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3984A-EEA1-47F4-9E5C-DD28A568D32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33B7C-60AF-4905-A7ED-22DEC76F98F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EF47F-0F28-468F-AA1D-6871B9025E52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DA8DF-C63C-469D-8D89-9E27183C595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8C046-CD37-4DA0-800E-214558EE4AD9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F18EA-C381-4036-BEE9-1E18A506F87A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2584-BED0-415A-9682-72629F585DB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171A-4D34-48D3-B0D9-79614DD16B87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FD7E-58B3-4446-A039-0C252AFEAC4E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6278F-1768-4C9F-BECE-BF2BAB422416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D06EA-10F7-45C0-82B1-B602EB40983C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7DF1FB0-F56D-4016-A19C-7AB9DE27E86F}" type="datetime1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06.09.2023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spc@samtel.ru" TargetMode="External"/><Relationship Id="rId2" Type="http://schemas.openxmlformats.org/officeDocument/2006/relationships/hyperlink" Target="mailto:spt-samara@inbox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407368" y="692696"/>
            <a:ext cx="11377264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45791" dir="2021404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Министерство образования и науки Самарской области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ГБУ ДПО СО «Региональный социопсихологический центр»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srgbClr val="23347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srgbClr val="23347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800" b="1" dirty="0">
              <a:solidFill>
                <a:srgbClr val="23347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Организация и проведение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социально-психологического тестирования обучающихся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в ОО Самарской области в 2023</a:t>
            </a:r>
            <a:r>
              <a:rPr lang="en-US" sz="28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/</a:t>
            </a:r>
            <a:r>
              <a:rPr lang="ru-RU" sz="2800" b="1" dirty="0">
                <a:solidFill>
                  <a:srgbClr val="23347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2024 учебном году</a:t>
            </a: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i="1" dirty="0">
              <a:solidFill>
                <a:srgbClr val="00000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i="1" dirty="0"/>
              <a:t>07.09.2023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404664"/>
            <a:ext cx="98742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1" descr="логотип Года педагога и наставника красный ПНГ на Прозрачном ...">
            <a:extLst>
              <a:ext uri="{FF2B5EF4-FFF2-40B4-BE49-F238E27FC236}">
                <a16:creationId xmlns:a16="http://schemas.microsoft.com/office/drawing/2014/main" id="{D5E591C0-FA64-2200-D4B3-CF754A1EE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735" y="268138"/>
            <a:ext cx="1712913" cy="134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767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2376" y="356060"/>
            <a:ext cx="8147248" cy="791169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233473"/>
                </a:solidFill>
              </a:rPr>
              <a:t>Задачи СПТ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632504" y="6337348"/>
            <a:ext cx="1422400" cy="329184"/>
          </a:xfrm>
        </p:spPr>
        <p:txBody>
          <a:bodyPr/>
          <a:lstStyle/>
          <a:p>
            <a:pPr algn="r"/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algn="r"/>
              <a:t>2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452CDFF5-839C-4E0B-A987-F6E8C19833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570416"/>
              </p:ext>
            </p:extLst>
          </p:nvPr>
        </p:nvGraphicFramePr>
        <p:xfrm>
          <a:off x="407368" y="1083273"/>
          <a:ext cx="1137726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4198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i="1" dirty="0"/>
              <a:t>НОРМАТИВНАЯ БАЗА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152992"/>
              </p:ext>
            </p:extLst>
          </p:nvPr>
        </p:nvGraphicFramePr>
        <p:xfrm>
          <a:off x="623392" y="1268760"/>
          <a:ext cx="10972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28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6280A4-02B0-4EB9-B640-09136D7F8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332656"/>
            <a:ext cx="10972800" cy="9906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/>
              <a:t>Годовой цикл мероприятий образовательных организаций по СПТ  в рамках 2022/2023 учебного года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560496" y="6447926"/>
            <a:ext cx="1422400" cy="329184"/>
          </a:xfrm>
        </p:spPr>
        <p:txBody>
          <a:bodyPr/>
          <a:lstStyle/>
          <a:p>
            <a:pPr algn="r"/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 algn="r"/>
              <a:t>4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93DDA756-586A-403D-832E-3C0592A980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76979"/>
              </p:ext>
            </p:extLst>
          </p:nvPr>
        </p:nvGraphicFramePr>
        <p:xfrm>
          <a:off x="580492" y="1179240"/>
          <a:ext cx="110310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242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/>
              <a:t>График </a:t>
            </a:r>
            <a:br>
              <a:rPr lang="ru-RU" sz="2800" b="1" i="1" dirty="0"/>
            </a:br>
            <a:r>
              <a:rPr lang="ru-RU" sz="2800" b="1" i="1" dirty="0"/>
              <a:t>проведения семинаров-совещаний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075295"/>
              </p:ext>
            </p:extLst>
          </p:nvPr>
        </p:nvGraphicFramePr>
        <p:xfrm>
          <a:off x="551384" y="1700808"/>
          <a:ext cx="10972800" cy="4452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5866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Участники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318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Ответственные специалисты ТУ/ДО (кураторы СПТ)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23.08.2023 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588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Сотрудники</a:t>
                      </a:r>
                      <a:r>
                        <a:rPr lang="ru-RU" sz="14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образовательных организаций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г.о.Самара, Западное ТУ, Поволжское ТУ, Юго-Западное ТУ, участвующих в организации СПТ</a:t>
                      </a:r>
                    </a:p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(директор, специалисты</a:t>
                      </a:r>
                      <a:r>
                        <a:rPr lang="ru-RU" sz="14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 воспитательной работе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06.09.2023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14:00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8514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Сотрудники</a:t>
                      </a:r>
                      <a:r>
                        <a:rPr lang="ru-RU" sz="14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образовательных организаций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г.о.Тольятти, Кинельское ТУ, Отрадненское ТУ, Северное ТУ, Северо-Восточное ТУ, Северо-Западное ТУ, Центральное ТУ, Юго-Восточное ТУ, Южное ТУ, участвующих в организации СПТ</a:t>
                      </a:r>
                    </a:p>
                    <a:p>
                      <a:pPr marL="4572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(директор, специалисты</a:t>
                      </a:r>
                      <a:r>
                        <a:rPr lang="ru-RU" sz="1400" baseline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по воспитательной работе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07.09.2023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14:00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433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/>
              <a:t>График </a:t>
            </a:r>
            <a:br>
              <a:rPr lang="ru-RU" sz="2800" b="1" i="1" dirty="0"/>
            </a:br>
            <a:r>
              <a:rPr lang="ru-RU" sz="2800" b="1" i="1" dirty="0"/>
              <a:t>проведения социально-психологического тестирования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7509692"/>
              </p:ext>
            </p:extLst>
          </p:nvPr>
        </p:nvGraphicFramePr>
        <p:xfrm>
          <a:off x="551384" y="1700808"/>
          <a:ext cx="10972800" cy="4089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Территориальное управление/департамент образования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Департамент образования Администрации г.о. Самара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15.09.23 – 26.09.23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(27.09.23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Самарское ТУ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(организации общего и профессионального образования)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15.09.23 – 26.09.23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(27.09.23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Организации высшего профессионального образования (включая филиалы)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15.09.23 – 10.10.23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Департамент образования Администрации г.о. Тольятти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27.09.23 – 06.10.23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(07.10.23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Тольяттинское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(организации общего и профессионального образования)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27.09.23 – 06.10.23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(07.10.23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Организации высшего профессионального образования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15.09.23 – 10.10.23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Западное ТУ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09.10.23 – 13.10.23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(14.10.23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Поволжское ТУ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09.10.23 – 13.10.23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(14.10.23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39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/>
              <a:t>График </a:t>
            </a:r>
            <a:br>
              <a:rPr lang="ru-RU" sz="2800" b="1" i="1" dirty="0"/>
            </a:br>
            <a:r>
              <a:rPr lang="ru-RU" sz="2800" b="1" i="1" dirty="0"/>
              <a:t>проведения социально-психологического тестирования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438483"/>
              </p:ext>
            </p:extLst>
          </p:nvPr>
        </p:nvGraphicFramePr>
        <p:xfrm>
          <a:off x="551384" y="1700808"/>
          <a:ext cx="10972800" cy="4696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Территориальное управление/департамент образования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Отрадненское ТУ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09.10.23 – 13.10.23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(14.10.23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Кинельское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27.09.23 - 29.09.23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(30.09.23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Центральное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09.10.23 – 13.10.23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(14.10.23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Северное ТУ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02.10.23 – 06.10.23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(07.10.23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Северо-Восточное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02.10.23 – 06.10.23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(07.10.23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Северо-Западное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02.10.23 – 06.10.23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(07.10.23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Юго-Восточное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27.09.23 - 29.09.23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(30.09.23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Юго-западное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20.09.23 - 25.09.23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(26.09.23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Южное ТУ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400" marR="25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15.09.23 - 19.09.23</a:t>
                      </a:r>
                    </a:p>
                    <a:p>
                      <a:pPr marL="7302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(20.09.23 –  резервный день)</a:t>
                      </a:r>
                    </a:p>
                  </a:txBody>
                  <a:tcPr marL="25400" marR="25400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8270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0709" y="5867400"/>
            <a:ext cx="7809371" cy="815902"/>
          </a:xfrm>
        </p:spPr>
        <p:txBody>
          <a:bodyPr>
            <a:normAutofit/>
          </a:bodyPr>
          <a:lstStyle/>
          <a:p>
            <a:pPr algn="r"/>
            <a:r>
              <a:rPr lang="ru-RU" sz="3200" dirty="0">
                <a:solidFill>
                  <a:schemeClr val="tx1"/>
                </a:solidFill>
              </a:rPr>
              <a:t>Спасибо за внимание!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84A59D-6BD9-4F4D-AB50-4D1943757458}"/>
              </a:ext>
            </a:extLst>
          </p:cNvPr>
          <p:cNvSpPr txBox="1"/>
          <p:nvPr/>
        </p:nvSpPr>
        <p:spPr>
          <a:xfrm>
            <a:off x="911424" y="2564905"/>
            <a:ext cx="568863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Контакты специалистов по социально-психологическому тестированию </a:t>
            </a:r>
          </a:p>
          <a:p>
            <a:pPr algn="ctr"/>
            <a:endParaRPr lang="ru-RU" sz="2000" b="1" dirty="0"/>
          </a:p>
          <a:p>
            <a:pPr algn="ctr"/>
            <a:r>
              <a:rPr lang="ru-RU" dirty="0"/>
              <a:t>Отдел профилактики деструктивного поведения обучающихся</a:t>
            </a:r>
            <a:endParaRPr lang="ru-RU" b="1" dirty="0"/>
          </a:p>
          <a:p>
            <a:pPr algn="ctr">
              <a:lnSpc>
                <a:spcPct val="150000"/>
              </a:lnSpc>
            </a:pPr>
            <a:r>
              <a:rPr lang="ru-RU" sz="1600" dirty="0"/>
              <a:t>Никифорова Татьяна Юрьевна, начальник отдела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Ефремова Елена Валерьевна, научный сотрудник</a:t>
            </a:r>
          </a:p>
          <a:p>
            <a:pPr algn="ctr">
              <a:lnSpc>
                <a:spcPct val="150000"/>
              </a:lnSpc>
            </a:pPr>
            <a:r>
              <a:rPr lang="ru-RU" sz="1600" dirty="0"/>
              <a:t>Шарапова Анастасия Кирилловна, научный сотрудник</a:t>
            </a:r>
          </a:p>
          <a:p>
            <a:pPr algn="ctr"/>
            <a:endParaRPr lang="ru-RU" sz="1600" b="1" dirty="0"/>
          </a:p>
          <a:p>
            <a:pPr algn="ctr"/>
            <a:r>
              <a:rPr lang="ru-RU" sz="1600" b="1" dirty="0"/>
              <a:t>тел. 8(846) 931 55 15</a:t>
            </a:r>
          </a:p>
          <a:p>
            <a:pPr algn="ctr"/>
            <a:endParaRPr lang="ru-RU" sz="1600" dirty="0">
              <a:hlinkClick r:id="rId2"/>
            </a:endParaRPr>
          </a:p>
          <a:p>
            <a:pPr algn="ctr"/>
            <a:r>
              <a:rPr lang="en-US" sz="1600" dirty="0">
                <a:hlinkClick r:id="rId2"/>
              </a:rPr>
              <a:t>spt-samara@inbox.ru</a:t>
            </a:r>
            <a:r>
              <a:rPr lang="ru-RU" sz="1600" dirty="0"/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15680" y="90872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sz="2400" dirty="0">
                <a:cs typeface="Arial" panose="020B0604020202020204" pitchFamily="34" charset="0"/>
              </a:rPr>
              <a:t>(846) 931-55-08</a:t>
            </a:r>
          </a:p>
          <a:p>
            <a:pPr algn="r"/>
            <a:r>
              <a:rPr lang="ru-RU" altLang="ru-RU" sz="2400" dirty="0">
                <a:cs typeface="Arial" panose="020B0604020202020204" pitchFamily="34" charset="0"/>
              </a:rPr>
              <a:t>тел/факс: (846) 931-55-15</a:t>
            </a:r>
          </a:p>
          <a:p>
            <a:pPr algn="r"/>
            <a:r>
              <a:rPr lang="en-US" altLang="ru-RU" sz="2400" dirty="0">
                <a:cs typeface="Arial" panose="020B0604020202020204" pitchFamily="34" charset="0"/>
              </a:rPr>
              <a:t>www.rspc-samara.ru </a:t>
            </a:r>
            <a:endParaRPr lang="ru-RU" altLang="ru-RU" sz="2400" dirty="0">
              <a:cs typeface="Arial" panose="020B0604020202020204" pitchFamily="34" charset="0"/>
            </a:endParaRPr>
          </a:p>
          <a:p>
            <a:pPr algn="r"/>
            <a:r>
              <a:rPr lang="en-US" altLang="ru-RU" sz="2400" dirty="0">
                <a:solidFill>
                  <a:srgbClr val="002060"/>
                </a:solidFill>
                <a:cs typeface="Arial" panose="020B0604020202020204" pitchFamily="34" charset="0"/>
                <a:hlinkClick r:id="rId3"/>
              </a:rPr>
              <a:t>rspc@samtel.ru</a:t>
            </a:r>
            <a:endParaRPr lang="ru-RU" altLang="ru-RU" sz="2400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665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4699</TotalTime>
  <Words>662</Words>
  <Application>Microsoft Macintosh PowerPoint</Application>
  <PresentationFormat>Широкоэкранный</PresentationFormat>
  <Paragraphs>127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Ясность</vt:lpstr>
      <vt:lpstr>Презентация PowerPoint</vt:lpstr>
      <vt:lpstr>Задачи СПТ</vt:lpstr>
      <vt:lpstr>НОРМАТИВНАЯ БАЗА</vt:lpstr>
      <vt:lpstr>Годовой цикл мероприятий образовательных организаций по СПТ  в рамках 2022/2023 учебного года</vt:lpstr>
      <vt:lpstr>График  проведения семинаров-совещаний</vt:lpstr>
      <vt:lpstr>График  проведения социально-психологического тестирования</vt:lpstr>
      <vt:lpstr>График  проведения социально-психологического тестирования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Социально-психологическое тестирование</dc:title>
  <dc:creator>Клюева Т Н</dc:creator>
  <cp:lastModifiedBy>Виктор Акопьян</cp:lastModifiedBy>
  <cp:revision>394</cp:revision>
  <cp:lastPrinted>2021-05-19T07:29:39Z</cp:lastPrinted>
  <dcterms:created xsi:type="dcterms:W3CDTF">2015-06-15T14:44:22Z</dcterms:created>
  <dcterms:modified xsi:type="dcterms:W3CDTF">2023-09-06T15:07:18Z</dcterms:modified>
</cp:coreProperties>
</file>