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6" r:id="rId1"/>
    <p:sldMasterId id="2147483817" r:id="rId2"/>
  </p:sldMasterIdLst>
  <p:notesMasterIdLst>
    <p:notesMasterId r:id="rId13"/>
  </p:notesMasterIdLst>
  <p:handoutMasterIdLst>
    <p:handoutMasterId r:id="rId14"/>
  </p:handoutMasterIdLst>
  <p:sldIdLst>
    <p:sldId id="293" r:id="rId3"/>
    <p:sldId id="344" r:id="rId4"/>
    <p:sldId id="345" r:id="rId5"/>
    <p:sldId id="348" r:id="rId6"/>
    <p:sldId id="364" r:id="rId7"/>
    <p:sldId id="353" r:id="rId8"/>
    <p:sldId id="355" r:id="rId9"/>
    <p:sldId id="357" r:id="rId10"/>
    <p:sldId id="358" r:id="rId11"/>
    <p:sldId id="264" r:id="rId12"/>
  </p:sldIdLst>
  <p:sldSz cx="12192000" cy="6858000"/>
  <p:notesSz cx="6858000" cy="9947275"/>
  <p:defaultTextStyle>
    <a:defPPr>
      <a:defRPr lang="ru-RU"/>
    </a:defPPr>
    <a:lvl1pPr marL="0" algn="l" defTabSz="91432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4" algn="l" defTabSz="91432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6" algn="l" defTabSz="91432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0" algn="l" defTabSz="91432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54" algn="l" defTabSz="91432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18" algn="l" defTabSz="91432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80" algn="l" defTabSz="91432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44" algn="l" defTabSz="91432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08" algn="l" defTabSz="91432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52" userDrawn="1">
          <p15:clr>
            <a:srgbClr val="A4A3A4"/>
          </p15:clr>
        </p15:guide>
        <p15:guide id="7" pos="7628" userDrawn="1">
          <p15:clr>
            <a:srgbClr val="A4A3A4"/>
          </p15:clr>
        </p15:guide>
        <p15:guide id="8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FFF99"/>
    <a:srgbClr val="FFCCFF"/>
    <a:srgbClr val="CCECFF"/>
    <a:srgbClr val="E8E8EF"/>
    <a:srgbClr val="82A1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/>
    <p:restoredTop sz="96327"/>
  </p:normalViewPr>
  <p:slideViewPr>
    <p:cSldViewPr snapToGrid="0">
      <p:cViewPr varScale="1">
        <p:scale>
          <a:sx n="119" d="100"/>
          <a:sy n="119" d="100"/>
        </p:scale>
        <p:origin x="800" y="184"/>
      </p:cViewPr>
      <p:guideLst>
        <p:guide pos="52"/>
        <p:guide pos="7628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58F5C0C-0C9F-4142-A4B1-F6F0AB2205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2162" tIns="46081" rIns="92162" bIns="4608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21A8F32-6DD3-4F84-8EEF-0BFC3DEBAA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99091"/>
          </a:xfrm>
          <a:prstGeom prst="rect">
            <a:avLst/>
          </a:prstGeom>
        </p:spPr>
        <p:txBody>
          <a:bodyPr vert="horz" lIns="92162" tIns="46081" rIns="92162" bIns="46081" rtlCol="0"/>
          <a:lstStyle>
            <a:lvl1pPr algn="r">
              <a:defRPr sz="1200"/>
            </a:lvl1pPr>
          </a:lstStyle>
          <a:p>
            <a:fld id="{56112602-610E-4B9C-812D-10A44E62735F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A2E7E5F-6D44-4C15-A1A9-2A97C207F9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2162" tIns="46081" rIns="92162" bIns="4608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3D80BD-9BD8-4556-B460-B2C0996B15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4" y="9448185"/>
            <a:ext cx="2971800" cy="499090"/>
          </a:xfrm>
          <a:prstGeom prst="rect">
            <a:avLst/>
          </a:prstGeom>
        </p:spPr>
        <p:txBody>
          <a:bodyPr vert="horz" lIns="92162" tIns="46081" rIns="92162" bIns="46081" rtlCol="0" anchor="b"/>
          <a:lstStyle>
            <a:lvl1pPr algn="r">
              <a:defRPr sz="1200"/>
            </a:lvl1pPr>
          </a:lstStyle>
          <a:p>
            <a:fld id="{E935E373-C270-4BCE-8EF8-725182284F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286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7364"/>
          </a:xfrm>
          <a:prstGeom prst="rect">
            <a:avLst/>
          </a:prstGeom>
        </p:spPr>
        <p:txBody>
          <a:bodyPr vert="horz" lIns="92162" tIns="46081" rIns="92162" bIns="46081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1"/>
            <a:ext cx="2971800" cy="497364"/>
          </a:xfrm>
          <a:prstGeom prst="rect">
            <a:avLst/>
          </a:prstGeom>
        </p:spPr>
        <p:txBody>
          <a:bodyPr vert="horz" lIns="92162" tIns="46081" rIns="92162" bIns="46081"/>
          <a:lstStyle>
            <a:lvl1pPr algn="r">
              <a:defRPr sz="1200"/>
            </a:lvl1pPr>
          </a:lstStyle>
          <a:p>
            <a:pPr lvl="0">
              <a:defRPr/>
            </a:pPr>
            <a:fld id="{1A3D5110-9FE0-496F-B26A-071D02F2DE37}" type="datetime1">
              <a:rPr lang="ru-RU" altLang="en-US"/>
              <a:pPr lvl="0">
                <a:defRPr/>
              </a:pPr>
              <a:t>08.08.2023</a:t>
            </a:fld>
            <a:endParaRPr lang="ru-RU" altLang="en-US"/>
          </a:p>
        </p:txBody>
      </p:sp>
      <p:sp>
        <p:nvSpPr>
          <p:cNvPr id="4" name="Образ слайда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2713" y="746125"/>
            <a:ext cx="663257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62" tIns="46081" rIns="92162" bIns="46081" anchor="ctr"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5" name="Заметка к слайду 4"/>
          <p:cNvSpPr>
            <a:spLocks noGrp="1"/>
          </p:cNvSpPr>
          <p:nvPr>
            <p:ph type="body" sz="quarter" idx="3"/>
          </p:nvPr>
        </p:nvSpPr>
        <p:spPr>
          <a:xfrm>
            <a:off x="685801" y="4724957"/>
            <a:ext cx="5486400" cy="4476274"/>
          </a:xfrm>
          <a:prstGeom prst="rect">
            <a:avLst/>
          </a:prstGeom>
        </p:spPr>
        <p:txBody>
          <a:bodyPr vert="horz" lIns="92162" tIns="46081" rIns="92162" bIns="46081">
            <a:noAutofit/>
          </a:bodyPr>
          <a:lstStyle/>
          <a:p>
            <a:pPr lvl="0">
              <a:defRPr/>
            </a:pPr>
            <a:r>
              <a:rPr lang="ru-RU" altLang="en-US"/>
              <a:t>Образец текста</a:t>
            </a:r>
          </a:p>
          <a:p>
            <a:pPr lvl="1">
              <a:defRPr/>
            </a:pPr>
            <a:r>
              <a:rPr lang="ru-RU" altLang="en-US"/>
              <a:t>Второй уровень</a:t>
            </a:r>
          </a:p>
          <a:p>
            <a:pPr lvl="2">
              <a:defRPr/>
            </a:pPr>
            <a:r>
              <a:rPr lang="ru-RU" altLang="en-US"/>
              <a:t>Третий уровень</a:t>
            </a:r>
          </a:p>
          <a:p>
            <a:pPr lvl="3">
              <a:defRPr/>
            </a:pPr>
            <a:r>
              <a:rPr lang="ru-RU" altLang="en-US"/>
              <a:t>Четвертый уровень</a:t>
            </a:r>
          </a:p>
          <a:p>
            <a:pPr lvl="4">
              <a:defRPr/>
            </a:pPr>
            <a:r>
              <a:rPr lang="ru-RU" altLang="en-US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6"/>
            <a:ext cx="2971800" cy="497364"/>
          </a:xfrm>
          <a:prstGeom prst="rect">
            <a:avLst/>
          </a:prstGeom>
        </p:spPr>
        <p:txBody>
          <a:bodyPr vert="horz" lIns="92162" tIns="46081" rIns="92162" bIns="46081" anchor="b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8186"/>
            <a:ext cx="2971800" cy="497364"/>
          </a:xfrm>
          <a:prstGeom prst="rect">
            <a:avLst/>
          </a:prstGeom>
        </p:spPr>
        <p:txBody>
          <a:bodyPr vert="horz" lIns="92162" tIns="46081" rIns="92162" bIns="46081" anchor="b"/>
          <a:lstStyle>
            <a:lvl1pPr algn="r">
              <a:defRPr sz="1200"/>
            </a:lvl1pPr>
          </a:lstStyle>
          <a:p>
            <a:pPr lvl="0">
              <a:defRPr/>
            </a:pPr>
            <a:fld id="{09F4262C-968C-4EE9-8164-CE16364706B3}" type="slidenum">
              <a:rPr lang="ru-RU" altLang="en-US"/>
              <a:pPr lvl="0"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3087829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32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164" algn="l" defTabSz="91432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326" algn="l" defTabSz="91432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490" algn="l" defTabSz="91432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654" algn="l" defTabSz="91432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5818" algn="l" defTabSz="91432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2980" algn="l" defTabSz="91432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144" algn="l" defTabSz="91432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308" algn="l" defTabSz="91432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7994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914401" y="2130428"/>
            <a:ext cx="10363199" cy="1470025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87010AE-6328-4639-8CDD-34B29F9EA99F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altLang="ko-KR"/>
              <a:t>1</a:t>
            </a:r>
            <a:endParaRPr lang="ko-KR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08731" y="6632568"/>
            <a:ext cx="1583271" cy="333403"/>
          </a:xfrm>
          <a:noFill/>
          <a:ln w="9525" cap="flat" cmpd="sng" algn="ctr">
            <a:noFill/>
            <a:prstDash val="solid"/>
            <a:round/>
          </a:ln>
        </p:spPr>
        <p:txBody>
          <a:bodyPr vert="horz" wrap="square" lIns="91432" tIns="45717" rIns="91432" bIns="45717" anchor="t">
            <a:normAutofit/>
          </a:bodyPr>
          <a:lstStyle>
            <a:lvl1pPr marL="0" lvl="0" indent="0" algn="r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ru-RU" altLang="en-US" sz="1200" b="1" i="0" baseline="0">
                <a:solidFill>
                  <a:schemeClr val="tx1"/>
                </a:solidFill>
                <a:latin typeface="Times New Roman"/>
              </a:defRPr>
            </a:lvl1pPr>
          </a:lstStyle>
          <a:p>
            <a:pPr>
              <a:defRPr/>
            </a:pPr>
            <a:r>
              <a:rPr lang="ru-RU"/>
              <a:t>Слайд № </a:t>
            </a:r>
            <a:fld id="{32D9C5F4-3A89-44AA-B84B-A839E87595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Образец текста</a:t>
            </a:r>
          </a:p>
          <a:p>
            <a:pPr lvl="1">
              <a:defRPr/>
            </a:pPr>
            <a:r>
              <a:rPr lang="ko-KR" altLang="en-US"/>
              <a:t>Второй уровень</a:t>
            </a:r>
          </a:p>
          <a:p>
            <a:pPr lvl="2">
              <a:defRPr/>
            </a:pPr>
            <a:r>
              <a:rPr lang="ko-KR" altLang="en-US"/>
              <a:t>Третий уровень</a:t>
            </a:r>
          </a:p>
          <a:p>
            <a:pPr lvl="3">
              <a:defRPr/>
            </a:pPr>
            <a:r>
              <a:rPr lang="ko-KR" altLang="en-US"/>
              <a:t>Четвертый уровень</a:t>
            </a:r>
          </a:p>
          <a:p>
            <a:pPr lvl="4">
              <a:defRPr/>
            </a:pPr>
            <a:r>
              <a:rPr lang="ko-KR" altLang="en-US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29756444-23D1-4DAB-BFF2-23C133EC722A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5E3DC53-C682-44EA-B8F5-4BADE8593BBD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963086" y="4406902"/>
            <a:ext cx="10363199" cy="1362076"/>
          </a:xfrm>
        </p:spPr>
        <p:txBody>
          <a:bodyPr anchor="t"/>
          <a:lstStyle>
            <a:lvl1pPr>
              <a:defRPr sz="4000" b="1" cap="all"/>
            </a:lvl1pPr>
          </a:lstStyle>
          <a:p>
            <a:pPr lvl="0">
              <a:defRPr/>
            </a:pPr>
            <a:r>
              <a:rPr lang="ko-KR" altLang="en-US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5" y="2906713"/>
            <a:ext cx="10363199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5716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714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1AB4CBB2-2C8E-4989-AF78-B57DA90C5F56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2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ko-KR" altLang="en-US"/>
              <a:t>Образец текста</a:t>
            </a:r>
          </a:p>
          <a:p>
            <a:pPr lvl="1">
              <a:defRPr/>
            </a:pPr>
            <a:r>
              <a:rPr lang="ko-KR" altLang="en-US"/>
              <a:t>Второй уровень</a:t>
            </a:r>
          </a:p>
          <a:p>
            <a:pPr lvl="2">
              <a:defRPr/>
            </a:pPr>
            <a:r>
              <a:rPr lang="ko-KR" altLang="en-US"/>
              <a:t>Третий уровень</a:t>
            </a:r>
          </a:p>
          <a:p>
            <a:pPr lvl="3">
              <a:defRPr/>
            </a:pPr>
            <a:r>
              <a:rPr lang="ko-KR" altLang="en-US"/>
              <a:t>Четвертый уровень</a:t>
            </a:r>
          </a:p>
          <a:p>
            <a:pPr lvl="4">
              <a:defRPr/>
            </a:pPr>
            <a:r>
              <a:rPr lang="ko-KR" altLang="en-US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2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ko-KR" altLang="en-US"/>
              <a:t>Образец текста</a:t>
            </a:r>
          </a:p>
          <a:p>
            <a:pPr lvl="1">
              <a:defRPr/>
            </a:pPr>
            <a:r>
              <a:rPr lang="ko-KR" altLang="en-US"/>
              <a:t>Второй уровень</a:t>
            </a:r>
          </a:p>
          <a:p>
            <a:pPr lvl="2">
              <a:defRPr/>
            </a:pPr>
            <a:r>
              <a:rPr lang="ko-KR" altLang="en-US"/>
              <a:t>Третий уровень</a:t>
            </a:r>
          </a:p>
          <a:p>
            <a:pPr lvl="3">
              <a:defRPr/>
            </a:pPr>
            <a:r>
              <a:rPr lang="ko-KR" altLang="en-US"/>
              <a:t>Четвертый уровень</a:t>
            </a:r>
          </a:p>
          <a:p>
            <a:pPr lvl="4">
              <a:defRPr/>
            </a:pPr>
            <a:r>
              <a:rPr lang="ko-KR" altLang="en-US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24BAC50B-45EE-42FD-A1C5-698C3620D3B7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79756DE6-8B95-4C25-9A3B-B8F1BC46AF95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ы" type="tbl" preserve="1">
  <p:cSld name="Табл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"/>
          </p:nvPr>
        </p:nvSpPr>
        <p:spPr>
          <a:xfrm>
            <a:off x="608039" y="1643063"/>
            <a:ext cx="10972799" cy="4525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>
              <a:defRPr/>
            </a:pPr>
            <a:r>
              <a:rPr lang="ko-KR" altLang="en-US"/>
              <a:t>Вставка таблицы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B72C458D-CF62-4373-AE88-153460FF230F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Четыре объекта" type="fourObj" preserve="1">
  <p:cSld name="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2" y="1600200"/>
            <a:ext cx="5384799" cy="21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ko-KR" altLang="en-US"/>
              <a:t>Образец текста</a:t>
            </a:r>
          </a:p>
          <a:p>
            <a:pPr lvl="1">
              <a:defRPr/>
            </a:pPr>
            <a:r>
              <a:rPr lang="ko-KR" altLang="en-US"/>
              <a:t>Второй уровень</a:t>
            </a:r>
          </a:p>
          <a:p>
            <a:pPr lvl="2">
              <a:defRPr/>
            </a:pPr>
            <a:r>
              <a:rPr lang="ko-KR" altLang="en-US"/>
              <a:t>Третий уровень</a:t>
            </a:r>
          </a:p>
          <a:p>
            <a:pPr lvl="3">
              <a:defRPr/>
            </a:pPr>
            <a:r>
              <a:rPr lang="ko-KR" altLang="en-US"/>
              <a:t>Четвертый уровень</a:t>
            </a:r>
          </a:p>
          <a:p>
            <a:pPr lvl="4">
              <a:defRPr/>
            </a:pPr>
            <a:r>
              <a:rPr lang="ko-KR" altLang="en-US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2" y="1600200"/>
            <a:ext cx="5384799" cy="21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ko-KR" altLang="en-US"/>
              <a:t>Образец текста</a:t>
            </a:r>
          </a:p>
          <a:p>
            <a:pPr lvl="1">
              <a:defRPr/>
            </a:pPr>
            <a:r>
              <a:rPr lang="ko-KR" altLang="en-US"/>
              <a:t>Второй уровень</a:t>
            </a:r>
          </a:p>
          <a:p>
            <a:pPr lvl="2">
              <a:defRPr/>
            </a:pPr>
            <a:r>
              <a:rPr lang="ko-KR" altLang="en-US"/>
              <a:t>Третий уровень</a:t>
            </a:r>
          </a:p>
          <a:p>
            <a:pPr lvl="3">
              <a:defRPr/>
            </a:pPr>
            <a:r>
              <a:rPr lang="ko-KR" altLang="en-US"/>
              <a:t>Четвертый уровень</a:t>
            </a:r>
          </a:p>
          <a:p>
            <a:pPr lvl="4">
              <a:defRPr/>
            </a:pPr>
            <a:r>
              <a:rPr lang="ko-KR" altLang="en-US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3"/>
          </p:nvPr>
        </p:nvSpPr>
        <p:spPr>
          <a:xfrm>
            <a:off x="608039" y="3984220"/>
            <a:ext cx="5384799" cy="21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ko-KR" altLang="en-US"/>
              <a:t>Образец текста</a:t>
            </a:r>
          </a:p>
          <a:p>
            <a:pPr lvl="1">
              <a:defRPr/>
            </a:pPr>
            <a:r>
              <a:rPr lang="ko-KR" altLang="en-US"/>
              <a:t>Второй уровень</a:t>
            </a:r>
          </a:p>
          <a:p>
            <a:pPr lvl="2">
              <a:defRPr/>
            </a:pPr>
            <a:r>
              <a:rPr lang="ko-KR" altLang="en-US"/>
              <a:t>Третий уровень</a:t>
            </a:r>
          </a:p>
          <a:p>
            <a:pPr lvl="3">
              <a:defRPr/>
            </a:pPr>
            <a:r>
              <a:rPr lang="ko-KR" altLang="en-US"/>
              <a:t>Четвертый уровень</a:t>
            </a:r>
          </a:p>
          <a:p>
            <a:pPr lvl="4">
              <a:defRPr/>
            </a:pPr>
            <a:r>
              <a:rPr lang="ko-KR" altLang="en-US"/>
              <a:t>Пятый уровень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4"/>
          </p:nvPr>
        </p:nvSpPr>
        <p:spPr>
          <a:xfrm>
            <a:off x="6196039" y="3984220"/>
            <a:ext cx="5384799" cy="21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ko-KR" altLang="en-US"/>
              <a:t>Образец текста</a:t>
            </a:r>
          </a:p>
          <a:p>
            <a:pPr lvl="1">
              <a:defRPr/>
            </a:pPr>
            <a:r>
              <a:rPr lang="ko-KR" altLang="en-US"/>
              <a:t>Второй уровень</a:t>
            </a:r>
          </a:p>
          <a:p>
            <a:pPr lvl="2">
              <a:defRPr/>
            </a:pPr>
            <a:r>
              <a:rPr lang="ko-KR" altLang="en-US"/>
              <a:t>Третий уровень</a:t>
            </a:r>
          </a:p>
          <a:p>
            <a:pPr lvl="3">
              <a:defRPr/>
            </a:pPr>
            <a:r>
              <a:rPr lang="ko-KR" altLang="en-US"/>
              <a:t>Четвертый уровень</a:t>
            </a:r>
          </a:p>
          <a:p>
            <a:pPr lvl="4">
              <a:defRPr/>
            </a:pPr>
            <a:r>
              <a:rPr lang="ko-KR" altLang="en-US"/>
              <a:t>Пятый уровень</a:t>
            </a:r>
          </a:p>
        </p:txBody>
      </p:sp>
      <p:sp>
        <p:nvSpPr>
          <p:cNvPr id="10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86BECAE-B137-4F82-80E2-185E2753A5E2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altLang="ko-KR"/>
              <a:t>1</a:t>
            </a:r>
            <a:endParaRPr lang="ko-KR" altLang="en-US"/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08731" y="6632568"/>
            <a:ext cx="1583271" cy="333403"/>
          </a:xfrm>
          <a:noFill/>
          <a:ln w="9525" cap="flat" cmpd="sng" algn="ctr">
            <a:noFill/>
            <a:prstDash val="solid"/>
            <a:round/>
          </a:ln>
        </p:spPr>
        <p:txBody>
          <a:bodyPr vert="horz" wrap="square" lIns="91432" tIns="45717" rIns="91432" bIns="45717" anchor="t">
            <a:normAutofit/>
          </a:bodyPr>
          <a:lstStyle>
            <a:lvl1pPr marL="0" lvl="0" indent="0" algn="r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ru-RU" altLang="en-US" sz="1200" b="1" i="0" baseline="0">
                <a:solidFill>
                  <a:schemeClr val="tx1"/>
                </a:solidFill>
                <a:latin typeface="Times New Roman"/>
              </a:defRPr>
            </a:lvl1pPr>
          </a:lstStyle>
          <a:p>
            <a:pPr>
              <a:defRPr/>
            </a:pPr>
            <a:r>
              <a:rPr lang="ru-RU"/>
              <a:t>Слайд № </a:t>
            </a:r>
            <a:fld id="{3C1D8F91-96CD-431C-AF22-303D7C16B4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389719" y="4800600"/>
            <a:ext cx="7315199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pPr lvl="0">
              <a:defRPr/>
            </a:pPr>
            <a:r>
              <a:rPr lang="ko-KR" altLang="en-US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199" cy="41148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Вставка картинки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9" y="5367338"/>
            <a:ext cx="7315199" cy="80486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>
              <a:defRPr/>
            </a:pPr>
            <a:r>
              <a:rPr lang="ko-KR" altLang="en-US"/>
              <a:t>Образец текста</a:t>
            </a:r>
          </a:p>
        </p:txBody>
      </p:sp>
      <p:sp>
        <p:nvSpPr>
          <p:cNvPr id="10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9F38782-9C9D-48AD-ABDD-722E0EDE4D59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11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12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ставить" type="objOnly" preserve="1">
  <p:cSld name="Встави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-12313" y="2130428"/>
            <a:ext cx="12192000" cy="1470025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412A53D7-E964-415F-8249-A6BB7B59864F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главление" type="clipArtAndTx" preserve="1">
  <p:cSld name="Оглав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09602" y="274638"/>
            <a:ext cx="10972799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/>
            </a:pPr>
            <a:r>
              <a:rPr lang="ko-KR" altLang="en-US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"/>
          </p:nvPr>
        </p:nvSpPr>
        <p:spPr>
          <a:xfrm>
            <a:off x="2859325" y="2196090"/>
            <a:ext cx="6475199" cy="324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>
              <a:defRPr/>
            </a:pPr>
            <a:r>
              <a:rPr lang="ko-KR" altLang="en-US"/>
              <a:t>Введение</a:t>
            </a:r>
          </a:p>
          <a:p>
            <a:pPr lvl="0">
              <a:defRPr/>
            </a:pPr>
            <a:r>
              <a:rPr lang="ko-KR" altLang="en-US"/>
              <a:t>Основной текст 1</a:t>
            </a:r>
          </a:p>
          <a:p>
            <a:pPr lvl="0">
              <a:defRPr/>
            </a:pPr>
            <a:r>
              <a:rPr lang="ko-KR" altLang="en-US"/>
              <a:t>Основной текст 2</a:t>
            </a:r>
          </a:p>
          <a:p>
            <a:pPr lvl="0">
              <a:defRPr/>
            </a:pPr>
            <a:r>
              <a:rPr lang="ko-KR" altLang="en-US"/>
              <a:t>Основной текст 3</a:t>
            </a:r>
          </a:p>
          <a:p>
            <a:pPr lvl="0">
              <a:defRPr/>
            </a:pPr>
            <a:r>
              <a:rPr lang="ko-KR" altLang="en-US"/>
              <a:t>Заключение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8EA72AEC-D5CE-4376-A5BC-D451326327A7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2" y="274640"/>
            <a:ext cx="2743199" cy="5851525"/>
          </a:xfr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2" y="274640"/>
            <a:ext cx="8026399" cy="5851525"/>
          </a:xfr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Образец текста</a:t>
            </a:r>
          </a:p>
          <a:p>
            <a:pPr lvl="1">
              <a:defRPr/>
            </a:pPr>
            <a:r>
              <a:rPr lang="ko-KR" altLang="en-US"/>
              <a:t>Второй уровень</a:t>
            </a:r>
          </a:p>
          <a:p>
            <a:pPr lvl="2">
              <a:defRPr/>
            </a:pPr>
            <a:r>
              <a:rPr lang="ko-KR" altLang="en-US"/>
              <a:t>Третий уровень</a:t>
            </a:r>
          </a:p>
          <a:p>
            <a:pPr lvl="3">
              <a:defRPr/>
            </a:pPr>
            <a:r>
              <a:rPr lang="ko-KR" altLang="en-US"/>
              <a:t>Четвертый уровень</a:t>
            </a:r>
          </a:p>
          <a:p>
            <a:pPr lvl="4">
              <a:defRPr/>
            </a:pPr>
            <a:r>
              <a:rPr lang="ko-KR" altLang="en-US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11B9F4E-A5DA-4B4F-A550-CD42F83A540A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F83174-4324-441B-8714-F55F774A21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3EC14B-6B10-4B0D-B93D-1DBE49784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A2076C-6AAD-48ED-A698-0029D9DE0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8F2B307-A7D8-46BA-8D26-1118F6D50F6A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684903-7A37-4AAD-AEB1-721CB548A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altLang="ko-KR"/>
              <a:t>1</a:t>
            </a:r>
            <a:endParaRPr lang="ko-KR" alt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EA7BC0-078C-4170-B2D5-6E53A90DB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Слайд № </a:t>
            </a:r>
            <a:fld id="{32D9C5F4-3A89-44AA-B84B-A839E87595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378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E2B8DD-7737-41FD-A1F9-850B810B5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23D6AE-5EC3-4EDF-82F2-01442C975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FD5901-C77A-40BE-ADE6-8CBB14AC1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E0875FB-0ADF-4ED5-B903-5B9118CA1183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484766-DF4C-45FA-A5D8-3190DB2DC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E9C47B-A851-4052-BDC9-431FF6DD9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 smtClean="0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340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ADBD46-5361-4EBA-BA81-B8190E8E3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712E99-1E8D-4A22-A0C4-9B92BBFCB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7BD5D4-A317-425A-910C-3B792E588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FBE60E4-1109-487B-8E20-03288F866DD6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7947D1-672B-42F0-ABF8-1A02827DE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1A5505-95BC-4DFB-93C1-AF492623D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 smtClean="0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5712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41C56E-AF58-42B3-B7F8-0FD017FDE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B17A81-2314-4E2D-A85C-600C1A082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5BC521C-B088-4331-86DD-4E213F9CB0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5B8228-D4ED-4C4B-B929-C3A43B3F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84E6EB9A-7DEF-437A-806A-E6F028E1E7ED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23B2E6-6F05-40D6-83D1-7DF3F950F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961CCF-E050-47F5-B524-15DAE1D4A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 smtClean="0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04036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3D3656-BBC4-4B1D-80A4-C9667EAE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466DD3-0535-47E7-B912-A8C04B445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2337A76-A5CE-41E0-B2EC-DC6AF139E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A32EB02-9536-4C94-88A9-B8F411DD4B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7CBB847-169F-4456-A822-C7185E1D8E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5D97500-E20A-4689-B2FA-67E2883E2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20B211B9-DAAF-4D20-BBCD-E8E09AC0F3C9}" type="datetime1">
              <a:rPr lang="ko-KR" altLang="en-US" smtClean="0"/>
              <a:t>2023. 8. 8.</a:t>
            </a:fld>
            <a:endParaRPr lang="ru-RU" alt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F497AD7-6D7D-4251-B093-5FE8A3D61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50CCD9F-6831-4947-B5EE-33CF4C926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Слайд № </a:t>
            </a:r>
            <a:fld id="{C6D294A4-78B3-4668-AB4F-765E51F74C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8531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81E1D9-412B-4EA8-82D1-D6096817E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892327E-F7CB-4B90-81DE-2CA3522C6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48133015-CCB1-4CD4-A582-8E4448756267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D93F95-5710-488F-9B84-D74113B6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6846FC5-9F8E-4CD4-AD06-D1F622F6F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 smtClean="0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48501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DD62DA8-42DD-4689-B7F2-AB66D2B71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7E7FBA45-2A58-4296-BD85-44F4395CFB16}" type="datetime1">
              <a:rPr lang="ko-KR" altLang="en-US" smtClean="0"/>
              <a:t>2023. 8. 8.</a:t>
            </a:fld>
            <a:endParaRPr lang="ru-RU" alt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05BA8B-56DF-41B5-9043-988E54EA8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67DA92-F7D8-4810-951D-001B35B5E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Слайд № </a:t>
            </a:r>
            <a:fld id="{C6D294A4-78B3-4668-AB4F-765E51F74C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454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832B6C-CB8A-4EB5-9E1E-B13153C06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BD6556-8DBB-4397-B19C-61FB06394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AF4077-FA4A-4026-BBD7-31247273BF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192C81-2CE5-44B5-AD8F-787D1DC03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DE5BA448-1724-4766-9175-B2EB794F14B5}" type="datetime1">
              <a:rPr lang="ko-KR" altLang="en-US" smtClean="0"/>
              <a:t>2023. 8. 8.</a:t>
            </a:fld>
            <a:endParaRPr lang="ru-RU" alt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F80B23-F049-4F68-9933-05BE5FF14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9A0BA5-6E5C-4E74-9000-34C60F66E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Слайд № </a:t>
            </a:r>
            <a:fld id="{C6D294A4-78B3-4668-AB4F-765E51F74C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244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E50D62-D5D0-468B-9770-22281DDF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7FDD934-F74A-431C-BE1A-02552CCA6D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B4B5576-E12E-4269-98DA-7CA974EEE6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5115EC-DF2C-46CC-BA97-BE413B788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3AD2BE7-0B41-4AA5-9ABD-8F86144DA8D0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261130-BCDB-408A-A08C-099F45CC2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BECCBD4-4F0A-4561-BE86-AA3717878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 smtClean="0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84336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E5BD4-D4C8-49BC-B73F-1519D03F6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075B3A-4F3B-4983-9F57-49A727EA41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0707E9-F87A-4951-B316-75D7B4872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0C526D2-94A9-4D6A-8091-B910998E5EF3}" type="datetime1">
              <a:rPr lang="ko-KR" altLang="en-US" smtClean="0"/>
              <a:t>2023. 8. 8.</a:t>
            </a:fld>
            <a:endParaRPr lang="ru-RU" alt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6E5678-7963-4E09-8C6E-57298D9B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763302-6C52-4326-9BF6-A4724BA28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Слайд № </a:t>
            </a:r>
            <a:fld id="{C6D294A4-78B3-4668-AB4F-765E51F74C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3591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D5F1D85-A3FE-46A7-B7A1-948A0DA2BD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E1640A6-81C7-4553-B53A-5FFAA1EC72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119D5E-C0F9-42F3-8705-2C1648A5C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45BF4D6E-FC69-4361-B272-E3A7C90B2DC2}" type="datetime1">
              <a:rPr lang="ko-KR" altLang="en-US" smtClean="0"/>
              <a:t>2023. 8. 8.</a:t>
            </a:fld>
            <a:endParaRPr lang="ko-KR" alt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6389B9-E689-48D9-A321-C2EC67792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7F8CE1-F97D-4ABB-BEBF-C57F9000D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 smtClean="0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8834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Оформление по умолчанию"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799" cy="1143000"/>
          </a:xfrm>
          <a:prstGeom prst="rect">
            <a:avLst/>
          </a:prstGeom>
        </p:spPr>
        <p:txBody>
          <a:bodyPr vert="horz" lIns="91432" tIns="45717" rIns="91432" bIns="45717" anchor="ctr">
            <a:normAutofit/>
          </a:bodyPr>
          <a:lstStyle/>
          <a:p>
            <a:pPr lvl="0">
              <a:defRPr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1" y="1600200"/>
            <a:ext cx="10972799" cy="4525963"/>
          </a:xfrm>
          <a:prstGeom prst="rect">
            <a:avLst/>
          </a:prstGeom>
        </p:spPr>
        <p:txBody>
          <a:bodyPr vert="horz" lIns="91432" tIns="45717" rIns="91432" bIns="45717">
            <a:normAutofit/>
          </a:bodyPr>
          <a:lstStyle/>
          <a:p>
            <a:pPr lvl="0">
              <a:defRPr/>
            </a:pPr>
            <a:r>
              <a:rPr lang="ru-RU" altLang="en-US"/>
              <a:t>Образец текста</a:t>
            </a:r>
          </a:p>
          <a:p>
            <a:pPr lvl="1">
              <a:defRPr/>
            </a:pPr>
            <a:r>
              <a:rPr lang="ru-RU" altLang="en-US"/>
              <a:t>Второй уровень</a:t>
            </a:r>
          </a:p>
          <a:p>
            <a:pPr lvl="2">
              <a:defRPr/>
            </a:pPr>
            <a:r>
              <a:rPr lang="ru-RU" altLang="en-US"/>
              <a:t>Третий уровень</a:t>
            </a:r>
          </a:p>
          <a:p>
            <a:pPr lvl="3">
              <a:defRPr/>
            </a:pPr>
            <a:r>
              <a:rPr lang="ru-RU" altLang="en-US"/>
              <a:t>Четвертый уровень</a:t>
            </a:r>
          </a:p>
          <a:p>
            <a:pPr lvl="4">
              <a:defRPr/>
            </a:pPr>
            <a:r>
              <a:rPr lang="ru-RU" altLang="en-US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2" y="6356353"/>
            <a:ext cx="2844799" cy="365125"/>
          </a:xfrm>
          <a:prstGeom prst="rect">
            <a:avLst/>
          </a:prstGeom>
        </p:spPr>
        <p:txBody>
          <a:bodyPr vert="horz" lIns="91432" tIns="45717" rIns="91432" bIns="45717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35A9A8B9-460B-4E10-9C94-D7BA3F4F2C72}" type="datetime1">
              <a:rPr lang="ko-KR" altLang="en-US" smtClean="0"/>
              <a:t>2023. 8. 8.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1" y="6356353"/>
            <a:ext cx="3860799" cy="365125"/>
          </a:xfrm>
          <a:prstGeom prst="rect">
            <a:avLst/>
          </a:prstGeom>
        </p:spPr>
        <p:txBody>
          <a:bodyPr vert="horz" lIns="91432" tIns="45717" rIns="91432" bIns="45717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 altLang="en-US"/>
              <a:t>1</a:t>
            </a:r>
          </a:p>
        </p:txBody>
      </p:sp>
      <p:grpSp>
        <p:nvGrpSpPr>
          <p:cNvPr id="1027" name="Group 1"/>
          <p:cNvGrpSpPr/>
          <p:nvPr/>
        </p:nvGrpSpPr>
        <p:grpSpPr>
          <a:xfrm>
            <a:off x="0" y="0"/>
            <a:ext cx="12192000" cy="1125544"/>
            <a:chOff x="0" y="0"/>
            <a:chExt cx="9142352" cy="1125337"/>
          </a:xfrm>
        </p:grpSpPr>
        <p:pic>
          <p:nvPicPr>
            <p:cNvPr id="1028" name="Рисунок 1027"/>
            <p:cNvPicPr/>
            <p:nvPr/>
          </p:nvPicPr>
          <p:blipFill rotWithShape="1">
            <a:blip r:embed="rId14">
              <a:lum bright="-10000" contrast="20000"/>
            </a:blip>
            <a:srcRect t="1130"/>
            <a:stretch>
              <a:fillRect/>
            </a:stretch>
          </p:blipFill>
          <p:spPr>
            <a:xfrm>
              <a:off x="0" y="0"/>
              <a:ext cx="9142352" cy="112533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</a:ln>
          </p:spPr>
        </p:pic>
        <p:sp>
          <p:nvSpPr>
            <p:cNvPr id="1029" name="Rectangle 2"/>
            <p:cNvSpPr>
              <a:spLocks noChangeArrowheads="1"/>
            </p:cNvSpPr>
            <p:nvPr/>
          </p:nvSpPr>
          <p:spPr>
            <a:xfrm>
              <a:off x="2987130" y="0"/>
              <a:ext cx="6155221" cy="980881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</p:spPr>
          <p:txBody>
            <a:bodyPr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/>
                </a:defRPr>
              </a:lvl9pPr>
            </a:lstStyle>
            <a:p>
              <a:pPr marL="0" marR="0" lvl="0" indent="0" algn="ctr" defTabSz="914326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kumimoji="0" lang="ru-RU" altLang="ru-RU" sz="1800" b="1" i="0" u="none" strike="noStrike" kern="1200" cap="none" spc="0" normalizeH="0" baseline="0">
                <a:solidFill>
                  <a:srgbClr val="000066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608731" y="6632568"/>
            <a:ext cx="1583271" cy="33340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</a:ln>
        </p:spPr>
        <p:txBody>
          <a:bodyPr vert="horz" wrap="square" lIns="91432" tIns="45717" rIns="91432" bIns="45717" anchor="t">
            <a:normAutofit/>
          </a:bodyPr>
          <a:lstStyle>
            <a:lvl1pPr marL="0" lvl="0" indent="0" algn="r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ru-RU" altLang="en-US" sz="1200" b="1" i="0" baseline="0">
                <a:solidFill>
                  <a:schemeClr val="tx1"/>
                </a:solidFill>
                <a:latin typeface="Times New Roman"/>
              </a:defRPr>
            </a:lvl1pPr>
          </a:lstStyle>
          <a:p>
            <a:pPr>
              <a:defRPr/>
            </a:pPr>
            <a:r>
              <a:rPr lang="ru-RU"/>
              <a:t>Слайд № </a:t>
            </a:r>
            <a:fld id="{C6D294A4-78B3-4668-AB4F-765E51F74C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</a:defRPr>
      </a:lvl5pPr>
      <a:lvl6pPr marL="45716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</a:defRPr>
      </a:lvl6pPr>
      <a:lvl7pPr marL="91432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</a:defRPr>
      </a:lvl7pPr>
      <a:lvl8pPr marL="137149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</a:defRPr>
      </a:lvl8pPr>
      <a:lvl9pPr marL="182865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</a:defRPr>
      </a:lvl9pPr>
    </p:titleStyle>
    <p:bodyStyle>
      <a:lvl1pPr marL="342872" indent="-342872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891" indent="-285727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08" indent="-228582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072" indent="-228582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057236" indent="-228582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514398" indent="-228582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2971562" indent="-228582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428726" indent="-228582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885889" indent="-228582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3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4" algn="l" defTabSz="9143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6" algn="l" defTabSz="9143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0" algn="l" defTabSz="9143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54" algn="l" defTabSz="9143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18" algn="l" defTabSz="9143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80" algn="l" defTabSz="9143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44" algn="l" defTabSz="9143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08" algn="l" defTabSz="9143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29C1DB-ECFC-4AD1-BDFD-095E429DB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B9EC0C-E5F9-435A-B267-9DCE3D2A8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65C97C-EF20-458E-A120-6BC0411C0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377EB5ED-89C6-48C5-9E78-98489D57DF17}" type="datetime1">
              <a:rPr lang="ko-KR" altLang="en-US" smtClean="0"/>
              <a:t>2023. 8. 8.</a:t>
            </a:fld>
            <a:endParaRPr lang="ru-RU" alt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B268B-2CC9-4876-ABF0-35EA9D5493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 altLang="en-US"/>
              <a:t>1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828B39-B185-484B-8E00-6F62EDAE42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Слайд № </a:t>
            </a:r>
            <a:fld id="{C6D294A4-78B3-4668-AB4F-765E51F74C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480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8F80D0E-5300-42FB-9C1E-4F4B31F831D3}"/>
              </a:ext>
            </a:extLst>
          </p:cNvPr>
          <p:cNvSpPr/>
          <p:nvPr/>
        </p:nvSpPr>
        <p:spPr>
          <a:xfrm>
            <a:off x="2793533" y="319597"/>
            <a:ext cx="9398467" cy="830991"/>
          </a:xfrm>
          <a:prstGeom prst="rect">
            <a:avLst/>
          </a:prstGeom>
        </p:spPr>
        <p:txBody>
          <a:bodyPr wrap="square" lIns="91432" tIns="45717" rIns="91432" bIns="45717">
            <a:spAutoFit/>
          </a:bodyPr>
          <a:lstStyle/>
          <a:p>
            <a:pPr algn="ctr" latinLnBrk="1"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Министерство образования и науки</a:t>
            </a:r>
          </a:p>
          <a:p>
            <a:pPr algn="ctr" latinLnBrk="1"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Самарской области</a:t>
            </a:r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8365A352-6961-40C2-AA06-DF73A47DD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63117" y="6320903"/>
            <a:ext cx="1746027" cy="39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7" rIns="91432" bIns="45717"/>
          <a:lstStyle>
            <a:lvl1pPr marL="342900" indent="-342900" defTabSz="6858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342900" indent="-342900" defTabSz="6858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1" algn="ctr" eaLnBrk="1" latinLnBrk="1" hangingPunct="1">
              <a:lnSpc>
                <a:spcPct val="110000"/>
              </a:lnSpc>
              <a:spcBef>
                <a:spcPct val="20000"/>
              </a:spcBef>
            </a:pP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09.08.2023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910292-5D68-433B-A992-67FE772BF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63951" cy="201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0FFD53-78A8-444D-85AA-7BC41AC9800E}"/>
              </a:ext>
            </a:extLst>
          </p:cNvPr>
          <p:cNvSpPr txBox="1"/>
          <p:nvPr/>
        </p:nvSpPr>
        <p:spPr>
          <a:xfrm>
            <a:off x="253784" y="2766252"/>
            <a:ext cx="11855360" cy="193898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</a:ln>
        </p:spPr>
        <p:txBody>
          <a:bodyPr vert="horz" wrap="square" lIns="91432" tIns="45717" rIns="91432" bIns="45717" anchor="t">
            <a:spAutoFit/>
          </a:bodyPr>
          <a:lstStyle/>
          <a:p>
            <a:pPr algn="ctr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z="4000" b="1" dirty="0">
                <a:solidFill>
                  <a:srgbClr val="0000FF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Calibri" panose="020F0502020204030204" pitchFamily="34" charset="0"/>
              </a:rPr>
              <a:t>Об итогах достижения показателей эффективности (качества) работы руководителей ТУ и ДО</a:t>
            </a:r>
            <a:br>
              <a:rPr lang="ru-RU" altLang="en-US" sz="4000" b="1" dirty="0">
                <a:solidFill>
                  <a:srgbClr val="0000FF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ru-RU" altLang="en-US" sz="4000" b="1" dirty="0">
                <a:solidFill>
                  <a:srgbClr val="0000FF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Calibri" panose="020F0502020204030204" pitchFamily="34" charset="0"/>
              </a:rPr>
              <a:t>за </a:t>
            </a:r>
            <a:r>
              <a:rPr lang="en-US" altLang="en-US" sz="4000" b="1" dirty="0">
                <a:solidFill>
                  <a:srgbClr val="0000FF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Calibri" panose="020F0502020204030204" pitchFamily="34" charset="0"/>
              </a:rPr>
              <a:t> I </a:t>
            </a:r>
            <a:r>
              <a:rPr lang="ru-RU" altLang="en-US" sz="4000" b="1" dirty="0">
                <a:solidFill>
                  <a:srgbClr val="0000FF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Calibri" panose="020F0502020204030204" pitchFamily="34" charset="0"/>
              </a:rPr>
              <a:t>полугодие 2023 года</a:t>
            </a:r>
          </a:p>
        </p:txBody>
      </p:sp>
    </p:spTree>
    <p:extLst>
      <p:ext uri="{BB962C8B-B14F-4D97-AF65-F5344CB8AC3E}">
        <p14:creationId xmlns:p14="http://schemas.microsoft.com/office/powerpoint/2010/main" val="41333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7">
            <a:extLst>
              <a:ext uri="{FF2B5EF4-FFF2-40B4-BE49-F238E27FC236}">
                <a16:creationId xmlns:a16="http://schemas.microsoft.com/office/drawing/2014/main" id="{5BADB7D3-A6FB-481C-BE7A-9F944245CF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415832"/>
              </p:ext>
            </p:extLst>
          </p:nvPr>
        </p:nvGraphicFramePr>
        <p:xfrm>
          <a:off x="1093768" y="1346256"/>
          <a:ext cx="10220324" cy="519431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66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85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75178">
                <a:tc row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Наименование ТУ (ДО)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Доля педагогических работников в возрасте до 35 лет в общей численности педагогических работников, процент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/>
                        </a:rPr>
                        <a:t>(источник данных - АСУ РСО)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Доля численности педагогических работников в общей численности работников общеобразовательных организаций, профессиональных образовательных организаций, организаций дополнительного профессионального образования и организаций дополнительного образования детей, процент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/>
                        </a:rPr>
                        <a:t>(источник данных - форма ЗП-образование)</a:t>
                      </a:r>
                      <a:endParaRPr lang="ru-RU" sz="1000" b="1" u="sng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7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Коновалов А.А.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Коновалов А.А.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7504"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3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План 1 </a:t>
                      </a:r>
                      <a:r>
                        <a:rPr lang="ru-RU" sz="13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пг</a:t>
                      </a: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. 2023 года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Факт</a:t>
                      </a:r>
                    </a:p>
                  </a:txBody>
                  <a:tcPr marL="7337" marR="7337" marT="7325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План 1 </a:t>
                      </a:r>
                      <a:r>
                        <a:rPr lang="ru-RU" sz="13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пг</a:t>
                      </a: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. 2023 года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Факт</a:t>
                      </a:r>
                    </a:p>
                  </a:txBody>
                  <a:tcPr marL="7337" marR="7337" marT="7325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26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25,47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26,74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50,24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51,37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526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Кинельское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22,70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23,47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53,25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54,22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Отрадненское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17,99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18,76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52,04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52,31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Поволжское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25,12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26,35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55,93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56,76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21,53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20,90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52,82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53,52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Северо-Восточное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16,71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15,44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50,08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50,08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513084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19,99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21,28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53,37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53,39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276620"/>
                  </a:ext>
                </a:extLst>
              </a:tr>
              <a:tr h="184583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Центральное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20,87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20,16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54,79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55,69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Юго-Восточное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21,57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23,65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51,22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51,66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26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18,97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19,14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48,22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49,24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Южное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19,46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23,46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50,80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50,61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Самара ДО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26,85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21,42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61,13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61,38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28,35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27,10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57,38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59,97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 ДО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18,50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20,21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61,44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62,01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b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Тольяттинское ТУ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26,55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26,91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59,67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61,37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9" name="Название 1">
            <a:extLst>
              <a:ext uri="{FF2B5EF4-FFF2-40B4-BE49-F238E27FC236}">
                <a16:creationId xmlns:a16="http://schemas.microsoft.com/office/drawing/2014/main" id="{67F9DE08-AEF0-4E35-A595-6FFB11BD2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300" y="0"/>
            <a:ext cx="9029700" cy="1076326"/>
          </a:xfrm>
        </p:spPr>
        <p:txBody>
          <a:bodyPr vert="horz" lIns="91432" tIns="45717" rIns="91432" bIns="45717" anchor="ctr">
            <a:normAutofit fontScale="90000"/>
          </a:bodyPr>
          <a:lstStyle/>
          <a:p>
            <a:pPr>
              <a:defRPr/>
            </a:pPr>
            <a:r>
              <a:rPr lang="ru-RU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Calibri" panose="020F0502020204030204" pitchFamily="34" charset="0"/>
                <a:cs typeface="Times New Roman"/>
              </a:rPr>
              <a:t>Ключевые (региональные) показатели, оценивающие создание условий для достижения результатов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5B81A41-CBC6-414E-B2CD-73E4F726A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D8F91-96CD-431C-AF22-303D7C16B49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21518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7">
            <a:extLst>
              <a:ext uri="{FF2B5EF4-FFF2-40B4-BE49-F238E27FC236}">
                <a16:creationId xmlns:a16="http://schemas.microsoft.com/office/drawing/2014/main" id="{01760942-1080-4A48-9581-5A56EF2C9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122777"/>
              </p:ext>
            </p:extLst>
          </p:nvPr>
        </p:nvGraphicFramePr>
        <p:xfrm>
          <a:off x="2040441" y="1341765"/>
          <a:ext cx="8658890" cy="529080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62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03534351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4151219700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94657140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801664514"/>
                    </a:ext>
                  </a:extLst>
                </a:gridCol>
              </a:tblGrid>
              <a:tr h="691067">
                <a:tc row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Наименование ТУ (ДО)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sng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Количество обучающихся (воспитанников, школьников, студентов) в расчете на 1 работника общеобразовательных организаций, профессиональных образовательных организаций и организаций дополнительного образования детей, человек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/>
                        </a:rPr>
                        <a:t>(источник данных - АСУ РСО, форма ЗП-образование)</a:t>
                      </a:r>
                      <a:endParaRPr lang="ru-RU" sz="1050" b="1" u="sng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0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0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sng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Численность обучающихся по адаптированным основным образовательным программам начального общего, основного общего и среднего общего образования в расчете на 1 учителя-дефектолога, учителя-логопеда, человек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/>
                        </a:rPr>
                        <a:t>(источник данных - АСУ РСО)</a:t>
                      </a:r>
                      <a:endParaRPr lang="ru-RU" sz="1050" b="1" u="sng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0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0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7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/>
                        </a:rPr>
                        <a:t>Коновалов А.А.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accent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/>
                        </a:rPr>
                        <a:t>Коновалов А.А.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7438"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3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План </a:t>
                      </a:r>
                      <a:b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1 </a:t>
                      </a:r>
                      <a:r>
                        <a:rPr lang="ru-RU" sz="12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пг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. 2023 года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Факт </a:t>
                      </a:r>
                    </a:p>
                  </a:txBody>
                  <a:tcPr marL="7337" marR="7337" marT="73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/>
                        </a:rPr>
                        <a:t>% достижения</a:t>
                      </a:r>
                    </a:p>
                  </a:txBody>
                  <a:tcPr marL="7337" marR="7337" marT="73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План </a:t>
                      </a:r>
                      <a:b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1 </a:t>
                      </a:r>
                      <a:r>
                        <a:rPr lang="ru-RU" sz="12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пг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. 2023 года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Факт </a:t>
                      </a:r>
                    </a:p>
                  </a:txBody>
                  <a:tcPr marL="7337" marR="7337" marT="73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/>
                        </a:rPr>
                        <a:t>% достижения</a:t>
                      </a:r>
                    </a:p>
                  </a:txBody>
                  <a:tcPr marL="7337" marR="7337" marT="73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44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5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7,45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7,56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101,5%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368,33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193,33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190,5%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544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5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Кинельское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7,46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7,80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64,73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64,64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86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5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Отрадненское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6,74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6,84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101,5%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90,00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81,54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110,4%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86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5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Поволжское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8,06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8,25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64,21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63,10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786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5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5,11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5,22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92,63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92,50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7840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5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Северо-Восточное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4,73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52,60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49,59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106,1%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52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5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6,13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6,14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193,67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139,75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138,6%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036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5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Центральное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7,10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6,94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97,7%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111,83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114,75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97,5%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8057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5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Юго-Восточное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5,32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5,44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53,56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53,56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5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6,06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6,32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63,47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48,30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131,4%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693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5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Южное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4,90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5,12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87,67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74,75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117,3%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557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5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Самара ДО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9,21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9,02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39,36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84,24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46,7%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557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5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10,29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9,44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44,40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40,77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108,9%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6151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5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 ДО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9,95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10,01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62,72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74,27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6151">
                <a:tc>
                  <a:txBody>
                    <a:bodyPr/>
                    <a:lstStyle/>
                    <a:p>
                      <a:pPr marL="72000" algn="l" rtl="0" fontAlgn="b"/>
                      <a:r>
                        <a:rPr lang="ru-RU" sz="15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Тольяттинское ТУ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9,52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9,46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99,4%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45,74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44,22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9" name="Название 1">
            <a:extLst>
              <a:ext uri="{FF2B5EF4-FFF2-40B4-BE49-F238E27FC236}">
                <a16:creationId xmlns:a16="http://schemas.microsoft.com/office/drawing/2014/main" id="{54EAE76F-AAF2-44CB-85D2-EDDFE8A81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300" y="0"/>
            <a:ext cx="9029700" cy="1076326"/>
          </a:xfrm>
        </p:spPr>
        <p:txBody>
          <a:bodyPr vert="horz" lIns="91432" tIns="45717" rIns="91432" bIns="45717" anchor="ctr">
            <a:normAutofit fontScale="90000"/>
          </a:bodyPr>
          <a:lstStyle/>
          <a:p>
            <a:pPr>
              <a:defRPr/>
            </a:pPr>
            <a:r>
              <a:rPr lang="ru-RU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Calibri" panose="020F0502020204030204" pitchFamily="34" charset="0"/>
                <a:cs typeface="Times New Roman"/>
              </a:rPr>
              <a:t>Ключевые (региональные) показатели, оценивающие создание условий для достижения результатов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67F840-668F-47F1-8FD3-C931F0A4C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D8F91-96CD-431C-AF22-303D7C16B492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46502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7">
            <a:extLst>
              <a:ext uri="{FF2B5EF4-FFF2-40B4-BE49-F238E27FC236}">
                <a16:creationId xmlns:a16="http://schemas.microsoft.com/office/drawing/2014/main" id="{5BADB7D3-A6FB-481C-BE7A-9F944245CF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117772"/>
              </p:ext>
            </p:extLst>
          </p:nvPr>
        </p:nvGraphicFramePr>
        <p:xfrm>
          <a:off x="94538" y="1565743"/>
          <a:ext cx="12002924" cy="473412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66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918652853"/>
                    </a:ext>
                  </a:extLst>
                </a:gridCol>
              </a:tblGrid>
              <a:tr h="875178">
                <a:tc row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Наименование ТУ (ДО)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Доля внебюджетных средств в общем объеме финансирования организаций среднего профессионального образования, процент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Доля студентов профессиональных образовательных организаций, обучающихся с применением дуальной технологии, в общей численности студентов, в том числе с полным возмещением затрат на обучение (кроме обучающихся первого курса), процент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Доля обучающихся по образовательным программам среднего профессионального образования на основе договоров о целевом обучении, в общей численности студентов, обучающихся по образовательным программам среднего профессионального образования, процент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7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Коновалова Е.О.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Евтушенко О.В.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Евтушенко О.В.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7504"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3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План 1 </a:t>
                      </a:r>
                      <a:r>
                        <a:rPr lang="ru-RU" sz="13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пг</a:t>
                      </a: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. 2023 года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Факт</a:t>
                      </a:r>
                    </a:p>
                  </a:txBody>
                  <a:tcPr marL="7337" marR="7337" marT="7325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План 1 </a:t>
                      </a:r>
                      <a:r>
                        <a:rPr lang="ru-RU" sz="13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пг</a:t>
                      </a: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. 2023 года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Факт</a:t>
                      </a:r>
                    </a:p>
                  </a:txBody>
                  <a:tcPr marL="7337" marR="7337" marT="7325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План 1 </a:t>
                      </a:r>
                      <a:r>
                        <a:rPr lang="ru-RU" sz="13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пг</a:t>
                      </a: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. 2023 года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Факт</a:t>
                      </a:r>
                    </a:p>
                  </a:txBody>
                  <a:tcPr marL="7337" marR="7337" marT="7325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26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28,30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42,89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5,70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8,81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526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Кинельское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15,00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25,38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Отрадненское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8,30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22,00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27,94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5,05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Поволжское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7,70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24,50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30,27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22,00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29,51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Северо-Восточное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35,00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39,49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5,20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513084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7,80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15,20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29,50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33,83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12,89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276620"/>
                  </a:ext>
                </a:extLst>
              </a:tr>
              <a:tr h="184583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Центральное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31,50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40,37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3,80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5,52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Юго-Восточное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38,00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45,32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7,79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26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9,90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16,23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25,50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29,66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10,32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Южное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17,50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22,33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12,00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23,00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27,16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3,80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3,72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b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Тольяттинское ТУ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8,30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29,00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32,23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3,80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9" name="Название 1">
            <a:extLst>
              <a:ext uri="{FF2B5EF4-FFF2-40B4-BE49-F238E27FC236}">
                <a16:creationId xmlns:a16="http://schemas.microsoft.com/office/drawing/2014/main" id="{67F9DE08-AEF0-4E35-A595-6FFB11BD2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300" y="0"/>
            <a:ext cx="9029700" cy="1076326"/>
          </a:xfrm>
        </p:spPr>
        <p:txBody>
          <a:bodyPr vert="horz" lIns="91432" tIns="45717" rIns="91432" bIns="45717" anchor="ctr">
            <a:normAutofit fontScale="90000"/>
          </a:bodyPr>
          <a:lstStyle/>
          <a:p>
            <a:pPr>
              <a:defRPr/>
            </a:pPr>
            <a:r>
              <a:rPr lang="ru-RU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Calibri" panose="020F0502020204030204" pitchFamily="34" charset="0"/>
                <a:cs typeface="Times New Roman"/>
              </a:rPr>
              <a:t>Ключевые (региональные) показатели, оценивающие развитие среднего профессионального образования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B4BD58-3B3F-4C73-9ED2-3C6C18B61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D8F91-96CD-431C-AF22-303D7C16B49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13226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7">
            <a:extLst>
              <a:ext uri="{FF2B5EF4-FFF2-40B4-BE49-F238E27FC236}">
                <a16:creationId xmlns:a16="http://schemas.microsoft.com/office/drawing/2014/main" id="{5BADB7D3-A6FB-481C-BE7A-9F944245CF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232664"/>
              </p:ext>
            </p:extLst>
          </p:nvPr>
        </p:nvGraphicFramePr>
        <p:xfrm>
          <a:off x="88902" y="1248335"/>
          <a:ext cx="12014196" cy="521222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68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7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7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75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57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57555">
                  <a:extLst>
                    <a:ext uri="{9D8B030D-6E8A-4147-A177-3AD203B41FA5}">
                      <a16:colId xmlns:a16="http://schemas.microsoft.com/office/drawing/2014/main" val="2604962122"/>
                    </a:ext>
                  </a:extLst>
                </a:gridCol>
                <a:gridCol w="1657555">
                  <a:extLst>
                    <a:ext uri="{9D8B030D-6E8A-4147-A177-3AD203B41FA5}">
                      <a16:colId xmlns:a16="http://schemas.microsoft.com/office/drawing/2014/main" val="3113967081"/>
                    </a:ext>
                  </a:extLst>
                </a:gridCol>
              </a:tblGrid>
              <a:tr h="875178">
                <a:tc row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Наименование ТУ (ДО)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600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Доля выпускников общеобразовательных организаций, не получивших аттестат об основном общем образовании, от общего числа выпускников общеобразовательных организаций округа, процент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600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Доля выпускников общеобразовательных организаций, не получивших аттестат о среднем общем образовании, от общего числа выпускников общеобразовательных организаций округа, процент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Доля детей в возрасте 1,5 -7 лет, получающих дошкольную образовательную услугу, в общей численности детей 1,5 -7 лет, нуждающихся в получении данной услуги, процент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7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Коробейникова Э.В.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Пискеева</a:t>
                      </a: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 Е.В.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Фиш И.А.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7504"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3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План 1 </a:t>
                      </a:r>
                      <a:r>
                        <a:rPr lang="ru-RU" sz="13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пг</a:t>
                      </a: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. 2023 года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Факт</a:t>
                      </a:r>
                    </a:p>
                  </a:txBody>
                  <a:tcPr marL="7337" marR="7337" marT="7325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План 1 </a:t>
                      </a:r>
                      <a:r>
                        <a:rPr lang="ru-RU" sz="13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пг</a:t>
                      </a: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. 2023 года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Факт</a:t>
                      </a:r>
                    </a:p>
                  </a:txBody>
                  <a:tcPr marL="7337" marR="7337" marT="7325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План 1 </a:t>
                      </a:r>
                      <a:r>
                        <a:rPr lang="ru-RU" sz="13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пг</a:t>
                      </a: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. 2023 года</a:t>
                      </a:r>
                    </a:p>
                  </a:txBody>
                  <a:tcPr marL="7337" marR="7337" marT="7325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Факт</a:t>
                      </a:r>
                    </a:p>
                  </a:txBody>
                  <a:tcPr marL="7337" marR="7337" marT="7325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26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0,90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526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Кинельское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2,11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0,60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2,90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Отрадненское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2,95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Поволжское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0,90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1,40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Северо-Восточное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513084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276620"/>
                  </a:ext>
                </a:extLst>
              </a:tr>
              <a:tr h="184583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Центральное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0,70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Юго-Восточное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1,30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181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1,40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Южное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2,90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Самара ДО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1,70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99,90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6,19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0,40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 ДО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7,15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0,70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b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Тольяттинское ТУ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8,43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1,40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9" name="Название 1">
            <a:extLst>
              <a:ext uri="{FF2B5EF4-FFF2-40B4-BE49-F238E27FC236}">
                <a16:creationId xmlns:a16="http://schemas.microsoft.com/office/drawing/2014/main" id="{67F9DE08-AEF0-4E35-A595-6FFB11BD2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300" y="0"/>
            <a:ext cx="9029700" cy="1076326"/>
          </a:xfrm>
        </p:spPr>
        <p:txBody>
          <a:bodyPr vert="horz" lIns="91432" tIns="45717" rIns="91432" bIns="45717" anchor="ctr">
            <a:normAutofit fontScale="90000"/>
          </a:bodyPr>
          <a:lstStyle/>
          <a:p>
            <a:pPr>
              <a:defRPr/>
            </a:pPr>
            <a:r>
              <a:rPr lang="ru-RU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Calibri" panose="020F0502020204030204" pitchFamily="34" charset="0"/>
                <a:cs typeface="Times New Roman"/>
              </a:rPr>
              <a:t>Ключевые (региональные) показатели, оценивающие доступность и качество общего образования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B88E70-A084-405F-9E1A-7BF5CD8A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D8F91-96CD-431C-AF22-303D7C16B49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936731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7">
            <a:extLst>
              <a:ext uri="{FF2B5EF4-FFF2-40B4-BE49-F238E27FC236}">
                <a16:creationId xmlns:a16="http://schemas.microsoft.com/office/drawing/2014/main" id="{5BADB7D3-A6FB-481C-BE7A-9F944245CF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967419"/>
              </p:ext>
            </p:extLst>
          </p:nvPr>
        </p:nvGraphicFramePr>
        <p:xfrm>
          <a:off x="4054065" y="1355256"/>
          <a:ext cx="5240555" cy="527731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66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76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918652853"/>
                    </a:ext>
                  </a:extLst>
                </a:gridCol>
              </a:tblGrid>
              <a:tr h="875178">
                <a:tc row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Наименование ТУ (ДО)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Наличие победителей и/или призеров на заключительном этапе ВСОШ,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(наличие-1, отсутствие - 0)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7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Мангулова</a:t>
                      </a: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 Е.Г.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7504"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3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План 1 </a:t>
                      </a:r>
                      <a:r>
                        <a:rPr lang="ru-RU" sz="13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пг</a:t>
                      </a: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. 2023 года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Факт</a:t>
                      </a:r>
                    </a:p>
                  </a:txBody>
                  <a:tcPr marL="7337" marR="7337" marT="7325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Кинельское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Отрадненское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Поволжское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Северо-Восточное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513084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276620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Центральное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Юго-Восточное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Южное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Самара ДО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 ДО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9279">
                <a:tc>
                  <a:txBody>
                    <a:bodyPr/>
                    <a:lstStyle/>
                    <a:p>
                      <a:pPr marL="72000" algn="l" rtl="0" fontAlgn="b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Тольяттинское ТУ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9" name="Название 1">
            <a:extLst>
              <a:ext uri="{FF2B5EF4-FFF2-40B4-BE49-F238E27FC236}">
                <a16:creationId xmlns:a16="http://schemas.microsoft.com/office/drawing/2014/main" id="{67F9DE08-AEF0-4E35-A595-6FFB11BD2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0" y="0"/>
            <a:ext cx="9334500" cy="1076326"/>
          </a:xfrm>
        </p:spPr>
        <p:txBody>
          <a:bodyPr vert="horz" lIns="91432" tIns="45717" rIns="91432" bIns="45717" anchor="ctr">
            <a:noAutofit/>
          </a:bodyPr>
          <a:lstStyle/>
          <a:p>
            <a:pPr>
              <a:defRPr/>
            </a:pPr>
            <a:r>
              <a:rPr lang="ru-RU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Calibri" panose="020F0502020204030204" pitchFamily="34" charset="0"/>
                <a:cs typeface="Times New Roman"/>
              </a:rPr>
              <a:t>Ключевые (региональные) показатели, оценивающие работу по выявлению, поддержке и развитию одаренности, профориентационную работу,  воспитанию гармонично развитой и социально ответственной личности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6DFF393-9C32-414E-9C39-770652984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D8F91-96CD-431C-AF22-303D7C16B49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264732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7">
            <a:extLst>
              <a:ext uri="{FF2B5EF4-FFF2-40B4-BE49-F238E27FC236}">
                <a16:creationId xmlns:a16="http://schemas.microsoft.com/office/drawing/2014/main" id="{5BADB7D3-A6FB-481C-BE7A-9F944245CF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73366"/>
              </p:ext>
            </p:extLst>
          </p:nvPr>
        </p:nvGraphicFramePr>
        <p:xfrm>
          <a:off x="3369620" y="1438257"/>
          <a:ext cx="6137493" cy="519431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45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8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458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75178">
                <a:tc row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Наименование ТУ (ДО)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Доля образовательных организаций, официальные сайты которых полностью соответствуют требованиям, предъявляемым федеральными нормативными правовыми актами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7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Брязгунова</a:t>
                      </a: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 Ю.А.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7504"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3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План 2023 года</a:t>
                      </a:r>
                    </a:p>
                  </a:txBody>
                  <a:tcPr marL="7337" marR="7337" marT="7325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Факт</a:t>
                      </a:r>
                    </a:p>
                  </a:txBody>
                  <a:tcPr marL="7337" marR="7337" marT="7325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26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526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Кинельское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Отрадненское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Поволжское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Северо-Восточное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513084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276620"/>
                  </a:ext>
                </a:extLst>
              </a:tr>
              <a:tr h="184583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Центральное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Юго-Восточное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26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Южное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Самара ДО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72,35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 ДО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b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Тольяттинское ТУ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9" name="Название 1">
            <a:extLst>
              <a:ext uri="{FF2B5EF4-FFF2-40B4-BE49-F238E27FC236}">
                <a16:creationId xmlns:a16="http://schemas.microsoft.com/office/drawing/2014/main" id="{67F9DE08-AEF0-4E35-A595-6FFB11BD2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300" y="0"/>
            <a:ext cx="9029700" cy="1076326"/>
          </a:xfrm>
        </p:spPr>
        <p:txBody>
          <a:bodyPr vert="horz" lIns="91432" tIns="45717" rIns="91432" bIns="45717" anchor="ctr">
            <a:noAutofit/>
          </a:bodyPr>
          <a:lstStyle/>
          <a:p>
            <a:pPr>
              <a:defRPr/>
            </a:pPr>
            <a:r>
              <a:rPr lang="ru-RU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Calibri" panose="020F0502020204030204" pitchFamily="34" charset="0"/>
                <a:cs typeface="Times New Roman"/>
              </a:rPr>
              <a:t>Ключевые (региональные) показатели, оценивающие работу по созданию цифровой образовательной среды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B611932-4CAE-4EEE-A38C-60087D71A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D8F91-96CD-431C-AF22-303D7C16B49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30004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7">
            <a:extLst>
              <a:ext uri="{FF2B5EF4-FFF2-40B4-BE49-F238E27FC236}">
                <a16:creationId xmlns:a16="http://schemas.microsoft.com/office/drawing/2014/main" id="{5BADB7D3-A6FB-481C-BE7A-9F944245CF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816139"/>
              </p:ext>
            </p:extLst>
          </p:nvPr>
        </p:nvGraphicFramePr>
        <p:xfrm>
          <a:off x="3783733" y="1438257"/>
          <a:ext cx="5378924" cy="519431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66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5178">
                <a:tc row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Наименование ТУ (ДО)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Охват детей в возрасте от 5 до 18 лет программами дополнительного образования, процент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7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Деревянко С.Я.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7504"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3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План 1 </a:t>
                      </a:r>
                      <a:r>
                        <a:rPr lang="ru-RU" sz="13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пг</a:t>
                      </a: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. 2023 года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Факт</a:t>
                      </a:r>
                    </a:p>
                  </a:txBody>
                  <a:tcPr marL="7337" marR="7337" marT="7325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26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84,20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84,43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526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Кинельское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89,00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89,46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Отрадненское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86,60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86,74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Поволжское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90,10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91,50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79,70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80,29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Северо-Восточное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76,10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76,34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513084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79,10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79,80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276620"/>
                  </a:ext>
                </a:extLst>
              </a:tr>
              <a:tr h="184583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Центральное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73,80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75,54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Юго-Восточное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73,40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73,61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26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77,20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77,20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Южное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78,80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79,83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Самара ДО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85,00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84,96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19,00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19,20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 ДО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78,00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78,47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165">
                <a:tc>
                  <a:txBody>
                    <a:bodyPr/>
                    <a:lstStyle/>
                    <a:p>
                      <a:pPr marL="72000" algn="l" rtl="0" fontAlgn="b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Тольяттинское ТУ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14,00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14,19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9" name="Название 1">
            <a:extLst>
              <a:ext uri="{FF2B5EF4-FFF2-40B4-BE49-F238E27FC236}">
                <a16:creationId xmlns:a16="http://schemas.microsoft.com/office/drawing/2014/main" id="{67F9DE08-AEF0-4E35-A595-6FFB11BD2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300" y="0"/>
            <a:ext cx="9029700" cy="1076326"/>
          </a:xfrm>
        </p:spPr>
        <p:txBody>
          <a:bodyPr vert="horz" lIns="91432" tIns="45717" rIns="91432" bIns="45717" anchor="ctr">
            <a:noAutofit/>
          </a:bodyPr>
          <a:lstStyle/>
          <a:p>
            <a:pPr>
              <a:defRPr/>
            </a:pPr>
            <a:r>
              <a:rPr lang="ru-RU" altLang="en-US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Calibri" panose="020F0502020204030204" pitchFamily="34" charset="0"/>
                <a:cs typeface="Times New Roman"/>
              </a:rPr>
              <a:t>Ключевые (региональные) показатели, оценивающие эффективность реализации национальных проектов "Демография" и "Образование"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FC747CD-EB5E-445B-90F7-77E871DDB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D8F91-96CD-431C-AF22-303D7C16B49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695310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7">
            <a:extLst>
              <a:ext uri="{FF2B5EF4-FFF2-40B4-BE49-F238E27FC236}">
                <a16:creationId xmlns:a16="http://schemas.microsoft.com/office/drawing/2014/main" id="{01760942-1080-4A48-9581-5A56EF2C9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081129"/>
              </p:ext>
            </p:extLst>
          </p:nvPr>
        </p:nvGraphicFramePr>
        <p:xfrm>
          <a:off x="4282769" y="1425261"/>
          <a:ext cx="5024687" cy="520730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51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67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3675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91067">
                <a:tc row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Наименование ТУ (ДО)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Доля педагогических работников в возрасте до 35 лет, участвующих в различных формах поддержки и сопровождения в первые три года работы, процент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7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Халиуллина</a:t>
                      </a: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 Ю.А.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/>
                      </a:endParaRP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0320">
                <a:tc vMerge="1"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3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7337" marR="7337" marT="73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План 2023 года</a:t>
                      </a:r>
                    </a:p>
                  </a:txBody>
                  <a:tcPr marL="7337" marR="7337" marT="73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Times New Roman"/>
                        </a:rPr>
                        <a:t>Факт</a:t>
                      </a:r>
                    </a:p>
                  </a:txBody>
                  <a:tcPr marL="7337" marR="7337" marT="73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44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544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Кинельское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86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Отрадненское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75,9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86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Поволжское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786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7840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Северо-Восточное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52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036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Центральное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8057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Юго-Восточное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Юго-Западное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693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Южное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557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Самара ДО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43,3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5578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Самарское ТУ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68,3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6151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 ДО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56,7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6151">
                <a:tc>
                  <a:txBody>
                    <a:bodyPr/>
                    <a:lstStyle/>
                    <a:p>
                      <a:pPr marL="72000" algn="l" rtl="0" fontAlgn="b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Тольяттинское ТУ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7" name="Название 1">
            <a:extLst>
              <a:ext uri="{FF2B5EF4-FFF2-40B4-BE49-F238E27FC236}">
                <a16:creationId xmlns:a16="http://schemas.microsoft.com/office/drawing/2014/main" id="{25D06157-EB15-45EF-8A80-F0F384DC7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300" y="0"/>
            <a:ext cx="9029700" cy="1076326"/>
          </a:xfrm>
        </p:spPr>
        <p:txBody>
          <a:bodyPr vert="horz" lIns="91432" tIns="45717" rIns="91432" bIns="45717" anchor="ctr">
            <a:noAutofit/>
          </a:bodyPr>
          <a:lstStyle/>
          <a:p>
            <a:pPr>
              <a:defRPr/>
            </a:pPr>
            <a:r>
              <a:rPr lang="ru-RU" altLang="en-US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Calibri" panose="020F0502020204030204" pitchFamily="34" charset="0"/>
                <a:cs typeface="Times New Roman"/>
              </a:rPr>
              <a:t>Ключевые (региональные) показатели, оценивающие эффективность реализации национальных проектов "Демография" и "Образование"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345546-A9C3-4EA8-9EEF-D281275FC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D8F91-96CD-431C-AF22-303D7C16B492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52987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452274"/>
              </p:ext>
            </p:extLst>
          </p:nvPr>
        </p:nvGraphicFramePr>
        <p:xfrm>
          <a:off x="279889" y="1303357"/>
          <a:ext cx="11632222" cy="529399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069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7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3720">
                  <a:extLst>
                    <a:ext uri="{9D8B030D-6E8A-4147-A177-3AD203B41FA5}">
                      <a16:colId xmlns:a16="http://schemas.microsoft.com/office/drawing/2014/main" val="1867728603"/>
                    </a:ext>
                  </a:extLst>
                </a:gridCol>
                <a:gridCol w="19767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46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5278">
                <a:tc>
                  <a:txBody>
                    <a:bodyPr/>
                    <a:lstStyle/>
                    <a:p>
                      <a:pPr algn="ctr"/>
                      <a: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/>
                        </a:rPr>
                        <a:t>Наименование ТУ/ДО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0965" marR="5778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/>
                        </a:rPr>
                        <a:t>Максимальное  количество баллов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0965" marR="5778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/>
                        </a:rPr>
                        <a:t>Фактически достигнутое количество баллов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0965" marR="5778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/>
                        </a:rPr>
                        <a:t>Доля достижения  (%)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0965" marR="5778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/>
                        </a:rPr>
                        <a:t>Место </a:t>
                      </a:r>
                      <a:b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/>
                        </a:rPr>
                      </a:br>
                      <a: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/>
                        </a:rPr>
                        <a:t>в рейтинге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1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Поволжское управление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1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Северо-Восточное управление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1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Западное управление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III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1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Северо-Западное управление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III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1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Тольяттинское управление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III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1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Центральное управление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1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Юго-Восточное управление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1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Северное управление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1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Южное управление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31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Отрадненское управление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VII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1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Юго-Западное управление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VII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1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Самарское управление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VIII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21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Тольятти ДО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21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Кинельское управление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21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Самара ДО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XI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D32A6F5-A93F-4155-A064-B8675922B9A0}"/>
              </a:ext>
            </a:extLst>
          </p:cNvPr>
          <p:cNvSpPr txBox="1">
            <a:spLocks/>
          </p:cNvSpPr>
          <p:nvPr/>
        </p:nvSpPr>
        <p:spPr>
          <a:xfrm>
            <a:off x="2962275" y="260648"/>
            <a:ext cx="9077325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Calibri" panose="020F0502020204030204" pitchFamily="34" charset="0"/>
                <a:cs typeface="Times New Roman"/>
              </a:rPr>
              <a:t>Рейтинг ТУ и ДО </a:t>
            </a:r>
            <a:br>
              <a:rPr lang="ru-RU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Calibri" panose="020F0502020204030204" pitchFamily="34" charset="0"/>
                <a:cs typeface="Times New Roman"/>
              </a:rPr>
            </a:br>
            <a:r>
              <a:rPr lang="ru-RU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Calibri" panose="020F0502020204030204" pitchFamily="34" charset="0"/>
                <a:cs typeface="Times New Roman"/>
              </a:rPr>
              <a:t>по результатам оценки эффективности (качества) работы</a:t>
            </a:r>
          </a:p>
        </p:txBody>
      </p:sp>
    </p:spTree>
    <p:extLst>
      <p:ext uri="{BB962C8B-B14F-4D97-AF65-F5344CB8AC3E}">
        <p14:creationId xmlns:p14="http://schemas.microsoft.com/office/powerpoint/2010/main" val="346487964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inkfree Office">
  <a:themeElements>
    <a:clrScheme name="Thinkfree Office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Thinkfree Office">
      <a:majorFont>
        <a:latin typeface="HCR Dotum"/>
        <a:ea typeface="HCR Dotum"/>
        <a:cs typeface="Times New Roman"/>
      </a:majorFont>
      <a:minorFont>
        <a:latin typeface="HCR Dotum"/>
        <a:ea typeface="HCR Dotum"/>
        <a:cs typeface="Times New Roman"/>
      </a:minorFont>
    </a:fontScheme>
    <a:fmtScheme name="Thinkfre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4802</TotalTime>
  <Words>1534</Words>
  <Application>Microsoft Macintosh PowerPoint</Application>
  <PresentationFormat>Широкоэкранный</PresentationFormat>
  <Paragraphs>728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HCR Dotum</vt:lpstr>
      <vt:lpstr>Times New Roman</vt:lpstr>
      <vt:lpstr>Оформление по умолчанию</vt:lpstr>
      <vt:lpstr>Тема Office</vt:lpstr>
      <vt:lpstr>Презентация PowerPoint</vt:lpstr>
      <vt:lpstr>Ключевые (региональные) показатели, оценивающие создание условий для достижения результатов</vt:lpstr>
      <vt:lpstr>Ключевые (региональные) показатели, оценивающие создание условий для достижения результатов</vt:lpstr>
      <vt:lpstr>Ключевые (региональные) показатели, оценивающие развитие среднего профессионального образования</vt:lpstr>
      <vt:lpstr>Ключевые (региональные) показатели, оценивающие доступность и качество общего образования</vt:lpstr>
      <vt:lpstr>Ключевые (региональные) показатели, оценивающие работу по выявлению, поддержке и развитию одаренности, профориентационную работу,  воспитанию гармонично развитой и социально ответственной личности</vt:lpstr>
      <vt:lpstr>Ключевые (региональные) показатели, оценивающие работу по созданию цифровой образовательной среды</vt:lpstr>
      <vt:lpstr>Ключевые (региональные) показатели, оценивающие эффективность реализации национальных проектов "Демография" и "Образование"</vt:lpstr>
      <vt:lpstr>Ключевые (региональные) показатели, оценивающие эффективность реализации национальных проектов "Демография" и "Образование"</vt:lpstr>
      <vt:lpstr>Презентация PowerPoint</vt:lpstr>
    </vt:vector>
  </TitlesOfParts>
  <Company>Минэкономразвития Сам.обл.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BULGAKOV</dc:creator>
  <cp:lastModifiedBy>Виктор Акопьян</cp:lastModifiedBy>
  <cp:revision>677</cp:revision>
  <cp:lastPrinted>2023-08-07T17:28:30Z</cp:lastPrinted>
  <dcterms:created xsi:type="dcterms:W3CDTF">2011-04-20T06:41:13Z</dcterms:created>
  <dcterms:modified xsi:type="dcterms:W3CDTF">2023-08-08T18:57:42Z</dcterms:modified>
  <cp:version>0906.0100.01</cp:version>
</cp:coreProperties>
</file>