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90" r:id="rId2"/>
    <p:sldId id="389" r:id="rId3"/>
    <p:sldId id="382" r:id="rId4"/>
    <p:sldId id="384" r:id="rId5"/>
    <p:sldId id="383" r:id="rId6"/>
    <p:sldId id="386" r:id="rId7"/>
    <p:sldId id="387" r:id="rId8"/>
    <p:sldId id="379" r:id="rId9"/>
    <p:sldId id="385" r:id="rId10"/>
    <p:sldId id="392" r:id="rId11"/>
    <p:sldId id="391" r:id="rId12"/>
  </p:sldIdLst>
  <p:sldSz cx="12192000" cy="6858000"/>
  <p:notesSz cx="9929813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69" autoAdjust="0"/>
    <p:restoredTop sz="94343" autoAdjust="0"/>
  </p:normalViewPr>
  <p:slideViewPr>
    <p:cSldViewPr>
      <p:cViewPr varScale="1">
        <p:scale>
          <a:sx n="124" d="100"/>
          <a:sy n="124" d="100"/>
        </p:scale>
        <p:origin x="632" y="16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4304001" cy="3398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495" y="3"/>
            <a:ext cx="4304001" cy="3398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51C8F-D878-4988-AC5F-80021B855FC3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2" y="6456701"/>
            <a:ext cx="4304001" cy="3398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495" y="6456701"/>
            <a:ext cx="4304001" cy="3398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A53093-0DFF-4221-B2FA-2A7467067B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82503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4304001" cy="3398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3495" y="3"/>
            <a:ext cx="4304001" cy="33988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0B6E0-7FAA-4CE0-9620-7E68F54400D8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8000"/>
            <a:ext cx="4532313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24" y="3229445"/>
            <a:ext cx="7944778" cy="305895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701"/>
            <a:ext cx="4304001" cy="3398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3495" y="6456701"/>
            <a:ext cx="4304001" cy="3398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7FE3C7-0336-41A9-8888-B379F9FA0B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673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493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FE3C7-0336-41A9-8888-B379F9FA0B28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91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FE3C7-0336-41A9-8888-B379F9FA0B28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91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FE3C7-0336-41A9-8888-B379F9FA0B28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91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FE3C7-0336-41A9-8888-B379F9FA0B28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911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2313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7FE3C7-0336-41A9-8888-B379F9FA0B28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691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06.09.2023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9"/>
          <p:cNvGrpSpPr>
            <a:grpSpLocks/>
          </p:cNvGrpSpPr>
          <p:nvPr/>
        </p:nvGrpSpPr>
        <p:grpSpPr bwMode="auto">
          <a:xfrm>
            <a:off x="119338" y="84470"/>
            <a:ext cx="3288364" cy="1712349"/>
            <a:chOff x="143554" y="-114709"/>
            <a:chExt cx="3664921" cy="2016658"/>
          </a:xfrm>
        </p:grpSpPr>
        <p:pic>
          <p:nvPicPr>
            <p:cNvPr id="5" name="Picture 2" descr="C:\Users\MalenkovaEV.EDU1\Desktop\Картинки\flag_rossiya_simvolika_lenty_trikolor_99276_2560x1600.jpg"/>
            <p:cNvPicPr>
              <a:picLocks noChangeAspect="1" noChangeArrowheads="1"/>
            </p:cNvPicPr>
            <p:nvPr/>
          </p:nvPicPr>
          <p:blipFill>
            <a:blip r:embed="rId3" cstate="print"/>
            <a:srcRect l="25054" b="11670"/>
            <a:stretch>
              <a:fillRect/>
            </a:stretch>
          </p:blipFill>
          <p:spPr bwMode="auto">
            <a:xfrm rot="10800000">
              <a:off x="143554" y="416691"/>
              <a:ext cx="3206805" cy="148525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Рисунок 17" descr="Samarskaya_oblast_gerb_h8nqy4tcmxozhyoh4wh5.jpg"/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785" y="-114709"/>
              <a:ext cx="2748690" cy="186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Прямоугольник 6"/>
          <p:cNvSpPr/>
          <p:nvPr/>
        </p:nvSpPr>
        <p:spPr>
          <a:xfrm>
            <a:off x="3215680" y="469215"/>
            <a:ext cx="7492379" cy="323145"/>
          </a:xfrm>
          <a:prstGeom prst="rect">
            <a:avLst/>
          </a:prstGeom>
        </p:spPr>
        <p:txBody>
          <a:bodyPr wrap="square" lIns="91419" tIns="45710" rIns="91419" bIns="45710">
            <a:spAutoFit/>
          </a:bodyPr>
          <a:lstStyle/>
          <a:p>
            <a:pPr algn="ctr" latinLnBrk="1">
              <a:defRPr/>
            </a:pPr>
            <a:r>
              <a:rPr lang="ru-RU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Министерство  образования и науки Самарской области</a:t>
            </a:r>
          </a:p>
        </p:txBody>
      </p:sp>
      <p:sp>
        <p:nvSpPr>
          <p:cNvPr id="8" name="Подзаголовок 10"/>
          <p:cNvSpPr txBox="1">
            <a:spLocks/>
          </p:cNvSpPr>
          <p:nvPr/>
        </p:nvSpPr>
        <p:spPr>
          <a:xfrm>
            <a:off x="1837559" y="1340769"/>
            <a:ext cx="9443019" cy="2135188"/>
          </a:xfrm>
          <a:prstGeom prst="rect">
            <a:avLst/>
          </a:prstGeom>
        </p:spPr>
        <p:txBody>
          <a:bodyPr lIns="91419" tIns="45710" rIns="91419" bIns="45710"/>
          <a:lstStyle/>
          <a:p>
            <a:pPr marL="342822" indent="-342822" latinLnBrk="1">
              <a:spcBef>
                <a:spcPct val="20000"/>
              </a:spcBef>
              <a:defRPr/>
            </a:pPr>
            <a:endParaRPr lang="ru-RU" sz="36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14"/>
          <p:cNvSpPr txBox="1">
            <a:spLocks noChangeArrowheads="1"/>
          </p:cNvSpPr>
          <p:nvPr/>
        </p:nvSpPr>
        <p:spPr bwMode="auto">
          <a:xfrm>
            <a:off x="335360" y="4773149"/>
            <a:ext cx="11617291" cy="1139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19" tIns="45710" rIns="91419" bIns="45710"/>
          <a:lstStyle>
            <a:lvl1pPr marL="342900" indent="-342900" defTabSz="68580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342900" indent="-342900" defTabSz="68580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sz="2100" i="1" dirty="0"/>
              <a:t> </a:t>
            </a:r>
            <a:endParaRPr lang="ru-RU" sz="1600" dirty="0"/>
          </a:p>
          <a:p>
            <a:pPr algn="ctr"/>
            <a:r>
              <a:rPr lang="ru-RU" sz="2100" i="1" dirty="0"/>
              <a:t>Кузьмина Кристина Владимировна, руководитель управления профессионального образования и науки Самарской области</a:t>
            </a:r>
            <a:endParaRPr lang="ru-RU" sz="1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557997" y="1988840"/>
            <a:ext cx="9330493" cy="2308304"/>
          </a:xfrm>
          <a:prstGeom prst="rect">
            <a:avLst/>
          </a:prstGeom>
        </p:spPr>
        <p:txBody>
          <a:bodyPr wrap="square" lIns="91419" tIns="45710" rIns="91419" bIns="45710">
            <a:spAutoFit/>
          </a:bodyPr>
          <a:lstStyle/>
          <a:p>
            <a:pPr algn="ctr">
              <a:spcAft>
                <a:spcPts val="600"/>
              </a:spcAft>
              <a:buClr>
                <a:srgbClr val="C00000"/>
              </a:buClr>
              <a:buSzPct val="150000"/>
              <a:defRPr/>
            </a:pPr>
            <a:r>
              <a:rPr lang="ru-RU" sz="3600" b="1" i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 ходе приемной кампании 2023/2024 учебного года в государственных профессиональных образовательных организациях Самарской области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478542" y="6240684"/>
            <a:ext cx="1746626" cy="405748"/>
          </a:xfrm>
          <a:prstGeom prst="rect">
            <a:avLst/>
          </a:prstGeom>
        </p:spPr>
        <p:txBody>
          <a:bodyPr wrap="none" lIns="121917" tIns="60958" rIns="121917" bIns="60958">
            <a:spAutoFit/>
          </a:bodyPr>
          <a:lstStyle/>
          <a:p>
            <a:pPr lvl="1" latinLnBrk="1">
              <a:lnSpc>
                <a:spcPct val="110000"/>
              </a:lnSpc>
              <a:spcBef>
                <a:spcPct val="20000"/>
              </a:spcBef>
            </a:pPr>
            <a:r>
              <a:rPr lang="ru-RU" altLang="ru-RU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07.09.2023</a:t>
            </a:r>
          </a:p>
        </p:txBody>
      </p:sp>
      <p:pic>
        <p:nvPicPr>
          <p:cNvPr id="11" name="Picture 11" descr="логотип Года педагога и наставника красный ПНГ на Прозрачном ...">
            <a:extLst>
              <a:ext uri="{FF2B5EF4-FFF2-40B4-BE49-F238E27FC236}">
                <a16:creationId xmlns:a16="http://schemas.microsoft.com/office/drawing/2014/main" id="{3F299654-4227-4365-25DA-4A451F5FF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5735" y="268138"/>
            <a:ext cx="1712913" cy="1346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949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11624" y="700180"/>
            <a:ext cx="8445504" cy="461665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algn="ctr" latinLnBrk="1"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дзаголовок 10"/>
          <p:cNvSpPr txBox="1">
            <a:spLocks/>
          </p:cNvSpPr>
          <p:nvPr/>
        </p:nvSpPr>
        <p:spPr>
          <a:xfrm>
            <a:off x="1837558" y="1340768"/>
            <a:ext cx="9443018" cy="2135188"/>
          </a:xfrm>
          <a:prstGeom prst="rect">
            <a:avLst/>
          </a:prstGeom>
        </p:spPr>
        <p:txBody>
          <a:bodyPr/>
          <a:lstStyle/>
          <a:p>
            <a:pPr marL="342900" indent="-342900" algn="ctr" latinLnBrk="1">
              <a:spcBef>
                <a:spcPct val="20000"/>
              </a:spcBef>
              <a:defRPr/>
            </a:pPr>
            <a:endParaRPr lang="ru-RU" sz="36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893816" y="392403"/>
            <a:ext cx="10081120" cy="1077218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Сведения о ходе приемной кампании </a:t>
            </a:r>
            <a:b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2023/2024 учебного года</a:t>
            </a:r>
          </a:p>
        </p:txBody>
      </p:sp>
      <p:grpSp>
        <p:nvGrpSpPr>
          <p:cNvPr id="4" name="Группа 9"/>
          <p:cNvGrpSpPr>
            <a:grpSpLocks/>
          </p:cNvGrpSpPr>
          <p:nvPr/>
        </p:nvGrpSpPr>
        <p:grpSpPr bwMode="auto">
          <a:xfrm>
            <a:off x="18639" y="116298"/>
            <a:ext cx="2749154" cy="1513474"/>
            <a:chOff x="143554" y="-114709"/>
            <a:chExt cx="3664921" cy="2016658"/>
          </a:xfrm>
        </p:grpSpPr>
        <p:pic>
          <p:nvPicPr>
            <p:cNvPr id="5" name="Picture 2" descr="C:\Users\MalenkovaEV.EDU1\Desktop\Картинки\flag_rossiya_simvolika_lenty_trikolor_99276_2560x1600.jpg"/>
            <p:cNvPicPr>
              <a:picLocks noChangeAspect="1" noChangeArrowheads="1"/>
            </p:cNvPicPr>
            <p:nvPr/>
          </p:nvPicPr>
          <p:blipFill>
            <a:blip r:embed="rId2" cstate="print"/>
            <a:srcRect l="25054" b="11670"/>
            <a:stretch>
              <a:fillRect/>
            </a:stretch>
          </p:blipFill>
          <p:spPr bwMode="auto">
            <a:xfrm rot="10800000">
              <a:off x="143554" y="416691"/>
              <a:ext cx="3206805" cy="148525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Рисунок 17" descr="Samarskaya_oblast_gerb_h8nqy4tcmxozhyoh4wh5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785" y="-114709"/>
              <a:ext cx="2748690" cy="186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Объект 2"/>
          <p:cNvSpPr txBox="1">
            <a:spLocks/>
          </p:cNvSpPr>
          <p:nvPr/>
        </p:nvSpPr>
        <p:spPr>
          <a:xfrm>
            <a:off x="601249" y="2202140"/>
            <a:ext cx="11233248" cy="252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Общий объем КЦП, распределенный государственным профессиональным образовательным организациям в 2023/2024 учебном году –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  472 места</a:t>
            </a:r>
            <a:r>
              <a:rPr lang="ru-RU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/>
            <a:endParaRPr lang="ru-RU" sz="105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Прогноз выполнения КЦП с учетом представленных документов на 30.08.2023 –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91,3 %</a:t>
            </a:r>
          </a:p>
          <a:p>
            <a:pPr algn="l"/>
            <a:endParaRPr lang="ru-RU" sz="16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Выполнили КЦП на 100 % </a:t>
            </a:r>
            <a:r>
              <a:rPr lang="ru-RU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r>
              <a:rPr lang="ru-RU" sz="2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СПО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758718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11624" y="700180"/>
            <a:ext cx="8445504" cy="461665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algn="ctr" latinLnBrk="1"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дзаголовок 10"/>
          <p:cNvSpPr txBox="1">
            <a:spLocks/>
          </p:cNvSpPr>
          <p:nvPr/>
        </p:nvSpPr>
        <p:spPr>
          <a:xfrm>
            <a:off x="1837558" y="1340768"/>
            <a:ext cx="9443018" cy="2135188"/>
          </a:xfrm>
          <a:prstGeom prst="rect">
            <a:avLst/>
          </a:prstGeom>
        </p:spPr>
        <p:txBody>
          <a:bodyPr/>
          <a:lstStyle/>
          <a:p>
            <a:pPr marL="342900" indent="-342900" algn="ctr" latinLnBrk="1">
              <a:spcBef>
                <a:spcPct val="20000"/>
              </a:spcBef>
              <a:defRPr/>
            </a:pPr>
            <a:endParaRPr lang="ru-RU" sz="36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84727" y="552554"/>
            <a:ext cx="10081120" cy="1077218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Сведения о ходе приемной кампании </a:t>
            </a:r>
            <a:b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2023/2024 учебного года</a:t>
            </a:r>
          </a:p>
        </p:txBody>
      </p:sp>
      <p:grpSp>
        <p:nvGrpSpPr>
          <p:cNvPr id="4" name="Группа 9"/>
          <p:cNvGrpSpPr>
            <a:grpSpLocks/>
          </p:cNvGrpSpPr>
          <p:nvPr/>
        </p:nvGrpSpPr>
        <p:grpSpPr bwMode="auto">
          <a:xfrm>
            <a:off x="126979" y="116298"/>
            <a:ext cx="2749154" cy="1513474"/>
            <a:chOff x="143554" y="-114709"/>
            <a:chExt cx="3664921" cy="2016658"/>
          </a:xfrm>
        </p:grpSpPr>
        <p:pic>
          <p:nvPicPr>
            <p:cNvPr id="5" name="Picture 2" descr="C:\Users\MalenkovaEV.EDU1\Desktop\Картинки\flag_rossiya_simvolika_lenty_trikolor_99276_2560x1600.jpg"/>
            <p:cNvPicPr>
              <a:picLocks noChangeAspect="1" noChangeArrowheads="1"/>
            </p:cNvPicPr>
            <p:nvPr/>
          </p:nvPicPr>
          <p:blipFill>
            <a:blip r:embed="rId2" cstate="print"/>
            <a:srcRect l="25054" b="11670"/>
            <a:stretch>
              <a:fillRect/>
            </a:stretch>
          </p:blipFill>
          <p:spPr bwMode="auto">
            <a:xfrm rot="10800000">
              <a:off x="143554" y="416691"/>
              <a:ext cx="3206805" cy="148525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Рисунок 17" descr="Samarskaya_oblast_gerb_h8nqy4tcmxozhyoh4wh5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785" y="-114709"/>
              <a:ext cx="2748690" cy="186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Объект 2"/>
          <p:cNvSpPr txBox="1">
            <a:spLocks/>
          </p:cNvSpPr>
          <p:nvPr/>
        </p:nvSpPr>
        <p:spPr>
          <a:xfrm>
            <a:off x="601249" y="2780928"/>
            <a:ext cx="11233248" cy="252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096553"/>
              </p:ext>
            </p:extLst>
          </p:nvPr>
        </p:nvGraphicFramePr>
        <p:xfrm>
          <a:off x="806081" y="1725652"/>
          <a:ext cx="10729193" cy="471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4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5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</a:t>
                      </a:r>
                      <a:r>
                        <a:rPr lang="ru-RU" baseline="0" dirty="0"/>
                        <a:t> ПОО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Процент выполнения </a:t>
                      </a:r>
                      <a:br>
                        <a:rPr lang="ru-RU" dirty="0"/>
                      </a:br>
                      <a:r>
                        <a:rPr lang="ru-RU" dirty="0"/>
                        <a:t>на 30.08.2023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Поволжский государственный колледж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99,52%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063">
                <a:tc>
                  <a:txBody>
                    <a:bodyPr/>
                    <a:lstStyle/>
                    <a:p>
                      <a:r>
                        <a:rPr lang="ru-RU" dirty="0"/>
                        <a:t>Губернский колледж города Похвистнево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98,86%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Сызранский</a:t>
                      </a:r>
                      <a:r>
                        <a:rPr lang="ru-RU" dirty="0"/>
                        <a:t> политехнический колледж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98,60%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Сызранский</a:t>
                      </a:r>
                      <a:r>
                        <a:rPr lang="ru-RU" dirty="0"/>
                        <a:t> медико-гуманитарный колледж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98,57%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Самарский машиностроительный колледж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98,56%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Самарское областное училище культуры и искусств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98,23%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Губернский колледж  г. Сызрани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98,18%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Самарский металлургический колледж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97,00%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Тольяттинский социально-педагогический колледж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96,57%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Тольяттинский колледж сервисных технологий и предпринимательства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95,47%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Тольяттинский индустриально-педагогический колледж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95,00%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1355512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11624" y="700180"/>
            <a:ext cx="8445504" cy="461665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algn="ctr" latinLnBrk="1"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дзаголовок 10"/>
          <p:cNvSpPr txBox="1">
            <a:spLocks/>
          </p:cNvSpPr>
          <p:nvPr/>
        </p:nvSpPr>
        <p:spPr>
          <a:xfrm>
            <a:off x="1837558" y="1340768"/>
            <a:ext cx="9443018" cy="2135188"/>
          </a:xfrm>
          <a:prstGeom prst="rect">
            <a:avLst/>
          </a:prstGeom>
        </p:spPr>
        <p:txBody>
          <a:bodyPr/>
          <a:lstStyle/>
          <a:p>
            <a:pPr marL="342900" indent="-342900" algn="ctr" latinLnBrk="1">
              <a:spcBef>
                <a:spcPct val="20000"/>
              </a:spcBef>
              <a:defRPr/>
            </a:pPr>
            <a:endParaRPr lang="ru-RU" sz="36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бъект 2"/>
          <p:cNvSpPr txBox="1">
            <a:spLocks/>
          </p:cNvSpPr>
          <p:nvPr/>
        </p:nvSpPr>
        <p:spPr>
          <a:xfrm>
            <a:off x="601249" y="2780928"/>
            <a:ext cx="11233248" cy="252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281489"/>
              </p:ext>
            </p:extLst>
          </p:nvPr>
        </p:nvGraphicFramePr>
        <p:xfrm>
          <a:off x="335360" y="458436"/>
          <a:ext cx="11593288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484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</a:t>
                      </a:r>
                      <a:r>
                        <a:rPr lang="ru-RU" baseline="0" dirty="0"/>
                        <a:t> ПОО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Процент выполнения </a:t>
                      </a:r>
                      <a:br>
                        <a:rPr lang="ru-RU" dirty="0"/>
                      </a:br>
                      <a:r>
                        <a:rPr lang="ru-RU" dirty="0"/>
                        <a:t>на 30.08.2023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</a:t>
                      </a:r>
                      <a:r>
                        <a:rPr lang="ru-RU" baseline="0" dirty="0"/>
                        <a:t> ПОО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Процент выполнения </a:t>
                      </a:r>
                      <a:br>
                        <a:rPr lang="ru-RU" dirty="0"/>
                      </a:br>
                      <a:r>
                        <a:rPr lang="ru-RU" dirty="0"/>
                        <a:t>на 30.08.2023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Тольяттинский политехнический колледж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94,83%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Тольяттинский машиностроительный колледж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94,55%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0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Тольяттинский медицинский колледж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93,81%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Губернский техникум </a:t>
                      </a:r>
                      <a:b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м.р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Кошкинский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92,93%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Нефтегорский</a:t>
                      </a: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государственный техникум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92,00%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Самарский колледж сервиса производственного оборудования 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91,78%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Самарский торгово-экономический колледж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90,35%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Самарский техникум промышленных технологий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89,86%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Тольяттинский химико-технологический колледж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89,78%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Самарский политехнический колледж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89,55%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823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Самарский социально-педагогический колледж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88,51%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Колледж технического и художественного образования г. Тольятти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87,84%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62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/>
                        <a:t>Богатовский</a:t>
                      </a:r>
                      <a:r>
                        <a:rPr lang="ru-RU" dirty="0"/>
                        <a:t> государственный сельскохозяйственный техникум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87,06%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Самарский техникум авиационного и промышленного машиностроения 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86,34%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Борский государственный техникум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85,95%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Тольяттинский социально-экономический колледж	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85,51%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181780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11624" y="700180"/>
            <a:ext cx="8445504" cy="461665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algn="ctr" latinLnBrk="1"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дзаголовок 10"/>
          <p:cNvSpPr txBox="1">
            <a:spLocks/>
          </p:cNvSpPr>
          <p:nvPr/>
        </p:nvSpPr>
        <p:spPr>
          <a:xfrm>
            <a:off x="1837558" y="1340768"/>
            <a:ext cx="9443018" cy="2135188"/>
          </a:xfrm>
          <a:prstGeom prst="rect">
            <a:avLst/>
          </a:prstGeom>
        </p:spPr>
        <p:txBody>
          <a:bodyPr/>
          <a:lstStyle/>
          <a:p>
            <a:pPr marL="342900" indent="-342900" algn="ctr" latinLnBrk="1">
              <a:spcBef>
                <a:spcPct val="20000"/>
              </a:spcBef>
              <a:defRPr/>
            </a:pPr>
            <a:endParaRPr lang="ru-RU" sz="36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084727" y="552554"/>
            <a:ext cx="10081120" cy="1569660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Сведения о ходе приемной кампании </a:t>
            </a:r>
            <a:b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2023/2024 учебного года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специальностям</a:t>
            </a:r>
          </a:p>
        </p:txBody>
      </p:sp>
      <p:grpSp>
        <p:nvGrpSpPr>
          <p:cNvPr id="4" name="Группа 9"/>
          <p:cNvGrpSpPr>
            <a:grpSpLocks/>
          </p:cNvGrpSpPr>
          <p:nvPr/>
        </p:nvGrpSpPr>
        <p:grpSpPr bwMode="auto">
          <a:xfrm>
            <a:off x="126979" y="116298"/>
            <a:ext cx="2749154" cy="1513474"/>
            <a:chOff x="143554" y="-114709"/>
            <a:chExt cx="3664921" cy="2016658"/>
          </a:xfrm>
        </p:grpSpPr>
        <p:pic>
          <p:nvPicPr>
            <p:cNvPr id="5" name="Picture 2" descr="C:\Users\MalenkovaEV.EDU1\Desktop\Картинки\flag_rossiya_simvolika_lenty_trikolor_99276_2560x1600.jpg"/>
            <p:cNvPicPr>
              <a:picLocks noChangeAspect="1" noChangeArrowheads="1"/>
            </p:cNvPicPr>
            <p:nvPr/>
          </p:nvPicPr>
          <p:blipFill>
            <a:blip r:embed="rId2" cstate="print"/>
            <a:srcRect l="25054" b="11670"/>
            <a:stretch>
              <a:fillRect/>
            </a:stretch>
          </p:blipFill>
          <p:spPr bwMode="auto">
            <a:xfrm rot="10800000">
              <a:off x="143554" y="416691"/>
              <a:ext cx="3206805" cy="148525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Рисунок 17" descr="Samarskaya_oblast_gerb_h8nqy4tcmxozhyoh4wh5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785" y="-114709"/>
              <a:ext cx="2748690" cy="186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Объект 2"/>
          <p:cNvSpPr txBox="1">
            <a:spLocks/>
          </p:cNvSpPr>
          <p:nvPr/>
        </p:nvSpPr>
        <p:spPr>
          <a:xfrm>
            <a:off x="601249" y="2780928"/>
            <a:ext cx="11233248" cy="252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471935"/>
              </p:ext>
            </p:extLst>
          </p:nvPr>
        </p:nvGraphicFramePr>
        <p:xfrm>
          <a:off x="806081" y="1725652"/>
          <a:ext cx="10729193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341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950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</a:t>
                      </a:r>
                      <a:r>
                        <a:rPr lang="ru-RU" baseline="0" dirty="0"/>
                        <a:t> ПОО</a:t>
                      </a:r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Процент выполнения </a:t>
                      </a:r>
                      <a:br>
                        <a:rPr lang="ru-RU" dirty="0"/>
                      </a:br>
                      <a:r>
                        <a:rPr lang="ru-RU" dirty="0"/>
                        <a:t>на 30.08.2023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Красноармейский государственный техникум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84,31%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063">
                <a:tc>
                  <a:txBody>
                    <a:bodyPr/>
                    <a:lstStyle/>
                    <a:p>
                      <a:r>
                        <a:rPr lang="ru-RU" dirty="0"/>
                        <a:t>Технологический колледж имени </a:t>
                      </a:r>
                      <a:r>
                        <a:rPr lang="ru-RU" dirty="0" err="1"/>
                        <a:t>Н.Д.Кузнецова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83,49%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Кинель</a:t>
                      </a:r>
                      <a:r>
                        <a:rPr lang="ru-RU" dirty="0"/>
                        <a:t>-Черкасский сельскохозяйственный техникум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82,99%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Домашкинский</a:t>
                      </a:r>
                      <a:r>
                        <a:rPr lang="ru-RU" dirty="0"/>
                        <a:t> государственный техникум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80,41%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Самарское хореографическое училище (колледж)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78,26%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Жигулевский государственный колледж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78,00%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/>
                        <a:t>Усольский</a:t>
                      </a:r>
                      <a:r>
                        <a:rPr lang="ru-RU" dirty="0"/>
                        <a:t> сельскохозяйственный техникум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77,50%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Самарский многопрофильный колледж им. Бартенева В.В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76,63%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Тольяттинский электротехнический техникум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60,00%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/>
                        <a:t>Пестравский</a:t>
                      </a:r>
                      <a:r>
                        <a:rPr lang="ru-RU" dirty="0"/>
                        <a:t> государственный техникум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46,94%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3461773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207568" y="260648"/>
            <a:ext cx="9001000" cy="936104"/>
          </a:xfrm>
          <a:solidFill>
            <a:schemeClr val="bg1"/>
          </a:solidFill>
          <a:effectLst>
            <a:softEdge rad="31750"/>
          </a:effectLst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Риск невыполнения установленных КЦП </a:t>
            </a:r>
            <a:b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определенным профессиям или специальностям (очная форма)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55762" y="6021288"/>
            <a:ext cx="11233248" cy="43099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197503"/>
              </p:ext>
            </p:extLst>
          </p:nvPr>
        </p:nvGraphicFramePr>
        <p:xfrm>
          <a:off x="551384" y="1556792"/>
          <a:ext cx="11060016" cy="47599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5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ПОО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Программы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Прием/План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5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Самарский техникум авиационного и промышленного машиностроения имени Д.И. Козлова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13.01.10	Электромонтер по ремонту и обслуживанию электрооборудования (по отраслям)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15.01.05	Сварщик (ручной и частично механизированной сварки (наплавки)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25/50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15.01.34	Фрезеровщик на станках с числовым программным управлением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13.02.11	Техническая эксплуатация и обслуживание электрического и электромеханического оборудования (по отраслям)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5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Самарский техникум промышленных технологий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13.01.10	Электромонтер по ремонту и обслуживанию электрооборудования (по отраслям)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35/50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08.02.09	Монтаж, наладка и эксплуатация электрооборудования промышленных и гражданских зданий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16/25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0"/>
            <a:ext cx="2252059" cy="1237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4266872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207568" y="260648"/>
            <a:ext cx="9001000" cy="936104"/>
          </a:xfrm>
          <a:solidFill>
            <a:schemeClr val="bg1"/>
          </a:solidFill>
          <a:effectLst>
            <a:softEdge rad="31750"/>
          </a:effectLst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Риск невыполнения установленных КЦП </a:t>
            </a:r>
            <a:b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определенным профессиям или специальностям (очная форма)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55762" y="6021288"/>
            <a:ext cx="11233248" cy="43099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algn="ctr" fontAlgn="ctr">
              <a:spcBef>
                <a:spcPts val="0"/>
              </a:spcBef>
            </a:pPr>
            <a:r>
              <a:rPr lang="ru-RU" b="1" dirty="0">
                <a:solidFill>
                  <a:schemeClr val="lt1"/>
                </a:solidFill>
              </a:rPr>
              <a:t>Наименование ПОО</a:t>
            </a:r>
            <a:endParaRPr lang="ru-RU" dirty="0">
              <a:latin typeface="Arial"/>
            </a:endParaRPr>
          </a:p>
          <a:p>
            <a:pPr marL="0" algn="ctr" fontAlgn="t">
              <a:spcBef>
                <a:spcPts val="0"/>
              </a:spcBef>
            </a:pPr>
            <a:r>
              <a:rPr lang="ru-RU" b="1" dirty="0">
                <a:solidFill>
                  <a:schemeClr val="lt1"/>
                </a:solidFill>
              </a:rPr>
              <a:t>Процент заявлений </a:t>
            </a:r>
            <a:br>
              <a:rPr lang="ru-RU" b="1" dirty="0">
                <a:solidFill>
                  <a:schemeClr val="lt1"/>
                </a:solidFill>
              </a:rPr>
            </a:br>
            <a:r>
              <a:rPr lang="ru-RU" b="1" dirty="0">
                <a:solidFill>
                  <a:schemeClr val="lt1"/>
                </a:solidFill>
              </a:rPr>
              <a:t>от КЦП </a:t>
            </a:r>
            <a:br>
              <a:rPr lang="ru-RU" b="1" dirty="0">
                <a:solidFill>
                  <a:schemeClr val="lt1"/>
                </a:solidFill>
              </a:rPr>
            </a:br>
            <a:r>
              <a:rPr lang="ru-RU" b="1" dirty="0">
                <a:solidFill>
                  <a:schemeClr val="lt1"/>
                </a:solidFill>
              </a:rPr>
              <a:t>на 01.10.2022</a:t>
            </a:r>
            <a:endParaRPr lang="ru-RU" dirty="0">
              <a:latin typeface="Arial"/>
            </a:endParaRPr>
          </a:p>
          <a:p>
            <a:pPr marL="0" algn="ctr" fontAlgn="ctr">
              <a:spcBef>
                <a:spcPts val="0"/>
              </a:spcBef>
            </a:pPr>
            <a:r>
              <a:rPr lang="ru-RU" b="1" dirty="0">
                <a:solidFill>
                  <a:schemeClr val="lt1"/>
                </a:solidFill>
              </a:rPr>
              <a:t>Программы</a:t>
            </a:r>
            <a:endParaRPr lang="ru-RU" dirty="0">
              <a:latin typeface="Arial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8906749"/>
              </p:ext>
            </p:extLst>
          </p:nvPr>
        </p:nvGraphicFramePr>
        <p:xfrm>
          <a:off x="551384" y="1700808"/>
          <a:ext cx="11060016" cy="393927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5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ПОО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Программы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Прием/План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56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Самарский многопрофильный колледж им. Бартенева В.В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08.01.28	Мастер отделочных строительных и декоративных работ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28/50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08.01.29	Мастер по ремонту и обслуживанию инженерных систем жилищно-коммунального хозяйства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20/50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15.01.05	Сварщик (ручной и частично механизированной сварки (наплавки)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36/25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08.02.04	Водоснабжение и водоотведение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17/25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56">
                <a:tc rowSpan="2">
                  <a:txBody>
                    <a:bodyPr/>
                    <a:lstStyle/>
                    <a:p>
                      <a:pPr algn="ctr" fontAlgn="ctr"/>
                      <a:r>
                        <a:rPr kumimoji="0" lang="ru-RU" sz="18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Технологический колледж имени </a:t>
                      </a:r>
                      <a:r>
                        <a:rPr kumimoji="0" lang="ru-RU" sz="1800" b="0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Н.Д.Кузнецова</a:t>
                      </a:r>
                      <a:endParaRPr kumimoji="0" lang="ru-RU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15.01.05	Сварщик (ручной и частично механизированной сварки (наплавки)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61/75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algn="l" fontAlgn="ctr"/>
                      <a:endParaRPr lang="ru-RU" sz="800" b="0" i="0" u="none" strike="noStrike" dirty="0">
                        <a:solidFill>
                          <a:srgbClr val="002060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15.01.29	Контролер станочных и слесарных работ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30/50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0"/>
            <a:ext cx="2252059" cy="1237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846911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207568" y="260648"/>
            <a:ext cx="9001000" cy="936104"/>
          </a:xfrm>
          <a:solidFill>
            <a:schemeClr val="bg1"/>
          </a:solidFill>
          <a:effectLst>
            <a:softEdge rad="31750"/>
          </a:effectLst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Риск невыполнения установленных КЦП </a:t>
            </a:r>
            <a:b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определенным профессиям или специальностям (очная форма)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55762" y="6021288"/>
            <a:ext cx="11233248" cy="43099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algn="ctr" fontAlgn="ctr">
              <a:spcBef>
                <a:spcPts val="0"/>
              </a:spcBef>
            </a:pPr>
            <a:r>
              <a:rPr lang="ru-RU" b="1" dirty="0">
                <a:solidFill>
                  <a:schemeClr val="lt1"/>
                </a:solidFill>
              </a:rPr>
              <a:t>Наименование ПОО</a:t>
            </a:r>
            <a:endParaRPr lang="ru-RU" dirty="0">
              <a:latin typeface="Arial"/>
            </a:endParaRPr>
          </a:p>
          <a:p>
            <a:pPr marL="0" algn="ctr" fontAlgn="t">
              <a:spcBef>
                <a:spcPts val="0"/>
              </a:spcBef>
            </a:pPr>
            <a:r>
              <a:rPr lang="ru-RU" b="1" dirty="0">
                <a:solidFill>
                  <a:schemeClr val="lt1"/>
                </a:solidFill>
              </a:rPr>
              <a:t>Процент заявлений </a:t>
            </a:r>
            <a:br>
              <a:rPr lang="ru-RU" b="1" dirty="0">
                <a:solidFill>
                  <a:schemeClr val="lt1"/>
                </a:solidFill>
              </a:rPr>
            </a:br>
            <a:r>
              <a:rPr lang="ru-RU" b="1" dirty="0">
                <a:solidFill>
                  <a:schemeClr val="lt1"/>
                </a:solidFill>
              </a:rPr>
              <a:t>от КЦП </a:t>
            </a:r>
            <a:br>
              <a:rPr lang="ru-RU" b="1" dirty="0">
                <a:solidFill>
                  <a:schemeClr val="lt1"/>
                </a:solidFill>
              </a:rPr>
            </a:br>
            <a:r>
              <a:rPr lang="ru-RU" b="1" dirty="0">
                <a:solidFill>
                  <a:schemeClr val="lt1"/>
                </a:solidFill>
              </a:rPr>
              <a:t>на 01.10.2022</a:t>
            </a:r>
            <a:endParaRPr lang="ru-RU" dirty="0">
              <a:latin typeface="Arial"/>
            </a:endParaRPr>
          </a:p>
          <a:p>
            <a:pPr marL="0" algn="ctr" fontAlgn="ctr">
              <a:spcBef>
                <a:spcPts val="0"/>
              </a:spcBef>
            </a:pPr>
            <a:r>
              <a:rPr lang="ru-RU" b="1" dirty="0">
                <a:solidFill>
                  <a:schemeClr val="lt1"/>
                </a:solidFill>
              </a:rPr>
              <a:t>Программы</a:t>
            </a:r>
            <a:endParaRPr lang="ru-RU" dirty="0">
              <a:latin typeface="Arial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8231579"/>
              </p:ext>
            </p:extLst>
          </p:nvPr>
        </p:nvGraphicFramePr>
        <p:xfrm>
          <a:off x="551384" y="1340768"/>
          <a:ext cx="11060016" cy="4349616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5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ПОО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Программы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Прием/План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05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Колледж технического и художественного образования г. Тольятти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08.01.28	Мастер отделочных строительных и декоративных работ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22.02.06	Сварочное производство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33/50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Тольяттинский машиностроительный колледж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15.01.35	Мастер слесарных работ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18/25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5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Тольяттинский колледж сервисных технологий и предпринимательства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08.01.24	Мастер столярно-плотничных, паркетных и стекольных работ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19/25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13.01.10	Электромонтер по ремонту и обслуживанию электрооборудования (по отраслям)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14/25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Тольяттинский социально-педагогический колледж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44.02.01	Дошкольное образование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33/50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0"/>
            <a:ext cx="2252059" cy="1237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6535891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207568" y="260648"/>
            <a:ext cx="9001000" cy="936104"/>
          </a:xfrm>
          <a:solidFill>
            <a:schemeClr val="bg1"/>
          </a:solidFill>
          <a:effectLst>
            <a:softEdge rad="31750"/>
          </a:effectLst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Риск невыполнения установленных КЦП </a:t>
            </a:r>
            <a:b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определенным профессиям или специальностям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55762" y="6021288"/>
            <a:ext cx="11233248" cy="43099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algn="ctr" fontAlgn="ctr">
              <a:spcBef>
                <a:spcPts val="0"/>
              </a:spcBef>
            </a:pPr>
            <a:r>
              <a:rPr lang="ru-RU" b="1" dirty="0">
                <a:solidFill>
                  <a:schemeClr val="lt1"/>
                </a:solidFill>
              </a:rPr>
              <a:t>Наименование ПОО</a:t>
            </a:r>
            <a:endParaRPr lang="ru-RU" dirty="0">
              <a:latin typeface="Arial"/>
            </a:endParaRPr>
          </a:p>
          <a:p>
            <a:pPr marL="0" algn="ctr" fontAlgn="t">
              <a:spcBef>
                <a:spcPts val="0"/>
              </a:spcBef>
            </a:pPr>
            <a:r>
              <a:rPr lang="ru-RU" b="1" dirty="0">
                <a:solidFill>
                  <a:schemeClr val="lt1"/>
                </a:solidFill>
              </a:rPr>
              <a:t>Процент заявлений </a:t>
            </a:r>
            <a:br>
              <a:rPr lang="ru-RU" b="1" dirty="0">
                <a:solidFill>
                  <a:schemeClr val="lt1"/>
                </a:solidFill>
              </a:rPr>
            </a:br>
            <a:r>
              <a:rPr lang="ru-RU" b="1" dirty="0">
                <a:solidFill>
                  <a:schemeClr val="lt1"/>
                </a:solidFill>
              </a:rPr>
              <a:t>от КЦП </a:t>
            </a:r>
            <a:br>
              <a:rPr lang="ru-RU" b="1" dirty="0">
                <a:solidFill>
                  <a:schemeClr val="lt1"/>
                </a:solidFill>
              </a:rPr>
            </a:br>
            <a:r>
              <a:rPr lang="ru-RU" b="1" dirty="0">
                <a:solidFill>
                  <a:schemeClr val="lt1"/>
                </a:solidFill>
              </a:rPr>
              <a:t>на 01.10.2022</a:t>
            </a:r>
            <a:endParaRPr lang="ru-RU" dirty="0">
              <a:latin typeface="Arial"/>
            </a:endParaRPr>
          </a:p>
          <a:p>
            <a:pPr marL="0" algn="ctr" fontAlgn="ctr">
              <a:spcBef>
                <a:spcPts val="0"/>
              </a:spcBef>
            </a:pPr>
            <a:r>
              <a:rPr lang="ru-RU" b="1" dirty="0">
                <a:solidFill>
                  <a:schemeClr val="lt1"/>
                </a:solidFill>
              </a:rPr>
              <a:t>Программы</a:t>
            </a:r>
            <a:endParaRPr lang="ru-RU" dirty="0">
              <a:latin typeface="Arial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3604398"/>
              </p:ext>
            </p:extLst>
          </p:nvPr>
        </p:nvGraphicFramePr>
        <p:xfrm>
          <a:off x="511746" y="1340768"/>
          <a:ext cx="11377264" cy="528572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8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ПОО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Программы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Прием/План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080">
                <a:tc rowSpan="4"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</a:pPr>
                      <a:r>
                        <a:rPr lang="ru-RU" dirty="0"/>
                        <a:t>Тольяттинский социально-экономический колледж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/>
                        </a:rPr>
                        <a:t>08.01.29	Мастер по ремонту и обслуживанию инженерных систем жилищно-коммунального хозяйства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/>
                        </a:rPr>
                        <a:t>10/25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420">
                <a:tc vMerge="1"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</a:pP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/>
                        </a:rPr>
                        <a:t>13.01.10	Электромонтер по ремонту и обслуживанию электрооборудования (по отраслям)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/>
                        </a:rPr>
                        <a:t>9/25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32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/>
                        </a:rPr>
                        <a:t>19.01.18	Аппаратчик-оператор производства продуктов питания из растительного сырья (для лиц с ограниченными возможностями здоровья)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5/10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/>
                        </a:rPr>
                        <a:t>08.02.13	Монтаж и эксплуатация внутренних сантехнических устройств, кондиционирования воздуха и вентиляции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42/50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56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Тольяттинский электротехнический техникум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08.01.31	Электромонтажник электрических сетей и электрооборудования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4/25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13.01.10	Электромонтер по ремонту и обслуживанию электрооборудования (по отраслям)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11.02.16	Монтаж, техническое обслуживание и ремонт электронных приборов и устройств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37/50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0"/>
            <a:ext cx="2252059" cy="1237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354541" y="260648"/>
            <a:ext cx="9001000" cy="936104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Риск невыполнения установленных КЦП </a:t>
            </a:r>
            <a:br>
              <a:rPr lang="ru-RU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определенным профессиям или специальностям (очная форма)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648982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2207568" y="260648"/>
            <a:ext cx="9001000" cy="936104"/>
          </a:xfrm>
          <a:solidFill>
            <a:schemeClr val="bg1"/>
          </a:solidFill>
          <a:effectLst>
            <a:softEdge rad="31750"/>
          </a:effectLst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Риск невыполнения установленных КЦП </a:t>
            </a:r>
            <a:b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определенным профессиям или специальностям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655762" y="6021288"/>
            <a:ext cx="11233248" cy="43099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algn="ctr" fontAlgn="ctr">
              <a:spcBef>
                <a:spcPts val="0"/>
              </a:spcBef>
            </a:pPr>
            <a:r>
              <a:rPr lang="ru-RU" b="1" dirty="0">
                <a:solidFill>
                  <a:schemeClr val="lt1"/>
                </a:solidFill>
              </a:rPr>
              <a:t>Наименование ПОО</a:t>
            </a:r>
            <a:endParaRPr lang="ru-RU" dirty="0">
              <a:latin typeface="Arial"/>
            </a:endParaRPr>
          </a:p>
          <a:p>
            <a:pPr marL="0" algn="ctr" fontAlgn="t">
              <a:spcBef>
                <a:spcPts val="0"/>
              </a:spcBef>
            </a:pPr>
            <a:r>
              <a:rPr lang="ru-RU" b="1" dirty="0">
                <a:solidFill>
                  <a:schemeClr val="lt1"/>
                </a:solidFill>
              </a:rPr>
              <a:t>Процент заявлений </a:t>
            </a:r>
            <a:br>
              <a:rPr lang="ru-RU" b="1" dirty="0">
                <a:solidFill>
                  <a:schemeClr val="lt1"/>
                </a:solidFill>
              </a:rPr>
            </a:br>
            <a:r>
              <a:rPr lang="ru-RU" b="1" dirty="0">
                <a:solidFill>
                  <a:schemeClr val="lt1"/>
                </a:solidFill>
              </a:rPr>
              <a:t>от КЦП </a:t>
            </a:r>
            <a:br>
              <a:rPr lang="ru-RU" b="1" dirty="0">
                <a:solidFill>
                  <a:schemeClr val="lt1"/>
                </a:solidFill>
              </a:rPr>
            </a:br>
            <a:r>
              <a:rPr lang="ru-RU" b="1" dirty="0">
                <a:solidFill>
                  <a:schemeClr val="lt1"/>
                </a:solidFill>
              </a:rPr>
              <a:t>на 01.10.2022</a:t>
            </a:r>
            <a:endParaRPr lang="ru-RU" dirty="0">
              <a:latin typeface="Arial"/>
            </a:endParaRPr>
          </a:p>
          <a:p>
            <a:pPr marL="0" algn="ctr" fontAlgn="ctr">
              <a:spcBef>
                <a:spcPts val="0"/>
              </a:spcBef>
            </a:pPr>
            <a:r>
              <a:rPr lang="ru-RU" b="1" dirty="0">
                <a:solidFill>
                  <a:schemeClr val="lt1"/>
                </a:solidFill>
              </a:rPr>
              <a:t>Программы</a:t>
            </a:r>
            <a:endParaRPr lang="ru-RU" dirty="0">
              <a:latin typeface="Arial"/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275496"/>
              </p:ext>
            </p:extLst>
          </p:nvPr>
        </p:nvGraphicFramePr>
        <p:xfrm>
          <a:off x="511746" y="1454492"/>
          <a:ext cx="11377264" cy="514286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520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Наименование ПОО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Программы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Прием/План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256">
                <a:tc rowSpan="2"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</a:pPr>
                      <a:r>
                        <a:rPr lang="ru-RU" dirty="0" err="1"/>
                        <a:t>Кинель</a:t>
                      </a:r>
                      <a:r>
                        <a:rPr lang="ru-RU" dirty="0"/>
                        <a:t>-Черкасский сельскохозяйственный техникум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/>
                        </a:rPr>
                        <a:t>35.02.05	Агрономия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/>
                        </a:rPr>
                        <a:t>9/17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5420">
                <a:tc vMerge="1">
                  <a:txBody>
                    <a:bodyPr/>
                    <a:lstStyle/>
                    <a:p>
                      <a:pPr marL="0" indent="0" algn="ctr">
                        <a:spcBef>
                          <a:spcPts val="0"/>
                        </a:spcBef>
                      </a:pP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/>
                        </a:rPr>
                        <a:t>44.02.01	Дошкольное образование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/>
                        </a:rPr>
                        <a:t>17/25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866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Борский государственный техникум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/>
                        </a:rPr>
                        <a:t>35.01.27	Мастер сельскохозяйственного производства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7/17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Жигулевский государственный техникум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latin typeface="Arial"/>
                        </a:rPr>
                        <a:t>08.01.29	Мастер по ремонту и обслуживанию инженерных систем жилищно-коммунального хозяйства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9/25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Нефтегорский</a:t>
                      </a: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государственный техникум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35.02.12	Садово-парковое и ландшафтное строительство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15/25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Губернский техникум  </a:t>
                      </a:r>
                      <a:br>
                        <a:rPr lang="ru-RU" sz="18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800" kern="120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м.р</a:t>
                      </a: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ru-RU" sz="1800" kern="1200" noProof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Кошкинский</a:t>
                      </a:r>
                      <a:endParaRPr lang="ru-RU" sz="18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23.01.17	Мастер по ремонту и обслуживанию автомобилей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13/17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405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Пестравский государственный техникум им. Героя Социалистического Труда Анатолия Устиновича Сычёва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15.01.05	Сварщик (ручной и частично механизированной сварки (наплавки)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11/17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0271261"/>
                  </a:ext>
                </a:extLst>
              </a:tr>
              <a:tr h="5040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kern="1200" noProof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noProof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35.01.27	Мастер сельскохозяйственного производства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12/17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55086230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0"/>
            <a:ext cx="2252059" cy="12378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2354541" y="260648"/>
            <a:ext cx="9001000" cy="936104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Риск невыполнения установленных КЦП </a:t>
            </a:r>
            <a:br>
              <a:rPr lang="ru-RU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определенным профессиям или специальностям (очная форма)</a:t>
            </a:r>
            <a:endParaRPr lang="ru-RU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412871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711624" y="700180"/>
            <a:ext cx="8445504" cy="461665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algn="ctr" latinLnBrk="1">
              <a:defRPr/>
            </a:pP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одзаголовок 10"/>
          <p:cNvSpPr txBox="1">
            <a:spLocks/>
          </p:cNvSpPr>
          <p:nvPr/>
        </p:nvSpPr>
        <p:spPr>
          <a:xfrm>
            <a:off x="1837558" y="1340768"/>
            <a:ext cx="9443018" cy="2135188"/>
          </a:xfrm>
          <a:prstGeom prst="rect">
            <a:avLst/>
          </a:prstGeom>
        </p:spPr>
        <p:txBody>
          <a:bodyPr/>
          <a:lstStyle/>
          <a:p>
            <a:pPr marL="342900" indent="-342900" algn="ctr" latinLnBrk="1">
              <a:spcBef>
                <a:spcPct val="20000"/>
              </a:spcBef>
              <a:defRPr/>
            </a:pPr>
            <a:endParaRPr lang="ru-RU" sz="3200" b="1" dirty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22700" y="383488"/>
            <a:ext cx="9623352" cy="584775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Задачи</a:t>
            </a:r>
          </a:p>
        </p:txBody>
      </p:sp>
      <p:grpSp>
        <p:nvGrpSpPr>
          <p:cNvPr id="4" name="Группа 9"/>
          <p:cNvGrpSpPr>
            <a:grpSpLocks/>
          </p:cNvGrpSpPr>
          <p:nvPr/>
        </p:nvGrpSpPr>
        <p:grpSpPr bwMode="auto">
          <a:xfrm>
            <a:off x="118791" y="48457"/>
            <a:ext cx="2749154" cy="1513474"/>
            <a:chOff x="143554" y="-114709"/>
            <a:chExt cx="3664921" cy="2016658"/>
          </a:xfrm>
        </p:grpSpPr>
        <p:pic>
          <p:nvPicPr>
            <p:cNvPr id="5" name="Picture 2" descr="C:\Users\MalenkovaEV.EDU1\Desktop\Картинки\flag_rossiya_simvolika_lenty_trikolor_99276_2560x1600.jpg"/>
            <p:cNvPicPr>
              <a:picLocks noChangeAspect="1" noChangeArrowheads="1"/>
            </p:cNvPicPr>
            <p:nvPr/>
          </p:nvPicPr>
          <p:blipFill>
            <a:blip r:embed="rId2" cstate="print"/>
            <a:srcRect l="25054" b="11670"/>
            <a:stretch>
              <a:fillRect/>
            </a:stretch>
          </p:blipFill>
          <p:spPr bwMode="auto">
            <a:xfrm rot="10800000">
              <a:off x="143554" y="416691"/>
              <a:ext cx="3206805" cy="148525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Рисунок 17" descr="Samarskaya_oblast_gerb_h8nqy4tcmxozhyoh4wh5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9785" y="-114709"/>
              <a:ext cx="2748690" cy="18639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Объект 2"/>
          <p:cNvSpPr txBox="1">
            <a:spLocks/>
          </p:cNvSpPr>
          <p:nvPr/>
        </p:nvSpPr>
        <p:spPr>
          <a:xfrm>
            <a:off x="695400" y="1524449"/>
            <a:ext cx="11233248" cy="252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Территориальным управлениям министерства образования и науки Самарской области:</a:t>
            </a:r>
          </a:p>
          <a:p>
            <a:pPr algn="just"/>
            <a:r>
              <a:rPr lang="ru-RU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обеспечить контроль за выполнением установленного регионального заказа на 2023/2024 учебный год (выполнение контрольных цифр приема обучающихся на подготовку квалифицированных рабочих и специалистов в объеме 100 %)</a:t>
            </a:r>
            <a:endParaRPr lang="ru-RU" sz="18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18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25 ноября 2023 года</a:t>
            </a:r>
          </a:p>
          <a:p>
            <a:pPr algn="r"/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788868" y="4149080"/>
            <a:ext cx="11233248" cy="252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Профессиональным образовательным организациям:</a:t>
            </a:r>
          </a:p>
          <a:p>
            <a:pPr algn="just"/>
            <a:r>
              <a:rPr lang="ru-RU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проинформировать управление профессионального образования и науки о мерах принимаемых для выполнения на 100% регионального заказа на подготовку кадров </a:t>
            </a:r>
          </a:p>
          <a:p>
            <a:pPr algn="r"/>
            <a:endParaRPr lang="ru-RU" sz="1800" i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1800" i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 15 сентября 2023 года</a:t>
            </a:r>
          </a:p>
          <a:p>
            <a:pPr algn="r"/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0083079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6351</TotalTime>
  <Words>1038</Words>
  <Application>Microsoft Macintosh PowerPoint</Application>
  <PresentationFormat>Широкоэкранный</PresentationFormat>
  <Paragraphs>225</Paragraphs>
  <Slides>11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Риск невыполнения установленных КЦП  по определенным профессиям или специальностям (очная форма)</vt:lpstr>
      <vt:lpstr>Риск невыполнения установленных КЦП  по определенным профессиям или специальностям (очная форма)</vt:lpstr>
      <vt:lpstr>Риск невыполнения установленных КЦП  по определенным профессиям или специальностям (очная форма)</vt:lpstr>
      <vt:lpstr>Риск невыполнения установленных КЦП  по определенным профессиям или специальностям</vt:lpstr>
      <vt:lpstr>Риск невыполнения установленных КЦП  по определенным профессиям или специальностям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Рамиля Ф. Гиматудинова</dc:creator>
  <cp:lastModifiedBy>Виктор Акопьян</cp:lastModifiedBy>
  <cp:revision>529</cp:revision>
  <cp:lastPrinted>2023-09-04T13:06:42Z</cp:lastPrinted>
  <dcterms:created xsi:type="dcterms:W3CDTF">2019-11-01T06:54:57Z</dcterms:created>
  <dcterms:modified xsi:type="dcterms:W3CDTF">2023-09-06T15:40:25Z</dcterms:modified>
</cp:coreProperties>
</file>