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webextensions/taskpanes.xml" ContentType="application/vnd.ms-office.webextensiontaskpanes+xml"/>
  <Override PartName="/ppt/webextensions/webextension1.xml" ContentType="application/vnd.ms-office.webextension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4"/>
  </p:notesMasterIdLst>
  <p:sldIdLst>
    <p:sldId id="334" r:id="rId2"/>
    <p:sldId id="409" r:id="rId3"/>
    <p:sldId id="414" r:id="rId4"/>
    <p:sldId id="410" r:id="rId5"/>
    <p:sldId id="411" r:id="rId6"/>
    <p:sldId id="383" r:id="rId7"/>
    <p:sldId id="367" r:id="rId8"/>
    <p:sldId id="412" r:id="rId9"/>
    <p:sldId id="340" r:id="rId10"/>
    <p:sldId id="339" r:id="rId11"/>
    <p:sldId id="415" r:id="rId12"/>
    <p:sldId id="413" r:id="rId13"/>
  </p:sldIdLst>
  <p:sldSz cx="12192000" cy="6858000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Arial Narrow" panose="020B0606020202030204" pitchFamily="34" charset="0"/>
      <p:regular r:id="rId19"/>
      <p:bold r:id="rId20"/>
      <p:italic r:id="rId21"/>
      <p:boldItalic r:id="rId22"/>
    </p:embeddedFont>
    <p:embeddedFont>
      <p:font typeface="Bahnschrift SemiBold Condensed" panose="020B0502040204020203" pitchFamily="34" charset="0"/>
      <p:bold r:id="rId23"/>
    </p:embeddedFont>
    <p:embeddedFont>
      <p:font typeface="Bahnschrift Condensed" panose="020B0502040204020203" pitchFamily="34" charset="0"/>
      <p:regular r:id="rId24"/>
      <p:bold r:id="rId25"/>
    </p:embeddedFont>
    <p:embeddedFont>
      <p:font typeface="Bahnschrift Light SemiCondensed" panose="020B0502040204020203" pitchFamily="34" charset="0"/>
      <p:regular r:id="rId26"/>
    </p:embeddedFont>
    <p:embeddedFont>
      <p:font typeface="Bahnschrift" panose="020B0502040204020203" pitchFamily="34" charset="0"/>
      <p:regular r:id="rId27"/>
      <p:bold r:id="rId28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19" userDrawn="1">
          <p15:clr>
            <a:srgbClr val="A4A3A4"/>
          </p15:clr>
        </p15:guide>
        <p15:guide id="7" pos="3386" userDrawn="1">
          <p15:clr>
            <a:srgbClr val="A4A3A4"/>
          </p15:clr>
        </p15:guide>
        <p15:guide id="8" pos="3749" userDrawn="1">
          <p15:clr>
            <a:srgbClr val="A4A3A4"/>
          </p15:clr>
        </p15:guide>
        <p15:guide id="9" pos="4747" userDrawn="1">
          <p15:clr>
            <a:srgbClr val="A4A3A4"/>
          </p15:clr>
        </p15:guide>
        <p15:guide id="12" orient="horz" pos="1548" userDrawn="1">
          <p15:clr>
            <a:srgbClr val="A4A3A4"/>
          </p15:clr>
        </p15:guide>
        <p15:guide id="13" pos="3500" userDrawn="1">
          <p15:clr>
            <a:srgbClr val="A4A3A4"/>
          </p15:clr>
        </p15:guide>
        <p15:guide id="14" pos="2184" userDrawn="1">
          <p15:clr>
            <a:srgbClr val="A4A3A4"/>
          </p15:clr>
        </p15:guide>
        <p15:guide id="15" pos="257" userDrawn="1">
          <p15:clr>
            <a:srgbClr val="A4A3A4"/>
          </p15:clr>
        </p15:guide>
        <p15:guide id="16" pos="2615" userDrawn="1">
          <p15:clr>
            <a:srgbClr val="A4A3A4"/>
          </p15:clr>
        </p15:guide>
        <p15:guide id="17" pos="4203" userDrawn="1">
          <p15:clr>
            <a:srgbClr val="A4A3A4"/>
          </p15:clr>
        </p15:guide>
        <p15:guide id="18" pos="4430" userDrawn="1">
          <p15:clr>
            <a:srgbClr val="A4A3A4"/>
          </p15:clr>
        </p15:guide>
        <p15:guide id="19" orient="horz" pos="4020" userDrawn="1">
          <p15:clr>
            <a:srgbClr val="A4A3A4"/>
          </p15:clr>
        </p15:guide>
        <p15:guide id="20" orient="horz" pos="3543" userDrawn="1">
          <p15:clr>
            <a:srgbClr val="A4A3A4"/>
          </p15:clr>
        </p15:guide>
        <p15:guide id="21" orient="horz" pos="2750" userDrawn="1">
          <p15:clr>
            <a:srgbClr val="A4A3A4"/>
          </p15:clr>
        </p15:guide>
        <p15:guide id="22" pos="5201" userDrawn="1">
          <p15:clr>
            <a:srgbClr val="A4A3A4"/>
          </p15:clr>
        </p15:guide>
        <p15:guide id="23" pos="5654" userDrawn="1">
          <p15:clr>
            <a:srgbClr val="A4A3A4"/>
          </p15:clr>
        </p15:guide>
        <p15:guide id="24" pos="5768" userDrawn="1">
          <p15:clr>
            <a:srgbClr val="A4A3A4"/>
          </p15:clr>
        </p15:guide>
        <p15:guide id="25" orient="horz" pos="1253" userDrawn="1">
          <p15:clr>
            <a:srgbClr val="A4A3A4"/>
          </p15:clr>
        </p15:guide>
        <p15:guide id="26" orient="horz" pos="913" userDrawn="1">
          <p15:clr>
            <a:srgbClr val="A4A3A4"/>
          </p15:clr>
        </p15:guide>
        <p15:guide id="27" orient="horz" pos="77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A1A23"/>
    <a:srgbClr val="EFE2E0"/>
    <a:srgbClr val="AE1E28"/>
    <a:srgbClr val="B65058"/>
    <a:srgbClr val="E37C84"/>
    <a:srgbClr val="79151D"/>
    <a:srgbClr val="1D2125"/>
    <a:srgbClr val="79151C"/>
    <a:srgbClr val="3FA69B"/>
    <a:srgbClr val="0D4D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129" autoAdjust="0"/>
    <p:restoredTop sz="95421" autoAdjust="0"/>
  </p:normalViewPr>
  <p:slideViewPr>
    <p:cSldViewPr snapToGrid="0" snapToObjects="1">
      <p:cViewPr>
        <p:scale>
          <a:sx n="120" d="100"/>
          <a:sy n="120" d="100"/>
        </p:scale>
        <p:origin x="-372" y="174"/>
      </p:cViewPr>
      <p:guideLst>
        <p:guide orient="horz" pos="119"/>
        <p:guide orient="horz" pos="1548"/>
        <p:guide orient="horz" pos="4020"/>
        <p:guide orient="horz" pos="3543"/>
        <p:guide orient="horz" pos="2750"/>
        <p:guide orient="horz" pos="1253"/>
        <p:guide orient="horz" pos="913"/>
        <p:guide orient="horz" pos="777"/>
        <p:guide pos="3386"/>
        <p:guide pos="3749"/>
        <p:guide pos="4747"/>
        <p:guide pos="3500"/>
        <p:guide pos="2184"/>
        <p:guide pos="257"/>
        <p:guide pos="2615"/>
        <p:guide pos="4203"/>
        <p:guide pos="4430"/>
        <p:guide pos="5201"/>
        <p:guide pos="5654"/>
        <p:guide pos="576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font" Target="fonts/font14.fntdata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/>
            </a:pPr>
            <a:r>
              <a:rPr lang="ru-RU" sz="1600" dirty="0">
                <a:solidFill>
                  <a:srgbClr val="C00000"/>
                </a:solidFill>
              </a:rPr>
              <a:t>Среднерегиональный </a:t>
            </a:r>
            <a:r>
              <a:rPr lang="ru-RU" sz="1600" dirty="0" smtClean="0">
                <a:solidFill>
                  <a:srgbClr val="C00000"/>
                </a:solidFill>
              </a:rPr>
              <a:t>балл по сравнению с общероссийским средним баллом на ЕГЭ в 2023 году</a:t>
            </a:r>
            <a:endParaRPr lang="ru-RU" sz="1600" dirty="0">
              <a:solidFill>
                <a:srgbClr val="C00000"/>
              </a:solidFill>
            </a:endParaRPr>
          </a:p>
        </c:rich>
      </c:tx>
      <c:layout>
        <c:manualLayout>
          <c:xMode val="edge"/>
          <c:yMode val="edge"/>
          <c:x val="0.12883206328491723"/>
          <c:y val="1.9093439139279106E-2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1.7167132494810739E-2"/>
          <c:y val="0.25875601900218481"/>
          <c:w val="0.96111115404540726"/>
          <c:h val="0.6191016308381259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Самарская область_2023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 w="9525" cap="flat" cmpd="sng" algn="ctr">
              <a:solidFill>
                <a:schemeClr val="accent6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700" b="1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Лист1!$A$2:$A$11</c:f>
              <c:strCache>
                <c:ptCount val="10"/>
                <c:pt idx="0">
                  <c:v>Русский язык</c:v>
                </c:pt>
                <c:pt idx="1">
                  <c:v>Литература</c:v>
                </c:pt>
                <c:pt idx="2">
                  <c:v>Обществознание</c:v>
                </c:pt>
                <c:pt idx="3">
                  <c:v>Химия</c:v>
                </c:pt>
                <c:pt idx="4">
                  <c:v>Информатика</c:v>
                </c:pt>
                <c:pt idx="5">
                  <c:v>География</c:v>
                </c:pt>
                <c:pt idx="6">
                  <c:v>История</c:v>
                </c:pt>
                <c:pt idx="7">
                  <c:v>Математика_п</c:v>
                </c:pt>
                <c:pt idx="8">
                  <c:v>Физика</c:v>
                </c:pt>
                <c:pt idx="9">
                  <c:v>Биология</c:v>
                </c:pt>
              </c:strCache>
            </c:str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72.2</c:v>
                </c:pt>
                <c:pt idx="1">
                  <c:v>66.900000000000006</c:v>
                </c:pt>
                <c:pt idx="2">
                  <c:v>65.900000000000006</c:v>
                </c:pt>
                <c:pt idx="3">
                  <c:v>62.3</c:v>
                </c:pt>
                <c:pt idx="4">
                  <c:v>61.5</c:v>
                </c:pt>
                <c:pt idx="5">
                  <c:v>61.5</c:v>
                </c:pt>
                <c:pt idx="6">
                  <c:v>61</c:v>
                </c:pt>
                <c:pt idx="7">
                  <c:v>57.5</c:v>
                </c:pt>
                <c:pt idx="8">
                  <c:v>55.2</c:v>
                </c:pt>
                <c:pt idx="9">
                  <c:v>53.6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479-5B46-9CDD-752E45E3E5F7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РФ</c:v>
                </c:pt>
              </c:strCache>
            </c:strRef>
          </c:tx>
          <c:spPr>
            <a:solidFill>
              <a:srgbClr val="C00000"/>
            </a:solidFill>
            <a:ln w="9525" cap="flat" cmpd="sng" algn="ctr">
              <a:solidFill>
                <a:schemeClr val="accent4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cat>
            <c:strRef>
              <c:f>Лист1!$A$2:$A$11</c:f>
              <c:strCache>
                <c:ptCount val="10"/>
                <c:pt idx="0">
                  <c:v>Русский язык</c:v>
                </c:pt>
                <c:pt idx="1">
                  <c:v>Литература</c:v>
                </c:pt>
                <c:pt idx="2">
                  <c:v>Обществознание</c:v>
                </c:pt>
                <c:pt idx="3">
                  <c:v>Химия</c:v>
                </c:pt>
                <c:pt idx="4">
                  <c:v>Информатика</c:v>
                </c:pt>
                <c:pt idx="5">
                  <c:v>География</c:v>
                </c:pt>
                <c:pt idx="6">
                  <c:v>История</c:v>
                </c:pt>
                <c:pt idx="7">
                  <c:v>Математика_п</c:v>
                </c:pt>
                <c:pt idx="8">
                  <c:v>Физика</c:v>
                </c:pt>
                <c:pt idx="9">
                  <c:v>Биология</c:v>
                </c:pt>
              </c:strCache>
            </c:strRef>
          </c:cat>
          <c:val>
            <c:numRef>
              <c:f>Лист1!$C$2:$C$11</c:f>
              <c:numCache>
                <c:formatCode>General</c:formatCode>
                <c:ptCount val="10"/>
                <c:pt idx="0">
                  <c:v>68.400000000000006</c:v>
                </c:pt>
                <c:pt idx="1">
                  <c:v>63.97</c:v>
                </c:pt>
                <c:pt idx="2">
                  <c:v>56.4</c:v>
                </c:pt>
                <c:pt idx="3">
                  <c:v>56.2</c:v>
                </c:pt>
                <c:pt idx="4">
                  <c:v>58.39</c:v>
                </c:pt>
                <c:pt idx="5">
                  <c:v>54.6</c:v>
                </c:pt>
                <c:pt idx="6">
                  <c:v>56.4</c:v>
                </c:pt>
                <c:pt idx="7">
                  <c:v>55.6</c:v>
                </c:pt>
                <c:pt idx="8">
                  <c:v>54.9</c:v>
                </c:pt>
                <c:pt idx="9">
                  <c:v>50.9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479-5B46-9CDD-752E45E3E5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3026688"/>
        <c:axId val="63028224"/>
      </c:barChart>
      <c:catAx>
        <c:axId val="630266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 b="1"/>
            </a:pPr>
            <a:endParaRPr lang="ru-RU"/>
          </a:p>
        </c:txPr>
        <c:crossAx val="63028224"/>
        <c:crosses val="autoZero"/>
        <c:auto val="1"/>
        <c:lblAlgn val="ctr"/>
        <c:lblOffset val="100"/>
        <c:noMultiLvlLbl val="0"/>
      </c:catAx>
      <c:valAx>
        <c:axId val="63028224"/>
        <c:scaling>
          <c:orientation val="minMax"/>
          <c:min val="40"/>
        </c:scaling>
        <c:delete val="1"/>
        <c:axPos val="l"/>
        <c:numFmt formatCode="General" sourceLinked="1"/>
        <c:majorTickMark val="out"/>
        <c:minorTickMark val="none"/>
        <c:tickLblPos val="nextTo"/>
        <c:crossAx val="63026688"/>
        <c:crosses val="autoZero"/>
        <c:crossBetween val="between"/>
      </c:valAx>
      <c:spPr>
        <a:noFill/>
        <a:ln w="33861">
          <a:noFill/>
        </a:ln>
      </c:spPr>
    </c:plotArea>
    <c:legend>
      <c:legendPos val="r"/>
      <c:layout>
        <c:manualLayout>
          <c:xMode val="edge"/>
          <c:yMode val="edge"/>
          <c:x val="0.52687122828203958"/>
          <c:y val="0.2324945981957032"/>
          <c:w val="0.4680483592400691"/>
          <c:h val="0.13380281690140844"/>
        </c:manualLayout>
      </c:layout>
      <c:overlay val="0"/>
      <c:txPr>
        <a:bodyPr/>
        <a:lstStyle/>
        <a:p>
          <a:pPr>
            <a:defRPr sz="1000"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333">
          <a:latin typeface="+mn-lt"/>
          <a:cs typeface="Arial" panose="020B0604020202020204" pitchFamily="34" charset="0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7"/>
    </mc:Choice>
    <mc:Fallback>
      <c:style val="27"/>
    </mc:Fallback>
  </mc:AlternateContent>
  <c:chart>
    <c:title>
      <c:tx>
        <c:rich>
          <a:bodyPr/>
          <a:lstStyle/>
          <a:p>
            <a:pPr algn="ctr" rtl="0">
              <a:defRPr lang="ru-RU" sz="1600" b="1" kern="1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Arial" panose="020B0604020202020204" pitchFamily="34" charset="0"/>
              </a:defRPr>
            </a:pPr>
            <a:r>
              <a:rPr lang="ru-RU" sz="1600" b="1" kern="1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Arial" panose="020B0604020202020204" pitchFamily="34" charset="0"/>
              </a:rPr>
              <a:t>Награждены  </a:t>
            </a:r>
            <a:r>
              <a:rPr lang="ru-RU" sz="1600" b="1" kern="1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Arial" panose="020B0604020202020204" pitchFamily="34" charset="0"/>
              </a:rPr>
              <a:t>медалями </a:t>
            </a:r>
            <a:br>
              <a:rPr lang="ru-RU" sz="1600" b="1" kern="1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Arial" panose="020B0604020202020204" pitchFamily="34" charset="0"/>
              </a:rPr>
            </a:br>
            <a:r>
              <a:rPr lang="ru-RU" sz="1600" b="1" kern="1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Arial" panose="020B0604020202020204" pitchFamily="34" charset="0"/>
              </a:rPr>
              <a:t>«За особые успехи в учении», </a:t>
            </a:r>
            <a:r>
              <a:rPr lang="ru-RU" sz="1600" b="1" kern="1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Arial" panose="020B0604020202020204" pitchFamily="34" charset="0"/>
              </a:rPr>
              <a:t>чел.</a:t>
            </a:r>
            <a:endParaRPr lang="ru-RU" sz="16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0.11746119778805127"/>
          <c:y val="5.1624533619803396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1.0688830947025408E-2"/>
          <c:y val="0.32888367374748284"/>
          <c:w val="0.94907407407407407"/>
          <c:h val="0.585765288355262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BBE0E3"/>
            </a:solidFill>
            <a:ln>
              <a:solidFill>
                <a:schemeClr val="accent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9A1A23"/>
              </a:solidFill>
              <a:ln w="9525" cap="flat" cmpd="sng" algn="ctr">
                <a:solidFill>
                  <a:schemeClr val="accent6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E9D-0640-896B-8D768664DC6E}"/>
              </c:ext>
            </c:extLst>
          </c:dPt>
          <c:dPt>
            <c:idx val="1"/>
            <c:invertIfNegative val="0"/>
            <c:bubble3D val="0"/>
            <c:spPr>
              <a:gradFill rotWithShape="1">
                <a:gsLst>
                  <a:gs pos="0">
                    <a:schemeClr val="accent6">
                      <a:tint val="50000"/>
                      <a:satMod val="300000"/>
                    </a:schemeClr>
                  </a:gs>
                  <a:gs pos="35000">
                    <a:schemeClr val="accent6">
                      <a:tint val="37000"/>
                      <a:satMod val="300000"/>
                    </a:schemeClr>
                  </a:gs>
                  <a:gs pos="100000">
                    <a:schemeClr val="accent6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6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E9D-0640-896B-8D768664DC6E}"/>
              </c:ext>
            </c:extLst>
          </c:dPt>
          <c:dPt>
            <c:idx val="2"/>
            <c:invertIfNegative val="0"/>
            <c:bubble3D val="0"/>
            <c:spPr>
              <a:gradFill rotWithShape="1">
                <a:gsLst>
                  <a:gs pos="0">
                    <a:schemeClr val="accent6">
                      <a:tint val="50000"/>
                      <a:satMod val="300000"/>
                    </a:schemeClr>
                  </a:gs>
                  <a:gs pos="35000">
                    <a:schemeClr val="accent6">
                      <a:tint val="37000"/>
                      <a:satMod val="300000"/>
                    </a:schemeClr>
                  </a:gs>
                  <a:gs pos="100000">
                    <a:schemeClr val="accent6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6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6E9D-0640-896B-8D768664DC6E}"/>
              </c:ext>
            </c:extLst>
          </c:dPt>
          <c:dPt>
            <c:idx val="3"/>
            <c:invertIfNegative val="0"/>
            <c:bubble3D val="0"/>
            <c:spPr>
              <a:gradFill rotWithShape="1">
                <a:gsLst>
                  <a:gs pos="0">
                    <a:schemeClr val="accent6">
                      <a:tint val="50000"/>
                      <a:satMod val="300000"/>
                    </a:schemeClr>
                  </a:gs>
                  <a:gs pos="35000">
                    <a:schemeClr val="accent6">
                      <a:tint val="37000"/>
                      <a:satMod val="300000"/>
                    </a:schemeClr>
                  </a:gs>
                  <a:gs pos="100000">
                    <a:schemeClr val="accent6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6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6E9D-0640-896B-8D768664DC6E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6E9D-0640-896B-8D768664DC6E}"/>
              </c:ext>
            </c:extLst>
          </c:dPt>
          <c:dLbls>
            <c:dLbl>
              <c:idx val="0"/>
              <c:spPr>
                <a:noFill/>
                <a:ln w="38190">
                  <a:noFill/>
                </a:ln>
              </c:spPr>
              <c:txPr>
                <a:bodyPr/>
                <a:lstStyle/>
                <a:p>
                  <a:pPr>
                    <a:defRPr sz="1100" b="1">
                      <a:solidFill>
                        <a:schemeClr val="bg1"/>
                      </a:solidFill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tx>
                <c:rich>
                  <a:bodyPr/>
                  <a:lstStyle/>
                  <a:p>
                    <a:r>
                      <a:rPr lang="en-US" sz="1400" b="1">
                        <a:solidFill>
                          <a:schemeClr val="bg1"/>
                        </a:solidFill>
                      </a:rPr>
                      <a:t>2043</a:t>
                    </a:r>
                    <a:endParaRPr lang="en-US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6E9D-0640-896B-8D768664DC6E}"/>
                </c:ext>
              </c:extLst>
            </c:dLbl>
            <c:dLbl>
              <c:idx val="4"/>
              <c:spPr>
                <a:noFill/>
                <a:ln w="38190">
                  <a:noFill/>
                </a:ln>
              </c:spPr>
              <c:txPr>
                <a:bodyPr/>
                <a:lstStyle/>
                <a:p>
                  <a:pPr>
                    <a:defRPr sz="1400" b="1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38190">
                <a:noFill/>
              </a:ln>
            </c:spPr>
            <c:txPr>
              <a:bodyPr/>
              <a:lstStyle/>
              <a:p>
                <a:pPr>
                  <a:defRPr sz="1400" b="1">
                    <a:solidFill>
                      <a:schemeClr val="bg1"/>
                    </a:solidFill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  <c:pt idx="0">
                  <c:v>2023</c:v>
                </c:pt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1567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6E9D-0640-896B-8D768664DC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2"/>
        <c:axId val="65721472"/>
        <c:axId val="65723008"/>
      </c:barChart>
      <c:catAx>
        <c:axId val="6572147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65723008"/>
        <c:crosses val="autoZero"/>
        <c:auto val="1"/>
        <c:lblAlgn val="ctr"/>
        <c:lblOffset val="100"/>
        <c:noMultiLvlLbl val="0"/>
      </c:catAx>
      <c:valAx>
        <c:axId val="6572300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65721472"/>
        <c:crosses val="autoZero"/>
        <c:crossBetween val="between"/>
      </c:valAx>
      <c:spPr>
        <a:noFill/>
        <a:ln w="33831">
          <a:noFill/>
        </a:ln>
      </c:spPr>
    </c:plotArea>
    <c:plotVisOnly val="1"/>
    <c:dispBlanksAs val="gap"/>
    <c:showDLblsOverMax val="0"/>
  </c:chart>
  <c:spPr>
    <a:solidFill>
      <a:srgbClr val="EFE2E0"/>
    </a:solidFill>
    <a:ln>
      <a:solidFill>
        <a:srgbClr val="9A1A23"/>
      </a:solidFill>
    </a:ln>
  </c:spPr>
  <c:txPr>
    <a:bodyPr/>
    <a:lstStyle/>
    <a:p>
      <a:pPr>
        <a:defRPr sz="1353"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3D1AC4-1000-460A-8D47-E61E2FF747DF}" type="datetimeFigureOut">
              <a:rPr lang="ru-RU" smtClean="0"/>
              <a:t>30.08.2023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3A78CD-B06F-4384-A057-3DBC5B24F5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10054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3A78CD-B06F-4384-A057-3DBC5B24F5A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29920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E8A6AB-332A-4DD8-81EA-BBFDEDE92CBC}" type="slidenum">
              <a:rPr lang="ru-RU" smtClean="0"/>
              <a:pPr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534774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обеспечить адресную методическую помощь воспитателям детских садов </a:t>
            </a:r>
            <a:r>
              <a:rPr lang="ru-RU" dirty="0">
                <a:highlight>
                  <a:srgbClr val="808080"/>
                </a:highlight>
              </a:rPr>
              <a:t>СЛАЙД 7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E8A6AB-332A-4DD8-81EA-BBFDEDE92CBC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71528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62116-8FD3-4493-92EC-D86006535CED}" type="datetimeFigureOut">
              <a:rPr lang="ru-RU" smtClean="0"/>
              <a:t>30.08.2023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2402E-84A7-443B-8311-A1F91DCC86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7664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62116-8FD3-4493-92EC-D86006535CED}" type="datetimeFigureOut">
              <a:rPr lang="ru-RU" smtClean="0"/>
              <a:t>30.08.2023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2402E-84A7-443B-8311-A1F91DCC86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5333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62116-8FD3-4493-92EC-D86006535CED}" type="datetimeFigureOut">
              <a:rPr lang="ru-RU" smtClean="0"/>
              <a:t>30.08.2023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2402E-84A7-443B-8311-A1F91DCC86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8610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62116-8FD3-4493-92EC-D86006535CED}" type="datetimeFigureOut">
              <a:rPr lang="ru-RU" smtClean="0"/>
              <a:t>30.08.2023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2402E-84A7-443B-8311-A1F91DCC86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3544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62116-8FD3-4493-92EC-D86006535CED}" type="datetimeFigureOut">
              <a:rPr lang="ru-RU" smtClean="0"/>
              <a:t>30.08.2023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2402E-84A7-443B-8311-A1F91DCC86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39832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62116-8FD3-4493-92EC-D86006535CED}" type="datetimeFigureOut">
              <a:rPr lang="ru-RU" smtClean="0"/>
              <a:t>30.08.2023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2402E-84A7-443B-8311-A1F91DCC86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39458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62116-8FD3-4493-92EC-D86006535CED}" type="datetimeFigureOut">
              <a:rPr lang="ru-RU" smtClean="0"/>
              <a:t>30.08.2023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2402E-84A7-443B-8311-A1F91DCC86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4059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62116-8FD3-4493-92EC-D86006535CED}" type="datetimeFigureOut">
              <a:rPr lang="ru-RU" smtClean="0"/>
              <a:t>30.08.2023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2402E-84A7-443B-8311-A1F91DCC86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99010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62116-8FD3-4493-92EC-D86006535CED}" type="datetimeFigureOut">
              <a:rPr lang="ru-RU" smtClean="0"/>
              <a:t>30.08.2023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2402E-84A7-443B-8311-A1F91DCC86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30322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62116-8FD3-4493-92EC-D86006535CED}" type="datetimeFigureOut">
              <a:rPr lang="ru-RU" smtClean="0"/>
              <a:t>30.08.2023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2402E-84A7-443B-8311-A1F91DCC86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5792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62116-8FD3-4493-92EC-D86006535CED}" type="datetimeFigureOut">
              <a:rPr lang="ru-RU" smtClean="0"/>
              <a:t>30.08.2023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F2402E-84A7-443B-8311-A1F91DCC86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3935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2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62116-8FD3-4493-92EC-D86006535CED}" type="datetimeFigureOut">
              <a:rPr lang="ru-RU" smtClean="0"/>
              <a:t>30.08.2023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F2402E-84A7-443B-8311-A1F91DCC86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8861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13" Type="http://schemas.openxmlformats.org/officeDocument/2006/relationships/image" Target="../media/image24.jpeg"/><Relationship Id="rId3" Type="http://schemas.openxmlformats.org/officeDocument/2006/relationships/image" Target="../media/image11.png"/><Relationship Id="rId7" Type="http://schemas.openxmlformats.org/officeDocument/2006/relationships/image" Target="../media/image18.jpeg"/><Relationship Id="rId12" Type="http://schemas.openxmlformats.org/officeDocument/2006/relationships/image" Target="../media/image23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11" Type="http://schemas.openxmlformats.org/officeDocument/2006/relationships/image" Target="../media/image22.jpeg"/><Relationship Id="rId5" Type="http://schemas.openxmlformats.org/officeDocument/2006/relationships/image" Target="../media/image16.jpeg"/><Relationship Id="rId10" Type="http://schemas.openxmlformats.org/officeDocument/2006/relationships/image" Target="../media/image21.jpeg"/><Relationship Id="rId4" Type="http://schemas.openxmlformats.org/officeDocument/2006/relationships/image" Target="../media/image15.jpeg"/><Relationship Id="rId9" Type="http://schemas.openxmlformats.org/officeDocument/2006/relationships/image" Target="../media/image20.jpeg"/><Relationship Id="rId14" Type="http://schemas.openxmlformats.org/officeDocument/2006/relationships/image" Target="../media/image2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11.png"/><Relationship Id="rId7" Type="http://schemas.openxmlformats.org/officeDocument/2006/relationships/image" Target="../media/image32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5.jpeg"/><Relationship Id="rId7" Type="http://schemas.openxmlformats.org/officeDocument/2006/relationships/image" Target="../media/image11.png"/><Relationship Id="rId12" Type="http://schemas.openxmlformats.org/officeDocument/2006/relationships/image" Target="../media/image43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11" Type="http://schemas.openxmlformats.org/officeDocument/2006/relationships/image" Target="../media/image42.jpeg"/><Relationship Id="rId5" Type="http://schemas.openxmlformats.org/officeDocument/2006/relationships/image" Target="../media/image37.jpeg"/><Relationship Id="rId10" Type="http://schemas.openxmlformats.org/officeDocument/2006/relationships/image" Target="../media/image41.jpeg"/><Relationship Id="rId4" Type="http://schemas.openxmlformats.org/officeDocument/2006/relationships/image" Target="../media/image36.jpeg"/><Relationship Id="rId9" Type="http://schemas.openxmlformats.org/officeDocument/2006/relationships/image" Target="../media/image4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Рисунок 24">
            <a:extLst>
              <a:ext uri="{FF2B5EF4-FFF2-40B4-BE49-F238E27FC236}">
                <a16:creationId xmlns:a16="http://schemas.microsoft.com/office/drawing/2014/main" xmlns="" id="{16D08C70-417E-408B-AE8C-95448A66C6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38" r="17951" b="787"/>
          <a:stretch>
            <a:fillRect/>
          </a:stretch>
        </p:blipFill>
        <p:spPr>
          <a:xfrm flipH="1">
            <a:off x="-29432" y="-5206"/>
            <a:ext cx="6545741" cy="6858000"/>
          </a:xfrm>
          <a:custGeom>
            <a:avLst/>
            <a:gdLst>
              <a:gd name="connsiteX0" fmla="*/ 6545741 w 6545741"/>
              <a:gd name="connsiteY0" fmla="*/ 0 h 6858000"/>
              <a:gd name="connsiteX1" fmla="*/ 4318632 w 6545741"/>
              <a:gd name="connsiteY1" fmla="*/ 0 h 6858000"/>
              <a:gd name="connsiteX2" fmla="*/ 4067014 w 6545741"/>
              <a:gd name="connsiteY2" fmla="*/ 120254 h 6858000"/>
              <a:gd name="connsiteX3" fmla="*/ 0 w 6545741"/>
              <a:gd name="connsiteY3" fmla="*/ 6398962 h 6858000"/>
              <a:gd name="connsiteX4" fmla="*/ 7829 w 6545741"/>
              <a:gd name="connsiteY4" fmla="*/ 6721802 h 6858000"/>
              <a:gd name="connsiteX5" fmla="*/ 17757 w 6545741"/>
              <a:gd name="connsiteY5" fmla="*/ 6858000 h 6858000"/>
              <a:gd name="connsiteX6" fmla="*/ 6545741 w 654574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545741" h="6858000">
                <a:moveTo>
                  <a:pt x="6545741" y="0"/>
                </a:moveTo>
                <a:lnTo>
                  <a:pt x="4318632" y="0"/>
                </a:lnTo>
                <a:lnTo>
                  <a:pt x="4067014" y="120254"/>
                </a:lnTo>
                <a:cubicBezTo>
                  <a:pt x="1642529" y="1339539"/>
                  <a:pt x="0" y="3694211"/>
                  <a:pt x="0" y="6398962"/>
                </a:cubicBezTo>
                <a:cubicBezTo>
                  <a:pt x="0" y="6507152"/>
                  <a:pt x="2628" y="6614782"/>
                  <a:pt x="7829" y="6721802"/>
                </a:cubicBezTo>
                <a:lnTo>
                  <a:pt x="17757" y="6858000"/>
                </a:lnTo>
                <a:lnTo>
                  <a:pt x="6545741" y="6858000"/>
                </a:lnTo>
                <a:close/>
              </a:path>
            </a:pathLst>
          </a:custGeom>
        </p:spPr>
      </p:pic>
      <p:sp>
        <p:nvSpPr>
          <p:cNvPr id="22" name="Полилиния: фигура 21">
            <a:extLst>
              <a:ext uri="{FF2B5EF4-FFF2-40B4-BE49-F238E27FC236}">
                <a16:creationId xmlns:a16="http://schemas.microsoft.com/office/drawing/2014/main" xmlns="" id="{C9188263-7318-43C3-B0A5-26FA8BF36CA6}"/>
              </a:ext>
            </a:extLst>
          </p:cNvPr>
          <p:cNvSpPr/>
          <p:nvPr/>
        </p:nvSpPr>
        <p:spPr>
          <a:xfrm>
            <a:off x="-42826" y="-7738"/>
            <a:ext cx="6545741" cy="6858000"/>
          </a:xfrm>
          <a:custGeom>
            <a:avLst/>
            <a:gdLst>
              <a:gd name="connsiteX0" fmla="*/ 0 w 6545741"/>
              <a:gd name="connsiteY0" fmla="*/ 0 h 6858000"/>
              <a:gd name="connsiteX1" fmla="*/ 2227109 w 6545741"/>
              <a:gd name="connsiteY1" fmla="*/ 0 h 6858000"/>
              <a:gd name="connsiteX2" fmla="*/ 2478727 w 6545741"/>
              <a:gd name="connsiteY2" fmla="*/ 120254 h 6858000"/>
              <a:gd name="connsiteX3" fmla="*/ 6545741 w 6545741"/>
              <a:gd name="connsiteY3" fmla="*/ 6398962 h 6858000"/>
              <a:gd name="connsiteX4" fmla="*/ 6537912 w 6545741"/>
              <a:gd name="connsiteY4" fmla="*/ 6721802 h 6858000"/>
              <a:gd name="connsiteX5" fmla="*/ 6527984 w 6545741"/>
              <a:gd name="connsiteY5" fmla="*/ 6858000 h 6858000"/>
              <a:gd name="connsiteX6" fmla="*/ 0 w 654574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545741" h="6858000">
                <a:moveTo>
                  <a:pt x="0" y="0"/>
                </a:moveTo>
                <a:lnTo>
                  <a:pt x="2227109" y="0"/>
                </a:lnTo>
                <a:lnTo>
                  <a:pt x="2478727" y="120254"/>
                </a:lnTo>
                <a:cubicBezTo>
                  <a:pt x="4903212" y="1339539"/>
                  <a:pt x="6545741" y="3694211"/>
                  <a:pt x="6545741" y="6398962"/>
                </a:cubicBezTo>
                <a:cubicBezTo>
                  <a:pt x="6545741" y="6507152"/>
                  <a:pt x="6543113" y="6614782"/>
                  <a:pt x="6537912" y="6721802"/>
                </a:cubicBezTo>
                <a:lnTo>
                  <a:pt x="6527984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0">
                <a:schemeClr val="bg1">
                  <a:alpha val="0"/>
                </a:schemeClr>
              </a:gs>
              <a:gs pos="100000">
                <a:srgbClr val="EFE2E0"/>
              </a:gs>
            </a:gsLst>
            <a:lin ang="0" scaled="1"/>
          </a:gradFill>
          <a:ln w="15875">
            <a:solidFill>
              <a:schemeClr val="accent1"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pic>
        <p:nvPicPr>
          <p:cNvPr id="21" name="Лента"/>
          <p:cNvPicPr>
            <a:picLocks noChangeAspect="1"/>
          </p:cNvPicPr>
          <p:nvPr/>
        </p:nvPicPr>
        <p:blipFill rotWithShape="1">
          <a:blip r:embed="rId4" cstate="print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155"/>
          <a:stretch/>
        </p:blipFill>
        <p:spPr>
          <a:xfrm>
            <a:off x="-572280" y="2012429"/>
            <a:ext cx="13586850" cy="4941860"/>
          </a:xfrm>
          <a:custGeom>
            <a:avLst/>
            <a:gdLst>
              <a:gd name="connsiteX0" fmla="*/ 279400 w 12631212"/>
              <a:gd name="connsiteY0" fmla="*/ 12700 h 3962400"/>
              <a:gd name="connsiteX1" fmla="*/ 342900 w 12631212"/>
              <a:gd name="connsiteY1" fmla="*/ 76200 h 3962400"/>
              <a:gd name="connsiteX2" fmla="*/ 318852 w 12631212"/>
              <a:gd name="connsiteY2" fmla="*/ 62285 h 3962400"/>
              <a:gd name="connsiteX3" fmla="*/ 307062 w 12631212"/>
              <a:gd name="connsiteY3" fmla="*/ 55057 h 3962400"/>
              <a:gd name="connsiteX4" fmla="*/ 0 w 12631212"/>
              <a:gd name="connsiteY4" fmla="*/ 0 h 3962400"/>
              <a:gd name="connsiteX5" fmla="*/ 228600 w 12631212"/>
              <a:gd name="connsiteY5" fmla="*/ 0 h 3962400"/>
              <a:gd name="connsiteX6" fmla="*/ 279400 w 12631212"/>
              <a:gd name="connsiteY6" fmla="*/ 38100 h 3962400"/>
              <a:gd name="connsiteX7" fmla="*/ 307062 w 12631212"/>
              <a:gd name="connsiteY7" fmla="*/ 55057 h 3962400"/>
              <a:gd name="connsiteX8" fmla="*/ 685800 w 12631212"/>
              <a:gd name="connsiteY8" fmla="*/ 635000 h 3962400"/>
              <a:gd name="connsiteX9" fmla="*/ 736600 w 12631212"/>
              <a:gd name="connsiteY9" fmla="*/ 736600 h 3962400"/>
              <a:gd name="connsiteX10" fmla="*/ 825500 w 12631212"/>
              <a:gd name="connsiteY10" fmla="*/ 825500 h 3962400"/>
              <a:gd name="connsiteX11" fmla="*/ 1028700 w 12631212"/>
              <a:gd name="connsiteY11" fmla="*/ 1143000 h 3962400"/>
              <a:gd name="connsiteX12" fmla="*/ 1066800 w 12631212"/>
              <a:gd name="connsiteY12" fmla="*/ 1181100 h 3962400"/>
              <a:gd name="connsiteX13" fmla="*/ 1117600 w 12631212"/>
              <a:gd name="connsiteY13" fmla="*/ 1257300 h 3962400"/>
              <a:gd name="connsiteX14" fmla="*/ 1181100 w 12631212"/>
              <a:gd name="connsiteY14" fmla="*/ 1333500 h 3962400"/>
              <a:gd name="connsiteX15" fmla="*/ 1219200 w 12631212"/>
              <a:gd name="connsiteY15" fmla="*/ 1358900 h 3962400"/>
              <a:gd name="connsiteX16" fmla="*/ 1257300 w 12631212"/>
              <a:gd name="connsiteY16" fmla="*/ 1397000 h 3962400"/>
              <a:gd name="connsiteX17" fmla="*/ 1358900 w 12631212"/>
              <a:gd name="connsiteY17" fmla="*/ 1460500 h 3962400"/>
              <a:gd name="connsiteX18" fmla="*/ 1409700 w 12631212"/>
              <a:gd name="connsiteY18" fmla="*/ 1511300 h 3962400"/>
              <a:gd name="connsiteX19" fmla="*/ 1473200 w 12631212"/>
              <a:gd name="connsiteY19" fmla="*/ 1587500 h 3962400"/>
              <a:gd name="connsiteX20" fmla="*/ 1511300 w 12631212"/>
              <a:gd name="connsiteY20" fmla="*/ 1612900 h 3962400"/>
              <a:gd name="connsiteX21" fmla="*/ 1549400 w 12631212"/>
              <a:gd name="connsiteY21" fmla="*/ 1651000 h 3962400"/>
              <a:gd name="connsiteX22" fmla="*/ 1587500 w 12631212"/>
              <a:gd name="connsiteY22" fmla="*/ 1676400 h 3962400"/>
              <a:gd name="connsiteX23" fmla="*/ 1701800 w 12631212"/>
              <a:gd name="connsiteY23" fmla="*/ 1765300 h 3962400"/>
              <a:gd name="connsiteX24" fmla="*/ 1752600 w 12631212"/>
              <a:gd name="connsiteY24" fmla="*/ 1790700 h 3962400"/>
              <a:gd name="connsiteX25" fmla="*/ 1816100 w 12631212"/>
              <a:gd name="connsiteY25" fmla="*/ 1841500 h 3962400"/>
              <a:gd name="connsiteX26" fmla="*/ 1943100 w 12631212"/>
              <a:gd name="connsiteY26" fmla="*/ 1892300 h 3962400"/>
              <a:gd name="connsiteX27" fmla="*/ 2006600 w 12631212"/>
              <a:gd name="connsiteY27" fmla="*/ 1930400 h 3962400"/>
              <a:gd name="connsiteX28" fmla="*/ 2044700 w 12631212"/>
              <a:gd name="connsiteY28" fmla="*/ 1943100 h 3962400"/>
              <a:gd name="connsiteX29" fmla="*/ 2108200 w 12631212"/>
              <a:gd name="connsiteY29" fmla="*/ 1968500 h 3962400"/>
              <a:gd name="connsiteX30" fmla="*/ 2298700 w 12631212"/>
              <a:gd name="connsiteY30" fmla="*/ 2032000 h 3962400"/>
              <a:gd name="connsiteX31" fmla="*/ 2616200 w 12631212"/>
              <a:gd name="connsiteY31" fmla="*/ 2057400 h 3962400"/>
              <a:gd name="connsiteX32" fmla="*/ 2781300 w 12631212"/>
              <a:gd name="connsiteY32" fmla="*/ 2095500 h 3962400"/>
              <a:gd name="connsiteX33" fmla="*/ 2921000 w 12631212"/>
              <a:gd name="connsiteY33" fmla="*/ 2108200 h 3962400"/>
              <a:gd name="connsiteX34" fmla="*/ 3073400 w 12631212"/>
              <a:gd name="connsiteY34" fmla="*/ 2133600 h 3962400"/>
              <a:gd name="connsiteX35" fmla="*/ 3111500 w 12631212"/>
              <a:gd name="connsiteY35" fmla="*/ 2146300 h 3962400"/>
              <a:gd name="connsiteX36" fmla="*/ 3251200 w 12631212"/>
              <a:gd name="connsiteY36" fmla="*/ 2159000 h 3962400"/>
              <a:gd name="connsiteX37" fmla="*/ 3975100 w 12631212"/>
              <a:gd name="connsiteY37" fmla="*/ 2146300 h 3962400"/>
              <a:gd name="connsiteX38" fmla="*/ 4114800 w 12631212"/>
              <a:gd name="connsiteY38" fmla="*/ 2133600 h 3962400"/>
              <a:gd name="connsiteX39" fmla="*/ 4305300 w 12631212"/>
              <a:gd name="connsiteY39" fmla="*/ 2082800 h 3962400"/>
              <a:gd name="connsiteX40" fmla="*/ 4406900 w 12631212"/>
              <a:gd name="connsiteY40" fmla="*/ 2070100 h 3962400"/>
              <a:gd name="connsiteX41" fmla="*/ 4546600 w 12631212"/>
              <a:gd name="connsiteY41" fmla="*/ 2019300 h 3962400"/>
              <a:gd name="connsiteX42" fmla="*/ 4724400 w 12631212"/>
              <a:gd name="connsiteY42" fmla="*/ 1955800 h 3962400"/>
              <a:gd name="connsiteX43" fmla="*/ 4775200 w 12631212"/>
              <a:gd name="connsiteY43" fmla="*/ 1943100 h 3962400"/>
              <a:gd name="connsiteX44" fmla="*/ 4826001 w 12631212"/>
              <a:gd name="connsiteY44" fmla="*/ 1917700 h 3962400"/>
              <a:gd name="connsiteX45" fmla="*/ 4978401 w 12631212"/>
              <a:gd name="connsiteY45" fmla="*/ 1892300 h 3962400"/>
              <a:gd name="connsiteX46" fmla="*/ 5105400 w 12631212"/>
              <a:gd name="connsiteY46" fmla="*/ 1841500 h 3962400"/>
              <a:gd name="connsiteX47" fmla="*/ 5156200 w 12631212"/>
              <a:gd name="connsiteY47" fmla="*/ 1816100 h 3962400"/>
              <a:gd name="connsiteX48" fmla="*/ 5245100 w 12631212"/>
              <a:gd name="connsiteY48" fmla="*/ 1803400 h 3962400"/>
              <a:gd name="connsiteX49" fmla="*/ 5295900 w 12631212"/>
              <a:gd name="connsiteY49" fmla="*/ 1790700 h 3962400"/>
              <a:gd name="connsiteX50" fmla="*/ 5346700 w 12631212"/>
              <a:gd name="connsiteY50" fmla="*/ 1765300 h 3962400"/>
              <a:gd name="connsiteX51" fmla="*/ 5486400 w 12631212"/>
              <a:gd name="connsiteY51" fmla="*/ 1752600 h 3962400"/>
              <a:gd name="connsiteX52" fmla="*/ 5753100 w 12631212"/>
              <a:gd name="connsiteY52" fmla="*/ 1714500 h 3962400"/>
              <a:gd name="connsiteX53" fmla="*/ 5892800 w 12631212"/>
              <a:gd name="connsiteY53" fmla="*/ 1676400 h 3962400"/>
              <a:gd name="connsiteX54" fmla="*/ 5956300 w 12631212"/>
              <a:gd name="connsiteY54" fmla="*/ 1651000 h 3962400"/>
              <a:gd name="connsiteX55" fmla="*/ 6045200 w 12631212"/>
              <a:gd name="connsiteY55" fmla="*/ 1638300 h 3962400"/>
              <a:gd name="connsiteX56" fmla="*/ 6591300 w 12631212"/>
              <a:gd name="connsiteY56" fmla="*/ 1651000 h 3962400"/>
              <a:gd name="connsiteX57" fmla="*/ 6642100 w 12631212"/>
              <a:gd name="connsiteY57" fmla="*/ 1663700 h 3962400"/>
              <a:gd name="connsiteX58" fmla="*/ 6756400 w 12631212"/>
              <a:gd name="connsiteY58" fmla="*/ 1701800 h 3962400"/>
              <a:gd name="connsiteX59" fmla="*/ 6858000 w 12631212"/>
              <a:gd name="connsiteY59" fmla="*/ 1739900 h 3962400"/>
              <a:gd name="connsiteX60" fmla="*/ 6959600 w 12631212"/>
              <a:gd name="connsiteY60" fmla="*/ 1765300 h 3962400"/>
              <a:gd name="connsiteX61" fmla="*/ 7010400 w 12631212"/>
              <a:gd name="connsiteY61" fmla="*/ 1778000 h 3962400"/>
              <a:gd name="connsiteX62" fmla="*/ 7277100 w 12631212"/>
              <a:gd name="connsiteY62" fmla="*/ 1803400 h 3962400"/>
              <a:gd name="connsiteX63" fmla="*/ 7950200 w 12631212"/>
              <a:gd name="connsiteY63" fmla="*/ 1790700 h 3962400"/>
              <a:gd name="connsiteX64" fmla="*/ 8140700 w 12631212"/>
              <a:gd name="connsiteY64" fmla="*/ 1765300 h 3962400"/>
              <a:gd name="connsiteX65" fmla="*/ 8242300 w 12631212"/>
              <a:gd name="connsiteY65" fmla="*/ 1739900 h 3962400"/>
              <a:gd name="connsiteX66" fmla="*/ 8318500 w 12631212"/>
              <a:gd name="connsiteY66" fmla="*/ 1727200 h 3962400"/>
              <a:gd name="connsiteX67" fmla="*/ 8547100 w 12631212"/>
              <a:gd name="connsiteY67" fmla="*/ 1701800 h 3962400"/>
              <a:gd name="connsiteX68" fmla="*/ 8712200 w 12631212"/>
              <a:gd name="connsiteY68" fmla="*/ 1651000 h 3962400"/>
              <a:gd name="connsiteX69" fmla="*/ 8801100 w 12631212"/>
              <a:gd name="connsiteY69" fmla="*/ 1638300 h 3962400"/>
              <a:gd name="connsiteX70" fmla="*/ 8851900 w 12631212"/>
              <a:gd name="connsiteY70" fmla="*/ 1625600 h 3962400"/>
              <a:gd name="connsiteX71" fmla="*/ 9029700 w 12631212"/>
              <a:gd name="connsiteY71" fmla="*/ 1600200 h 3962400"/>
              <a:gd name="connsiteX72" fmla="*/ 10236200 w 12631212"/>
              <a:gd name="connsiteY72" fmla="*/ 1625600 h 3962400"/>
              <a:gd name="connsiteX73" fmla="*/ 10426700 w 12631212"/>
              <a:gd name="connsiteY73" fmla="*/ 1663700 h 3962400"/>
              <a:gd name="connsiteX74" fmla="*/ 10782300 w 12631212"/>
              <a:gd name="connsiteY74" fmla="*/ 1727200 h 3962400"/>
              <a:gd name="connsiteX75" fmla="*/ 10947400 w 12631212"/>
              <a:gd name="connsiteY75" fmla="*/ 1790700 h 3962400"/>
              <a:gd name="connsiteX76" fmla="*/ 11176000 w 12631212"/>
              <a:gd name="connsiteY76" fmla="*/ 1841500 h 3962400"/>
              <a:gd name="connsiteX77" fmla="*/ 11252200 w 12631212"/>
              <a:gd name="connsiteY77" fmla="*/ 1866900 h 3962400"/>
              <a:gd name="connsiteX78" fmla="*/ 11341100 w 12631212"/>
              <a:gd name="connsiteY78" fmla="*/ 1892300 h 3962400"/>
              <a:gd name="connsiteX79" fmla="*/ 11455400 w 12631212"/>
              <a:gd name="connsiteY79" fmla="*/ 1930400 h 3962400"/>
              <a:gd name="connsiteX80" fmla="*/ 11557000 w 12631212"/>
              <a:gd name="connsiteY80" fmla="*/ 1955800 h 3962400"/>
              <a:gd name="connsiteX81" fmla="*/ 11607800 w 12631212"/>
              <a:gd name="connsiteY81" fmla="*/ 1981200 h 3962400"/>
              <a:gd name="connsiteX82" fmla="*/ 11772900 w 12631212"/>
              <a:gd name="connsiteY82" fmla="*/ 2019300 h 3962400"/>
              <a:gd name="connsiteX83" fmla="*/ 11823700 w 12631212"/>
              <a:gd name="connsiteY83" fmla="*/ 2044700 h 3962400"/>
              <a:gd name="connsiteX84" fmla="*/ 12001500 w 12631212"/>
              <a:gd name="connsiteY84" fmla="*/ 2082800 h 3962400"/>
              <a:gd name="connsiteX85" fmla="*/ 12052300 w 12631212"/>
              <a:gd name="connsiteY85" fmla="*/ 2095500 h 3962400"/>
              <a:gd name="connsiteX86" fmla="*/ 12065000 w 12631212"/>
              <a:gd name="connsiteY86" fmla="*/ 1943100 h 3962400"/>
              <a:gd name="connsiteX87" fmla="*/ 12014200 w 12631212"/>
              <a:gd name="connsiteY87" fmla="*/ 1701800 h 3962400"/>
              <a:gd name="connsiteX88" fmla="*/ 11950700 w 12631212"/>
              <a:gd name="connsiteY88" fmla="*/ 1460500 h 3962400"/>
              <a:gd name="connsiteX89" fmla="*/ 11938000 w 12631212"/>
              <a:gd name="connsiteY89" fmla="*/ 1397000 h 3962400"/>
              <a:gd name="connsiteX90" fmla="*/ 11887200 w 12631212"/>
              <a:gd name="connsiteY90" fmla="*/ 1003300 h 3962400"/>
              <a:gd name="connsiteX91" fmla="*/ 11887200 w 12631212"/>
              <a:gd name="connsiteY91" fmla="*/ 0 h 3962400"/>
              <a:gd name="connsiteX92" fmla="*/ 12631212 w 12631212"/>
              <a:gd name="connsiteY92" fmla="*/ 0 h 3962400"/>
              <a:gd name="connsiteX93" fmla="*/ 12631212 w 12631212"/>
              <a:gd name="connsiteY93" fmla="*/ 3962400 h 3962400"/>
              <a:gd name="connsiteX94" fmla="*/ 0 w 12631212"/>
              <a:gd name="connsiteY94" fmla="*/ 3962400 h 396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12631212" h="3962400">
                <a:moveTo>
                  <a:pt x="279400" y="12700"/>
                </a:moveTo>
                <a:lnTo>
                  <a:pt x="342900" y="76200"/>
                </a:lnTo>
                <a:cubicBezTo>
                  <a:pt x="342900" y="76200"/>
                  <a:pt x="332160" y="70098"/>
                  <a:pt x="318852" y="62285"/>
                </a:cubicBezTo>
                <a:lnTo>
                  <a:pt x="307062" y="55057"/>
                </a:lnTo>
                <a:close/>
                <a:moveTo>
                  <a:pt x="0" y="0"/>
                </a:moveTo>
                <a:lnTo>
                  <a:pt x="228600" y="0"/>
                </a:lnTo>
                <a:cubicBezTo>
                  <a:pt x="233987" y="20470"/>
                  <a:pt x="261788" y="26359"/>
                  <a:pt x="279400" y="38100"/>
                </a:cubicBezTo>
                <a:lnTo>
                  <a:pt x="307062" y="55057"/>
                </a:lnTo>
                <a:lnTo>
                  <a:pt x="685800" y="635000"/>
                </a:lnTo>
                <a:cubicBezTo>
                  <a:pt x="706019" y="667014"/>
                  <a:pt x="714209" y="706066"/>
                  <a:pt x="736600" y="736600"/>
                </a:cubicBezTo>
                <a:cubicBezTo>
                  <a:pt x="761383" y="770395"/>
                  <a:pt x="803939" y="789564"/>
                  <a:pt x="825500" y="825500"/>
                </a:cubicBezTo>
                <a:cubicBezTo>
                  <a:pt x="866063" y="893105"/>
                  <a:pt x="990104" y="1104404"/>
                  <a:pt x="1028700" y="1143000"/>
                </a:cubicBezTo>
                <a:lnTo>
                  <a:pt x="1066800" y="1181100"/>
                </a:lnTo>
                <a:cubicBezTo>
                  <a:pt x="1089119" y="1248057"/>
                  <a:pt x="1064749" y="1193879"/>
                  <a:pt x="1117600" y="1257300"/>
                </a:cubicBezTo>
                <a:cubicBezTo>
                  <a:pt x="1163009" y="1311791"/>
                  <a:pt x="1120386" y="1282905"/>
                  <a:pt x="1181100" y="1333500"/>
                </a:cubicBezTo>
                <a:cubicBezTo>
                  <a:pt x="1192826" y="1343271"/>
                  <a:pt x="1207474" y="1349129"/>
                  <a:pt x="1219200" y="1358900"/>
                </a:cubicBezTo>
                <a:cubicBezTo>
                  <a:pt x="1232998" y="1370398"/>
                  <a:pt x="1242775" y="1386436"/>
                  <a:pt x="1257300" y="1397000"/>
                </a:cubicBezTo>
                <a:cubicBezTo>
                  <a:pt x="1289599" y="1420490"/>
                  <a:pt x="1330660" y="1432260"/>
                  <a:pt x="1358900" y="1460500"/>
                </a:cubicBezTo>
                <a:cubicBezTo>
                  <a:pt x="1375833" y="1477433"/>
                  <a:pt x="1393680" y="1493500"/>
                  <a:pt x="1409700" y="1511300"/>
                </a:cubicBezTo>
                <a:cubicBezTo>
                  <a:pt x="1431818" y="1535876"/>
                  <a:pt x="1449821" y="1564121"/>
                  <a:pt x="1473200" y="1587500"/>
                </a:cubicBezTo>
                <a:cubicBezTo>
                  <a:pt x="1483993" y="1598293"/>
                  <a:pt x="1499574" y="1603129"/>
                  <a:pt x="1511300" y="1612900"/>
                </a:cubicBezTo>
                <a:cubicBezTo>
                  <a:pt x="1525098" y="1624398"/>
                  <a:pt x="1535602" y="1639502"/>
                  <a:pt x="1549400" y="1651000"/>
                </a:cubicBezTo>
                <a:cubicBezTo>
                  <a:pt x="1561126" y="1660771"/>
                  <a:pt x="1575289" y="1667242"/>
                  <a:pt x="1587500" y="1676400"/>
                </a:cubicBezTo>
                <a:cubicBezTo>
                  <a:pt x="1626114" y="1705360"/>
                  <a:pt x="1658628" y="1743714"/>
                  <a:pt x="1701800" y="1765300"/>
                </a:cubicBezTo>
                <a:cubicBezTo>
                  <a:pt x="1718733" y="1773767"/>
                  <a:pt x="1736848" y="1780198"/>
                  <a:pt x="1752600" y="1790700"/>
                </a:cubicBezTo>
                <a:cubicBezTo>
                  <a:pt x="1775154" y="1805736"/>
                  <a:pt x="1793231" y="1826947"/>
                  <a:pt x="1816100" y="1841500"/>
                </a:cubicBezTo>
                <a:cubicBezTo>
                  <a:pt x="1875508" y="1879305"/>
                  <a:pt x="1884667" y="1877692"/>
                  <a:pt x="1943100" y="1892300"/>
                </a:cubicBezTo>
                <a:cubicBezTo>
                  <a:pt x="1964267" y="1905000"/>
                  <a:pt x="1984522" y="1919361"/>
                  <a:pt x="2006600" y="1930400"/>
                </a:cubicBezTo>
                <a:cubicBezTo>
                  <a:pt x="2018574" y="1936387"/>
                  <a:pt x="2032165" y="1938400"/>
                  <a:pt x="2044700" y="1943100"/>
                </a:cubicBezTo>
                <a:cubicBezTo>
                  <a:pt x="2066046" y="1951105"/>
                  <a:pt x="2086683" y="1960969"/>
                  <a:pt x="2108200" y="1968500"/>
                </a:cubicBezTo>
                <a:cubicBezTo>
                  <a:pt x="2171377" y="1990612"/>
                  <a:pt x="2231895" y="2027825"/>
                  <a:pt x="2298700" y="2032000"/>
                </a:cubicBezTo>
                <a:cubicBezTo>
                  <a:pt x="2540160" y="2047091"/>
                  <a:pt x="2434450" y="2037206"/>
                  <a:pt x="2616200" y="2057400"/>
                </a:cubicBezTo>
                <a:cubicBezTo>
                  <a:pt x="2643910" y="2064328"/>
                  <a:pt x="2742208" y="2090613"/>
                  <a:pt x="2781300" y="2095500"/>
                </a:cubicBezTo>
                <a:cubicBezTo>
                  <a:pt x="2827698" y="2101300"/>
                  <a:pt x="2874433" y="2103967"/>
                  <a:pt x="2921000" y="2108200"/>
                </a:cubicBezTo>
                <a:cubicBezTo>
                  <a:pt x="3010321" y="2137974"/>
                  <a:pt x="2903260" y="2105243"/>
                  <a:pt x="3073400" y="2133600"/>
                </a:cubicBezTo>
                <a:cubicBezTo>
                  <a:pt x="3086605" y="2135801"/>
                  <a:pt x="3098248" y="2144407"/>
                  <a:pt x="3111500" y="2146300"/>
                </a:cubicBezTo>
                <a:cubicBezTo>
                  <a:pt x="3157789" y="2152913"/>
                  <a:pt x="3204633" y="2154767"/>
                  <a:pt x="3251200" y="2159000"/>
                </a:cubicBezTo>
                <a:lnTo>
                  <a:pt x="3975100" y="2146300"/>
                </a:lnTo>
                <a:cubicBezTo>
                  <a:pt x="4021838" y="2144925"/>
                  <a:pt x="4068613" y="2140893"/>
                  <a:pt x="4114800" y="2133600"/>
                </a:cubicBezTo>
                <a:cubicBezTo>
                  <a:pt x="4241035" y="2113668"/>
                  <a:pt x="4187482" y="2106364"/>
                  <a:pt x="4305300" y="2082800"/>
                </a:cubicBezTo>
                <a:cubicBezTo>
                  <a:pt x="4338767" y="2076107"/>
                  <a:pt x="4373033" y="2074333"/>
                  <a:pt x="4406900" y="2070100"/>
                </a:cubicBezTo>
                <a:cubicBezTo>
                  <a:pt x="4484005" y="2018697"/>
                  <a:pt x="4407417" y="2063586"/>
                  <a:pt x="4546600" y="2019300"/>
                </a:cubicBezTo>
                <a:cubicBezTo>
                  <a:pt x="4606572" y="2000218"/>
                  <a:pt x="4663346" y="1971064"/>
                  <a:pt x="4724400" y="1955800"/>
                </a:cubicBezTo>
                <a:cubicBezTo>
                  <a:pt x="4741333" y="1951567"/>
                  <a:pt x="4758857" y="1949229"/>
                  <a:pt x="4775200" y="1943100"/>
                </a:cubicBezTo>
                <a:cubicBezTo>
                  <a:pt x="4792927" y="1936453"/>
                  <a:pt x="4807633" y="1922292"/>
                  <a:pt x="4826001" y="1917700"/>
                </a:cubicBezTo>
                <a:cubicBezTo>
                  <a:pt x="4875963" y="1905209"/>
                  <a:pt x="4927600" y="1900767"/>
                  <a:pt x="4978401" y="1892300"/>
                </a:cubicBezTo>
                <a:cubicBezTo>
                  <a:pt x="5073445" y="1821017"/>
                  <a:pt x="4979558" y="1879253"/>
                  <a:pt x="5105400" y="1841500"/>
                </a:cubicBezTo>
                <a:cubicBezTo>
                  <a:pt x="5123534" y="1836060"/>
                  <a:pt x="5137935" y="1821081"/>
                  <a:pt x="5156200" y="1816100"/>
                </a:cubicBezTo>
                <a:cubicBezTo>
                  <a:pt x="5185080" y="1808224"/>
                  <a:pt x="5215649" y="1808755"/>
                  <a:pt x="5245100" y="1803400"/>
                </a:cubicBezTo>
                <a:cubicBezTo>
                  <a:pt x="5262274" y="1800278"/>
                  <a:pt x="5279557" y="1796829"/>
                  <a:pt x="5295900" y="1790700"/>
                </a:cubicBezTo>
                <a:cubicBezTo>
                  <a:pt x="5313627" y="1784053"/>
                  <a:pt x="5328136" y="1769013"/>
                  <a:pt x="5346700" y="1765300"/>
                </a:cubicBezTo>
                <a:cubicBezTo>
                  <a:pt x="5392551" y="1756130"/>
                  <a:pt x="5439833" y="1756833"/>
                  <a:pt x="5486400" y="1752600"/>
                </a:cubicBezTo>
                <a:cubicBezTo>
                  <a:pt x="5633937" y="1715716"/>
                  <a:pt x="5410107" y="1769379"/>
                  <a:pt x="5753100" y="1714500"/>
                </a:cubicBezTo>
                <a:cubicBezTo>
                  <a:pt x="5783730" y="1709599"/>
                  <a:pt x="5853779" y="1691033"/>
                  <a:pt x="5892800" y="1676400"/>
                </a:cubicBezTo>
                <a:cubicBezTo>
                  <a:pt x="5914146" y="1668395"/>
                  <a:pt x="5934183" y="1656529"/>
                  <a:pt x="5956300" y="1651000"/>
                </a:cubicBezTo>
                <a:cubicBezTo>
                  <a:pt x="5985340" y="1643740"/>
                  <a:pt x="6015567" y="1642533"/>
                  <a:pt x="6045200" y="1638300"/>
                </a:cubicBezTo>
                <a:lnTo>
                  <a:pt x="6591300" y="1651000"/>
                </a:lnTo>
                <a:cubicBezTo>
                  <a:pt x="6608739" y="1651742"/>
                  <a:pt x="6625417" y="1658567"/>
                  <a:pt x="6642100" y="1663700"/>
                </a:cubicBezTo>
                <a:cubicBezTo>
                  <a:pt x="6680485" y="1675511"/>
                  <a:pt x="6718579" y="1688292"/>
                  <a:pt x="6756400" y="1701800"/>
                </a:cubicBezTo>
                <a:cubicBezTo>
                  <a:pt x="6797854" y="1716605"/>
                  <a:pt x="6818517" y="1729132"/>
                  <a:pt x="6858000" y="1739900"/>
                </a:cubicBezTo>
                <a:cubicBezTo>
                  <a:pt x="6891679" y="1749085"/>
                  <a:pt x="6925733" y="1756833"/>
                  <a:pt x="6959600" y="1765300"/>
                </a:cubicBezTo>
                <a:cubicBezTo>
                  <a:pt x="6976533" y="1769533"/>
                  <a:pt x="6992990" y="1776756"/>
                  <a:pt x="7010400" y="1778000"/>
                </a:cubicBezTo>
                <a:cubicBezTo>
                  <a:pt x="7218058" y="1792833"/>
                  <a:pt x="7129380" y="1782297"/>
                  <a:pt x="7277100" y="1803400"/>
                </a:cubicBezTo>
                <a:lnTo>
                  <a:pt x="7950200" y="1790700"/>
                </a:lnTo>
                <a:cubicBezTo>
                  <a:pt x="7985090" y="1789575"/>
                  <a:pt x="8097220" y="1774617"/>
                  <a:pt x="8140700" y="1765300"/>
                </a:cubicBezTo>
                <a:cubicBezTo>
                  <a:pt x="8174834" y="1757986"/>
                  <a:pt x="8208166" y="1747214"/>
                  <a:pt x="8242300" y="1739900"/>
                </a:cubicBezTo>
                <a:cubicBezTo>
                  <a:pt x="8267479" y="1734505"/>
                  <a:pt x="8293008" y="1730842"/>
                  <a:pt x="8318500" y="1727200"/>
                </a:cubicBezTo>
                <a:cubicBezTo>
                  <a:pt x="8402393" y="1715215"/>
                  <a:pt x="8460836" y="1710426"/>
                  <a:pt x="8547100" y="1701800"/>
                </a:cubicBezTo>
                <a:cubicBezTo>
                  <a:pt x="8592780" y="1686573"/>
                  <a:pt x="8666342" y="1660827"/>
                  <a:pt x="8712200" y="1651000"/>
                </a:cubicBezTo>
                <a:cubicBezTo>
                  <a:pt x="8741470" y="1644728"/>
                  <a:pt x="8771649" y="1643655"/>
                  <a:pt x="8801100" y="1638300"/>
                </a:cubicBezTo>
                <a:cubicBezTo>
                  <a:pt x="8818273" y="1635178"/>
                  <a:pt x="8834683" y="1628469"/>
                  <a:pt x="8851900" y="1625600"/>
                </a:cubicBezTo>
                <a:cubicBezTo>
                  <a:pt x="8910954" y="1615758"/>
                  <a:pt x="8970433" y="1608667"/>
                  <a:pt x="9029700" y="1600200"/>
                </a:cubicBezTo>
                <a:cubicBezTo>
                  <a:pt x="9431867" y="1608667"/>
                  <a:pt x="9834359" y="1607335"/>
                  <a:pt x="10236200" y="1625600"/>
                </a:cubicBezTo>
                <a:cubicBezTo>
                  <a:pt x="10300891" y="1628540"/>
                  <a:pt x="10362900" y="1652604"/>
                  <a:pt x="10426700" y="1663700"/>
                </a:cubicBezTo>
                <a:cubicBezTo>
                  <a:pt x="10623046" y="1697847"/>
                  <a:pt x="10471889" y="1642543"/>
                  <a:pt x="10782300" y="1727200"/>
                </a:cubicBezTo>
                <a:cubicBezTo>
                  <a:pt x="10839186" y="1742714"/>
                  <a:pt x="10891242" y="1772729"/>
                  <a:pt x="10947400" y="1790700"/>
                </a:cubicBezTo>
                <a:cubicBezTo>
                  <a:pt x="11256906" y="1889742"/>
                  <a:pt x="10983175" y="1793294"/>
                  <a:pt x="11176000" y="1841500"/>
                </a:cubicBezTo>
                <a:cubicBezTo>
                  <a:pt x="11201975" y="1847994"/>
                  <a:pt x="11226610" y="1859026"/>
                  <a:pt x="11252200" y="1866900"/>
                </a:cubicBezTo>
                <a:cubicBezTo>
                  <a:pt x="11281656" y="1875963"/>
                  <a:pt x="11311684" y="1883107"/>
                  <a:pt x="11341100" y="1892300"/>
                </a:cubicBezTo>
                <a:cubicBezTo>
                  <a:pt x="11379433" y="1904279"/>
                  <a:pt x="11416438" y="1920660"/>
                  <a:pt x="11455400" y="1930400"/>
                </a:cubicBezTo>
                <a:cubicBezTo>
                  <a:pt x="11489267" y="1938867"/>
                  <a:pt x="11523882" y="1944761"/>
                  <a:pt x="11557000" y="1955800"/>
                </a:cubicBezTo>
                <a:cubicBezTo>
                  <a:pt x="11574961" y="1961787"/>
                  <a:pt x="11589839" y="1975213"/>
                  <a:pt x="11607800" y="1981200"/>
                </a:cubicBezTo>
                <a:cubicBezTo>
                  <a:pt x="11653753" y="1996518"/>
                  <a:pt x="11722527" y="2009225"/>
                  <a:pt x="11772900" y="2019300"/>
                </a:cubicBezTo>
                <a:cubicBezTo>
                  <a:pt x="11789833" y="2027767"/>
                  <a:pt x="11805739" y="2038713"/>
                  <a:pt x="11823700" y="2044700"/>
                </a:cubicBezTo>
                <a:cubicBezTo>
                  <a:pt x="11908664" y="2073021"/>
                  <a:pt x="11921565" y="2066813"/>
                  <a:pt x="12001500" y="2082800"/>
                </a:cubicBezTo>
                <a:cubicBezTo>
                  <a:pt x="12018616" y="2086223"/>
                  <a:pt x="12035367" y="2091267"/>
                  <a:pt x="12052300" y="2095500"/>
                </a:cubicBezTo>
                <a:cubicBezTo>
                  <a:pt x="12088137" y="1987988"/>
                  <a:pt x="12079895" y="2052330"/>
                  <a:pt x="12065000" y="1943100"/>
                </a:cubicBezTo>
                <a:cubicBezTo>
                  <a:pt x="12034588" y="1720076"/>
                  <a:pt x="12078162" y="1797742"/>
                  <a:pt x="12014200" y="1701800"/>
                </a:cubicBezTo>
                <a:cubicBezTo>
                  <a:pt x="11993033" y="1621367"/>
                  <a:pt x="11970872" y="1541189"/>
                  <a:pt x="11950700" y="1460500"/>
                </a:cubicBezTo>
                <a:cubicBezTo>
                  <a:pt x="11945465" y="1439559"/>
                  <a:pt x="11940970" y="1418381"/>
                  <a:pt x="11938000" y="1397000"/>
                </a:cubicBezTo>
                <a:cubicBezTo>
                  <a:pt x="11919797" y="1265937"/>
                  <a:pt x="11904133" y="1134533"/>
                  <a:pt x="11887200" y="1003300"/>
                </a:cubicBezTo>
                <a:cubicBezTo>
                  <a:pt x="11862314" y="555359"/>
                  <a:pt x="11866005" y="720620"/>
                  <a:pt x="11887200" y="0"/>
                </a:cubicBezTo>
                <a:lnTo>
                  <a:pt x="12631212" y="0"/>
                </a:lnTo>
                <a:lnTo>
                  <a:pt x="12631212" y="3962400"/>
                </a:lnTo>
                <a:lnTo>
                  <a:pt x="0" y="3962400"/>
                </a:lnTo>
                <a:close/>
              </a:path>
            </a:pathLst>
          </a:custGeom>
        </p:spPr>
      </p:pic>
      <p:grpSp>
        <p:nvGrpSpPr>
          <p:cNvPr id="5" name="Группа 4">
            <a:extLst>
              <a:ext uri="{FF2B5EF4-FFF2-40B4-BE49-F238E27FC236}">
                <a16:creationId xmlns:a16="http://schemas.microsoft.com/office/drawing/2014/main" xmlns="" id="{C5F9E69C-6EA4-41E6-8618-D45F395C41D6}"/>
              </a:ext>
            </a:extLst>
          </p:cNvPr>
          <p:cNvGrpSpPr/>
          <p:nvPr/>
        </p:nvGrpSpPr>
        <p:grpSpPr>
          <a:xfrm>
            <a:off x="7803109" y="72410"/>
            <a:ext cx="4187171" cy="982867"/>
            <a:chOff x="8004829" y="72410"/>
            <a:chExt cx="4187171" cy="982867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04829" y="72410"/>
              <a:ext cx="982867" cy="982867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8934377" y="240678"/>
              <a:ext cx="325762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>
                  <a:latin typeface="Bahnschrift Light SemiCondensed" panose="020B0502040204020203" pitchFamily="34" charset="0"/>
                </a:rPr>
                <a:t>МИНИСТЕРСТВО ОБРАЗОВАНИЯ И</a:t>
              </a:r>
            </a:p>
            <a:p>
              <a:r>
                <a:rPr lang="ru-RU" dirty="0">
                  <a:latin typeface="Bahnschrift Light SemiCondensed" panose="020B0502040204020203" pitchFamily="34" charset="0"/>
                </a:rPr>
                <a:t>НАУКИ САМАРСКОЙ ОБЛАСТИ</a:t>
              </a:r>
            </a:p>
          </p:txBody>
        </p:sp>
      </p:grpSp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897"/>
          <a:stretch/>
        </p:blipFill>
        <p:spPr>
          <a:xfrm>
            <a:off x="4060433" y="102616"/>
            <a:ext cx="1746397" cy="841947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103"/>
          <a:stretch/>
        </p:blipFill>
        <p:spPr>
          <a:xfrm>
            <a:off x="5703780" y="254031"/>
            <a:ext cx="1607600" cy="631476"/>
          </a:xfrm>
          <a:prstGeom prst="rect">
            <a:avLst/>
          </a:prstGeom>
        </p:spPr>
      </p:pic>
      <p:grpSp>
        <p:nvGrpSpPr>
          <p:cNvPr id="9" name="Группа 8">
            <a:extLst>
              <a:ext uri="{FF2B5EF4-FFF2-40B4-BE49-F238E27FC236}">
                <a16:creationId xmlns:a16="http://schemas.microsoft.com/office/drawing/2014/main" xmlns="" id="{634C5A9C-FC42-4E00-AA05-E6169E9F97F4}"/>
              </a:ext>
            </a:extLst>
          </p:cNvPr>
          <p:cNvGrpSpPr/>
          <p:nvPr/>
        </p:nvGrpSpPr>
        <p:grpSpPr>
          <a:xfrm>
            <a:off x="5335894" y="1545989"/>
            <a:ext cx="6654386" cy="1601960"/>
            <a:chOff x="6221145" y="1933550"/>
            <a:chExt cx="6654386" cy="1601960"/>
          </a:xfrm>
        </p:grpSpPr>
        <p:sp>
          <p:nvSpPr>
            <p:cNvPr id="23" name="Прямоугольник 22"/>
            <p:cNvSpPr/>
            <p:nvPr/>
          </p:nvSpPr>
          <p:spPr>
            <a:xfrm>
              <a:off x="6221145" y="1933550"/>
              <a:ext cx="6654386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4400" dirty="0" smtClean="0">
                  <a:solidFill>
                    <a:schemeClr val="accent1"/>
                  </a:solidFill>
                </a:rPr>
                <a:t>Достижения отрасли образования</a:t>
              </a:r>
              <a:endParaRPr lang="ru-RU" sz="2400" dirty="0">
                <a:solidFill>
                  <a:schemeClr val="accent1"/>
                </a:solidFill>
              </a:endParaRPr>
            </a:p>
          </p:txBody>
        </p:sp>
        <p:sp>
          <p:nvSpPr>
            <p:cNvPr id="28" name="Прямоугольник 27"/>
            <p:cNvSpPr/>
            <p:nvPr/>
          </p:nvSpPr>
          <p:spPr>
            <a:xfrm>
              <a:off x="6809447" y="2766069"/>
              <a:ext cx="5184433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4400" dirty="0">
                  <a:solidFill>
                    <a:schemeClr val="accent1"/>
                  </a:solidFill>
                </a:rPr>
                <a:t>в</a:t>
              </a:r>
              <a:r>
                <a:rPr lang="ru-RU" sz="4400" dirty="0" smtClean="0">
                  <a:solidFill>
                    <a:schemeClr val="accent1"/>
                  </a:solidFill>
                </a:rPr>
                <a:t> 2022-2023 учебном году</a:t>
              </a:r>
              <a:endParaRPr lang="ru-RU" sz="2400" dirty="0">
                <a:solidFill>
                  <a:schemeClr val="accent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49824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3CD785E4-CCD5-44CC-8198-013CA8ACF8E2}"/>
              </a:ext>
            </a:extLst>
          </p:cNvPr>
          <p:cNvSpPr/>
          <p:nvPr/>
        </p:nvSpPr>
        <p:spPr>
          <a:xfrm>
            <a:off x="9696149" y="1991839"/>
            <a:ext cx="2160000" cy="3721395"/>
          </a:xfrm>
          <a:prstGeom prst="rect">
            <a:avLst/>
          </a:prstGeom>
          <a:solidFill>
            <a:srgbClr val="CBF7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57E745DF-EEEF-4047-802E-264E3B015583}"/>
              </a:ext>
            </a:extLst>
          </p:cNvPr>
          <p:cNvSpPr/>
          <p:nvPr/>
        </p:nvSpPr>
        <p:spPr>
          <a:xfrm>
            <a:off x="5014312" y="1968410"/>
            <a:ext cx="2160000" cy="3721395"/>
          </a:xfrm>
          <a:prstGeom prst="rect">
            <a:avLst/>
          </a:prstGeom>
          <a:solidFill>
            <a:srgbClr val="EBF0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8B9E7663-0283-41A6-B1CB-FF01698A1066}"/>
              </a:ext>
            </a:extLst>
          </p:cNvPr>
          <p:cNvSpPr/>
          <p:nvPr/>
        </p:nvSpPr>
        <p:spPr>
          <a:xfrm>
            <a:off x="2673395" y="1991838"/>
            <a:ext cx="2160000" cy="3721395"/>
          </a:xfrm>
          <a:prstGeom prst="rect">
            <a:avLst/>
          </a:prstGeom>
          <a:solidFill>
            <a:srgbClr val="B0DA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1DD6F123-F96D-4A5B-8C52-5AF71B90D5FA}"/>
              </a:ext>
            </a:extLst>
          </p:cNvPr>
          <p:cNvSpPr/>
          <p:nvPr/>
        </p:nvSpPr>
        <p:spPr>
          <a:xfrm>
            <a:off x="332477" y="1974341"/>
            <a:ext cx="2160000" cy="3721395"/>
          </a:xfrm>
          <a:prstGeom prst="rect">
            <a:avLst/>
          </a:prstGeom>
          <a:solidFill>
            <a:srgbClr val="C2C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6000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B0C87304-4A42-4945-BE33-CA3BA66B0D0C}"/>
              </a:ext>
            </a:extLst>
          </p:cNvPr>
          <p:cNvSpPr/>
          <p:nvPr/>
        </p:nvSpPr>
        <p:spPr>
          <a:xfrm>
            <a:off x="7355232" y="1991839"/>
            <a:ext cx="2160000" cy="3721395"/>
          </a:xfrm>
          <a:prstGeom prst="rect">
            <a:avLst/>
          </a:prstGeom>
          <a:solidFill>
            <a:srgbClr val="BBEA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xmlns="" id="{96499CEA-4F98-44E8-A249-F0DE8D27290A}"/>
              </a:ext>
            </a:extLst>
          </p:cNvPr>
          <p:cNvSpPr/>
          <p:nvPr/>
        </p:nvSpPr>
        <p:spPr>
          <a:xfrm>
            <a:off x="0" y="1957706"/>
            <a:ext cx="12192000" cy="141620"/>
          </a:xfrm>
          <a:prstGeom prst="rect">
            <a:avLst/>
          </a:prstGeom>
          <a:solidFill>
            <a:srgbClr val="EA57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B8EC5148-AF68-4DC7-ADFD-AC51570B6E82}"/>
              </a:ext>
            </a:extLst>
          </p:cNvPr>
          <p:cNvSpPr/>
          <p:nvPr/>
        </p:nvSpPr>
        <p:spPr>
          <a:xfrm>
            <a:off x="0" y="6028666"/>
            <a:ext cx="12192000" cy="141620"/>
          </a:xfrm>
          <a:prstGeom prst="rect">
            <a:avLst/>
          </a:prstGeom>
          <a:solidFill>
            <a:srgbClr val="EA57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xmlns="" id="{C0196422-07D5-4FA6-B53B-A3A10AE95183}"/>
              </a:ext>
            </a:extLst>
          </p:cNvPr>
          <p:cNvSpPr/>
          <p:nvPr/>
        </p:nvSpPr>
        <p:spPr>
          <a:xfrm>
            <a:off x="10260276" y="1481465"/>
            <a:ext cx="999461" cy="999461"/>
          </a:xfrm>
          <a:prstGeom prst="ellipse">
            <a:avLst/>
          </a:prstGeom>
          <a:solidFill>
            <a:srgbClr val="7EEF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553983B6-6C3D-4E8E-AF83-9FC8C1F3EA96}"/>
              </a:ext>
            </a:extLst>
          </p:cNvPr>
          <p:cNvSpPr txBox="1"/>
          <p:nvPr/>
        </p:nvSpPr>
        <p:spPr>
          <a:xfrm>
            <a:off x="9771503" y="2798056"/>
            <a:ext cx="206444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мастерских</a:t>
            </a:r>
            <a:r>
              <a:rPr lang="ru-RU" sz="2800" b="1" dirty="0">
                <a:solidFill>
                  <a:schemeClr val="tx1"/>
                </a:solidFill>
              </a:rPr>
              <a:t> в </a:t>
            </a:r>
            <a:endParaRPr lang="ru-RU" sz="2800" b="1" dirty="0" smtClean="0">
              <a:solidFill>
                <a:schemeClr val="tx1"/>
              </a:solidFill>
            </a:endParaRPr>
          </a:p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9 </a:t>
            </a:r>
            <a:r>
              <a:rPr lang="ru-RU" sz="2800" b="1" dirty="0">
                <a:solidFill>
                  <a:schemeClr val="tx1"/>
                </a:solidFill>
              </a:rPr>
              <a:t>СПО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8B83372F-DD20-491E-B84B-F7FE7AE74586}"/>
              </a:ext>
            </a:extLst>
          </p:cNvPr>
          <p:cNvSpPr txBox="1"/>
          <p:nvPr/>
        </p:nvSpPr>
        <p:spPr>
          <a:xfrm>
            <a:off x="10251212" y="4197452"/>
            <a:ext cx="109837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600" dirty="0">
                <a:latin typeface="Bahnschrift" pitchFamily="34" charset="0"/>
              </a:rPr>
              <a:t>30</a:t>
            </a:r>
          </a:p>
        </p:txBody>
      </p:sp>
      <p:sp>
        <p:nvSpPr>
          <p:cNvPr id="41" name="Овал 40"/>
          <p:cNvSpPr/>
          <p:nvPr/>
        </p:nvSpPr>
        <p:spPr>
          <a:xfrm>
            <a:off x="10395370" y="1498963"/>
            <a:ext cx="835462" cy="83546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4961" y="1481465"/>
            <a:ext cx="718339" cy="752545"/>
          </a:xfrm>
          <a:prstGeom prst="rect">
            <a:avLst/>
          </a:prstGeom>
        </p:spPr>
      </p:pic>
      <p:sp>
        <p:nvSpPr>
          <p:cNvPr id="19" name="Овал 18">
            <a:extLst>
              <a:ext uri="{FF2B5EF4-FFF2-40B4-BE49-F238E27FC236}">
                <a16:creationId xmlns:a16="http://schemas.microsoft.com/office/drawing/2014/main" xmlns="" id="{05DE1C32-D75D-4995-83D6-B138A5B91BE6}"/>
              </a:ext>
            </a:extLst>
          </p:cNvPr>
          <p:cNvSpPr/>
          <p:nvPr/>
        </p:nvSpPr>
        <p:spPr>
          <a:xfrm>
            <a:off x="5594584" y="1481465"/>
            <a:ext cx="999461" cy="999461"/>
          </a:xfrm>
          <a:prstGeom prst="ellipse">
            <a:avLst/>
          </a:prstGeom>
          <a:solidFill>
            <a:srgbClr val="CDDB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0649D5B5-420C-4133-9694-7CC1AC3C792E}"/>
              </a:ext>
            </a:extLst>
          </p:cNvPr>
          <p:cNvSpPr txBox="1"/>
          <p:nvPr/>
        </p:nvSpPr>
        <p:spPr>
          <a:xfrm>
            <a:off x="5014313" y="2798056"/>
            <a:ext cx="215999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объектов капремонта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20997252-B55B-4332-8925-637578D5E399}"/>
              </a:ext>
            </a:extLst>
          </p:cNvPr>
          <p:cNvSpPr txBox="1"/>
          <p:nvPr/>
        </p:nvSpPr>
        <p:spPr>
          <a:xfrm>
            <a:off x="5315979" y="4197452"/>
            <a:ext cx="156004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600" dirty="0" smtClean="0">
                <a:latin typeface="Bahnschrift" pitchFamily="34" charset="0"/>
              </a:rPr>
              <a:t>549</a:t>
            </a:r>
            <a:endParaRPr lang="ru-RU" sz="6600" dirty="0">
              <a:latin typeface="Bahnschrift" pitchFamily="34" charset="0"/>
            </a:endParaRPr>
          </a:p>
        </p:txBody>
      </p:sp>
      <p:sp>
        <p:nvSpPr>
          <p:cNvPr id="42" name="Овал 41"/>
          <p:cNvSpPr/>
          <p:nvPr/>
        </p:nvSpPr>
        <p:spPr>
          <a:xfrm>
            <a:off x="5740820" y="1498963"/>
            <a:ext cx="835462" cy="83546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6232" y="1535505"/>
            <a:ext cx="669528" cy="691995"/>
          </a:xfrm>
          <a:prstGeom prst="rect">
            <a:avLst/>
          </a:prstGeom>
        </p:spPr>
      </p:pic>
      <p:sp>
        <p:nvSpPr>
          <p:cNvPr id="16" name="Овал 15">
            <a:extLst>
              <a:ext uri="{FF2B5EF4-FFF2-40B4-BE49-F238E27FC236}">
                <a16:creationId xmlns:a16="http://schemas.microsoft.com/office/drawing/2014/main" xmlns="" id="{82EA0222-3027-4F3E-B85E-82336D90199F}"/>
              </a:ext>
            </a:extLst>
          </p:cNvPr>
          <p:cNvSpPr/>
          <p:nvPr/>
        </p:nvSpPr>
        <p:spPr>
          <a:xfrm>
            <a:off x="3253664" y="1481465"/>
            <a:ext cx="999461" cy="999461"/>
          </a:xfrm>
          <a:prstGeom prst="ellipse">
            <a:avLst/>
          </a:prstGeom>
          <a:solidFill>
            <a:srgbClr val="38A2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DE134962-7B6B-4810-852B-81E8D2A7876B}"/>
              </a:ext>
            </a:extLst>
          </p:cNvPr>
          <p:cNvSpPr txBox="1"/>
          <p:nvPr/>
        </p:nvSpPr>
        <p:spPr>
          <a:xfrm>
            <a:off x="3097291" y="2798056"/>
            <a:ext cx="140493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детских</a:t>
            </a:r>
          </a:p>
          <a:p>
            <a:pPr algn="ctr"/>
            <a:r>
              <a:rPr lang="ru-RU" sz="2800" b="1" dirty="0">
                <a:solidFill>
                  <a:schemeClr val="tx1"/>
                </a:solidFill>
              </a:rPr>
              <a:t>садов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96836323-DC25-4B21-8281-8C74B31D9356}"/>
              </a:ext>
            </a:extLst>
          </p:cNvPr>
          <p:cNvSpPr txBox="1"/>
          <p:nvPr/>
        </p:nvSpPr>
        <p:spPr>
          <a:xfrm>
            <a:off x="3025852" y="4197452"/>
            <a:ext cx="1316979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6600" dirty="0" smtClean="0">
                <a:solidFill>
                  <a:schemeClr val="tx1"/>
                </a:solidFill>
                <a:latin typeface="Bahnschrift" pitchFamily="34" charset="0"/>
              </a:rPr>
              <a:t>54</a:t>
            </a:r>
            <a:endParaRPr lang="ru-RU" sz="6600" dirty="0">
              <a:solidFill>
                <a:schemeClr val="tx1"/>
              </a:solidFill>
              <a:latin typeface="Bahnschrift" pitchFamily="34" charset="0"/>
            </a:endParaRPr>
          </a:p>
        </p:txBody>
      </p:sp>
      <p:sp>
        <p:nvSpPr>
          <p:cNvPr id="39" name="Овал 38"/>
          <p:cNvSpPr/>
          <p:nvPr/>
        </p:nvSpPr>
        <p:spPr>
          <a:xfrm>
            <a:off x="3401866" y="1498962"/>
            <a:ext cx="835462" cy="83546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7308" y="1498962"/>
            <a:ext cx="604578" cy="738928"/>
          </a:xfrm>
          <a:prstGeom prst="rect">
            <a:avLst/>
          </a:prstGeom>
        </p:spPr>
      </p:pic>
      <p:sp>
        <p:nvSpPr>
          <p:cNvPr id="14" name="Овал 13">
            <a:extLst>
              <a:ext uri="{FF2B5EF4-FFF2-40B4-BE49-F238E27FC236}">
                <a16:creationId xmlns:a16="http://schemas.microsoft.com/office/drawing/2014/main" xmlns="" id="{776485C1-4EC7-4DEB-B78D-5072C892657F}"/>
              </a:ext>
            </a:extLst>
          </p:cNvPr>
          <p:cNvSpPr/>
          <p:nvPr/>
        </p:nvSpPr>
        <p:spPr>
          <a:xfrm>
            <a:off x="896603" y="1506509"/>
            <a:ext cx="999461" cy="999461"/>
          </a:xfrm>
          <a:prstGeom prst="ellipse">
            <a:avLst/>
          </a:prstGeom>
          <a:solidFill>
            <a:srgbClr val="6979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47B09F38-1333-4B4C-8676-AD95AC7C5DDC}"/>
              </a:ext>
            </a:extLst>
          </p:cNvPr>
          <p:cNvSpPr txBox="1"/>
          <p:nvPr/>
        </p:nvSpPr>
        <p:spPr>
          <a:xfrm>
            <a:off x="531789" y="3013499"/>
            <a:ext cx="17290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школ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1CE27527-2F13-4A01-8076-308247822D5A}"/>
              </a:ext>
            </a:extLst>
          </p:cNvPr>
          <p:cNvSpPr txBox="1"/>
          <p:nvPr/>
        </p:nvSpPr>
        <p:spPr>
          <a:xfrm>
            <a:off x="1102937" y="4197452"/>
            <a:ext cx="74892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600" dirty="0" smtClean="0">
                <a:latin typeface="Bahnschrift" pitchFamily="34" charset="0"/>
              </a:rPr>
              <a:t>11</a:t>
            </a:r>
            <a:endParaRPr lang="ru-RU" sz="6600" dirty="0">
              <a:latin typeface="Bahnschrift" pitchFamily="34" charset="0"/>
            </a:endParaRPr>
          </a:p>
        </p:txBody>
      </p:sp>
      <p:sp>
        <p:nvSpPr>
          <p:cNvPr id="29" name="Овал 28"/>
          <p:cNvSpPr/>
          <p:nvPr/>
        </p:nvSpPr>
        <p:spPr>
          <a:xfrm>
            <a:off x="1026043" y="1481465"/>
            <a:ext cx="835462" cy="83546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986" y="1530451"/>
            <a:ext cx="735240" cy="618726"/>
          </a:xfrm>
          <a:prstGeom prst="rect">
            <a:avLst/>
          </a:prstGeom>
        </p:spPr>
      </p:pic>
      <p:sp>
        <p:nvSpPr>
          <p:cNvPr id="17" name="Овал 16">
            <a:extLst>
              <a:ext uri="{FF2B5EF4-FFF2-40B4-BE49-F238E27FC236}">
                <a16:creationId xmlns:a16="http://schemas.microsoft.com/office/drawing/2014/main" xmlns="" id="{1AEE6AA0-DC4F-475F-8912-1CC0C855004B}"/>
              </a:ext>
            </a:extLst>
          </p:cNvPr>
          <p:cNvSpPr/>
          <p:nvPr/>
        </p:nvSpPr>
        <p:spPr>
          <a:xfrm>
            <a:off x="7927430" y="1481465"/>
            <a:ext cx="999461" cy="999461"/>
          </a:xfrm>
          <a:prstGeom prst="ellipse">
            <a:avLst/>
          </a:prstGeom>
          <a:solidFill>
            <a:srgbClr val="57CC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E6191746-A95A-4D8E-A10C-F01AFCDF3303}"/>
              </a:ext>
            </a:extLst>
          </p:cNvPr>
          <p:cNvSpPr txBox="1"/>
          <p:nvPr/>
        </p:nvSpPr>
        <p:spPr>
          <a:xfrm>
            <a:off x="7418150" y="2727252"/>
            <a:ext cx="209708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объектов в рамках </a:t>
            </a:r>
          </a:p>
          <a:p>
            <a:pPr algn="ctr"/>
            <a:r>
              <a:rPr lang="ru-RU" sz="2400" b="1" dirty="0" smtClean="0"/>
              <a:t>НП «Образование»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D311E6B3-1881-4F5D-8F46-29A1296B12A7}"/>
              </a:ext>
            </a:extLst>
          </p:cNvPr>
          <p:cNvSpPr txBox="1"/>
          <p:nvPr/>
        </p:nvSpPr>
        <p:spPr>
          <a:xfrm>
            <a:off x="7741395" y="4197452"/>
            <a:ext cx="134844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600" dirty="0" smtClean="0">
                <a:latin typeface="Bahnschrift" pitchFamily="34" charset="0"/>
              </a:rPr>
              <a:t>631</a:t>
            </a:r>
            <a:endParaRPr lang="ru-RU" sz="6600" dirty="0">
              <a:latin typeface="Bahnschrift" pitchFamily="34" charset="0"/>
            </a:endParaRPr>
          </a:p>
        </p:txBody>
      </p:sp>
      <p:sp>
        <p:nvSpPr>
          <p:cNvPr id="40" name="Овал 39"/>
          <p:cNvSpPr/>
          <p:nvPr/>
        </p:nvSpPr>
        <p:spPr>
          <a:xfrm>
            <a:off x="8072888" y="1498963"/>
            <a:ext cx="835462" cy="83546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3" name="Рисунок 4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88" r="64341"/>
          <a:stretch/>
        </p:blipFill>
        <p:spPr>
          <a:xfrm>
            <a:off x="8172725" y="1547949"/>
            <a:ext cx="650897" cy="667109"/>
          </a:xfrm>
          <a:prstGeom prst="rect">
            <a:avLst/>
          </a:prstGeom>
        </p:spPr>
      </p:pic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xmlns="" id="{58732D15-4A42-40F3-9D96-2D7C306617B7}"/>
              </a:ext>
            </a:extLst>
          </p:cNvPr>
          <p:cNvSpPr/>
          <p:nvPr/>
        </p:nvSpPr>
        <p:spPr>
          <a:xfrm>
            <a:off x="2592000" y="216000"/>
            <a:ext cx="9652300" cy="673100"/>
          </a:xfrm>
          <a:prstGeom prst="rect">
            <a:avLst/>
          </a:prstGeom>
          <a:gradFill>
            <a:gsLst>
              <a:gs pos="0">
                <a:srgbClr val="77151D"/>
              </a:gs>
              <a:gs pos="100000">
                <a:srgbClr val="4D0D1A">
                  <a:lumMod val="100000"/>
                </a:srgb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xmlns="" id="{8D94B60D-5E57-46E0-B7FF-5209C9E864BD}"/>
              </a:ext>
            </a:extLst>
          </p:cNvPr>
          <p:cNvSpPr/>
          <p:nvPr/>
        </p:nvSpPr>
        <p:spPr>
          <a:xfrm>
            <a:off x="4095674" y="319055"/>
            <a:ext cx="822332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b="1" dirty="0" smtClean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РАЗВИТИЕ ИНФРАСТРУКТУРЫ ОТРАСЛИ ОБРАЗОВАНИЯ  </a:t>
            </a:r>
            <a:endParaRPr lang="ru-RU" sz="24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8" name="Рисунок 47">
            <a:extLst>
              <a:ext uri="{FF2B5EF4-FFF2-40B4-BE49-F238E27FC236}">
                <a16:creationId xmlns:a16="http://schemas.microsoft.com/office/drawing/2014/main" xmlns="" id="{1A4EDA8C-81AE-4463-B190-47898E8487B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569"/>
          <a:stretch/>
        </p:blipFill>
        <p:spPr>
          <a:xfrm>
            <a:off x="2448000" y="-76562"/>
            <a:ext cx="1626522" cy="945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172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4B60E83-D7F0-CF05-B27E-6FA1396AC9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0557" y="857741"/>
            <a:ext cx="7096780" cy="475635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ru-RU" sz="2400" b="1" dirty="0" smtClean="0">
                <a:latin typeface="Arial Narrow" panose="020B0606020202030204" pitchFamily="34" charset="0"/>
              </a:rPr>
              <a:t>Кабинета </a:t>
            </a:r>
            <a:r>
              <a:rPr lang="ru-RU" sz="2400" b="1" dirty="0">
                <a:latin typeface="Arial Narrow" panose="020B0606020202030204" pitchFamily="34" charset="0"/>
              </a:rPr>
              <a:t>ЦОС</a:t>
            </a:r>
            <a:endParaRPr lang="ru-RU" sz="2400" b="1" dirty="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ru-RU" sz="2400" b="1" dirty="0" smtClean="0">
                <a:latin typeface="Arial Narrow" panose="020B0606020202030204" pitchFamily="34" charset="0"/>
              </a:rPr>
              <a:t>Центр </a:t>
            </a:r>
            <a:r>
              <a:rPr lang="ru-RU" sz="2400" b="1" dirty="0">
                <a:latin typeface="Arial Narrow" panose="020B0606020202030204" pitchFamily="34" charset="0"/>
              </a:rPr>
              <a:t>«Точка роста»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ru-RU" sz="2400" b="1" dirty="0" smtClean="0">
                <a:latin typeface="Arial Narrow" panose="020B0606020202030204" pitchFamily="34" charset="0"/>
              </a:rPr>
              <a:t>Мини-технопарков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ru-RU" sz="2400" b="1" dirty="0" smtClean="0">
                <a:latin typeface="Arial Narrow" panose="020B0606020202030204" pitchFamily="34" charset="0"/>
              </a:rPr>
              <a:t>Спортивных залов сельских школ</a:t>
            </a:r>
            <a:endParaRPr lang="ru-RU" sz="2400" b="1" dirty="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ru-RU" sz="2400" b="1" dirty="0" smtClean="0">
                <a:latin typeface="Arial Narrow" panose="020B0606020202030204" pitchFamily="34" charset="0"/>
              </a:rPr>
              <a:t>Обновленных школ-интернатов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ru-RU" sz="2400" b="1" dirty="0" smtClean="0">
                <a:latin typeface="Arial Narrow" panose="020B0606020202030204" pitchFamily="34" charset="0"/>
              </a:rPr>
              <a:t>Центра </a:t>
            </a:r>
            <a:r>
              <a:rPr lang="ru-RU" sz="2400" b="1" dirty="0">
                <a:latin typeface="Arial Narrow" panose="020B0606020202030204" pitchFamily="34" charset="0"/>
              </a:rPr>
              <a:t>цифрового образования «</a:t>
            </a:r>
            <a:r>
              <a:rPr lang="ru-RU" sz="2400" b="1" dirty="0">
                <a:latin typeface="Arial Narrow" panose="020B0606020202030204" pitchFamily="34" charset="0"/>
              </a:rPr>
              <a:t>IT-КУБ» </a:t>
            </a:r>
            <a:endParaRPr lang="ru-RU" sz="2400" b="1" dirty="0" smtClean="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ru-RU" sz="2400" b="1" dirty="0" smtClean="0">
                <a:latin typeface="Arial Narrow" panose="020B0606020202030204" pitchFamily="34" charset="0"/>
              </a:rPr>
              <a:t>Школьный </a:t>
            </a:r>
            <a:r>
              <a:rPr lang="ru-RU" sz="2400" b="1" dirty="0">
                <a:latin typeface="Arial Narrow" panose="020B0606020202030204" pitchFamily="34" charset="0"/>
              </a:rPr>
              <a:t>технопарк «</a:t>
            </a:r>
            <a:r>
              <a:rPr lang="ru-RU" sz="2400" b="1" dirty="0" err="1">
                <a:latin typeface="Arial Narrow" panose="020B0606020202030204" pitchFamily="34" charset="0"/>
              </a:rPr>
              <a:t>Кванториум</a:t>
            </a:r>
            <a:r>
              <a:rPr lang="ru-RU" sz="2400" b="1" dirty="0">
                <a:latin typeface="Arial Narrow" panose="020B0606020202030204" pitchFamily="34" charset="0"/>
              </a:rPr>
              <a:t>»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ru-RU" sz="2400" b="1" dirty="0" smtClean="0">
                <a:latin typeface="Arial Narrow" panose="020B0606020202030204" pitchFamily="34" charset="0"/>
              </a:rPr>
              <a:t>Региональный </a:t>
            </a:r>
            <a:r>
              <a:rPr lang="ru-RU" sz="2400" b="1" dirty="0">
                <a:latin typeface="Arial Narrow" panose="020B0606020202030204" pitchFamily="34" charset="0"/>
              </a:rPr>
              <a:t>центр для одаренных детей «Вега</a:t>
            </a:r>
            <a:r>
              <a:rPr lang="ru-RU" sz="2400" b="1" dirty="0" smtClean="0">
                <a:latin typeface="Arial Narrow" panose="020B0606020202030204" pitchFamily="34" charset="0"/>
              </a:rPr>
              <a:t>»</a:t>
            </a:r>
            <a:endParaRPr lang="ru-RU" sz="1600" b="1" dirty="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ru-RU" sz="2400" b="1" dirty="0">
                <a:latin typeface="Arial Narrow" panose="020B0606020202030204" pitchFamily="34" charset="0"/>
              </a:rPr>
              <a:t>Мобильный </a:t>
            </a:r>
            <a:r>
              <a:rPr lang="ru-RU" sz="2400" b="1" dirty="0" err="1" smtClean="0">
                <a:latin typeface="Arial Narrow" panose="020B0606020202030204" pitchFamily="34" charset="0"/>
              </a:rPr>
              <a:t>Кванториум</a:t>
            </a:r>
            <a:endParaRPr lang="ru-RU" sz="1600" b="1" dirty="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ru-RU" sz="2400" b="1" dirty="0" smtClean="0">
                <a:latin typeface="Arial Narrow" panose="020B0606020202030204" pitchFamily="34" charset="0"/>
              </a:rPr>
              <a:t>Дом </a:t>
            </a:r>
            <a:r>
              <a:rPr lang="ru-RU" sz="2400" b="1" dirty="0">
                <a:latin typeface="Arial Narrow" panose="020B0606020202030204" pitchFamily="34" charset="0"/>
              </a:rPr>
              <a:t>научной </a:t>
            </a:r>
            <a:r>
              <a:rPr lang="ru-RU" sz="2400" b="1" dirty="0" err="1" smtClean="0">
                <a:latin typeface="Arial Narrow" panose="020B0606020202030204" pitchFamily="34" charset="0"/>
              </a:rPr>
              <a:t>коллаборации</a:t>
            </a:r>
            <a:endParaRPr lang="ru-RU" sz="2400" b="1" dirty="0" smtClean="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ru-RU" sz="2400" b="1" dirty="0" smtClean="0">
                <a:latin typeface="Arial Narrow" panose="020B0606020202030204" pitchFamily="34" charset="0"/>
              </a:rPr>
              <a:t>Центр опережающей профессиональной подготовки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ru-RU" sz="2400" b="1" dirty="0" smtClean="0">
                <a:latin typeface="Arial Narrow" panose="020B0606020202030204" pitchFamily="34" charset="0"/>
              </a:rPr>
              <a:t>Центр непрерывного повышения профессионального мастерства педагогических работников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ru-RU" sz="2400" b="1" dirty="0" smtClean="0">
                <a:latin typeface="Arial Narrow" panose="020B0606020202030204" pitchFamily="34" charset="0"/>
              </a:rPr>
              <a:t>Модельный центр дополнительного образования</a:t>
            </a:r>
            <a:endParaRPr lang="ru-RU" sz="2400" b="1" dirty="0">
              <a:latin typeface="Arial Narrow" panose="020B0606020202030204" pitchFamily="34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477402" y="1191810"/>
            <a:ext cx="67037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3600" dirty="0" smtClean="0">
                <a:solidFill>
                  <a:srgbClr val="9A1A23"/>
                </a:solidFill>
                <a:latin typeface="Bahnschrift SemiBold Condensed" panose="020B0502040204020203" pitchFamily="34" charset="0"/>
              </a:rPr>
              <a:t>261</a:t>
            </a:r>
            <a:endParaRPr lang="ru-RU" sz="3600" dirty="0">
              <a:solidFill>
                <a:srgbClr val="9A1A23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574455" y="1607671"/>
            <a:ext cx="55015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3600" dirty="0" smtClean="0">
                <a:solidFill>
                  <a:srgbClr val="9A1A23"/>
                </a:solidFill>
                <a:latin typeface="Bahnschrift SemiBold Condensed" panose="020B0502040204020203" pitchFamily="34" charset="0"/>
              </a:rPr>
              <a:t>59</a:t>
            </a:r>
            <a:endParaRPr lang="ru-RU" sz="3600" dirty="0">
              <a:solidFill>
                <a:srgbClr val="9A1A23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762925" y="2861020"/>
            <a:ext cx="36901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ru-RU" sz="3600" dirty="0" smtClean="0">
                <a:solidFill>
                  <a:srgbClr val="9A1A23"/>
                </a:solidFill>
                <a:latin typeface="Bahnschrift SemiBold Condensed" panose="020B0502040204020203" pitchFamily="34" charset="0"/>
              </a:rPr>
              <a:t>2</a:t>
            </a:r>
            <a:endParaRPr lang="ru-RU" sz="3600" dirty="0">
              <a:solidFill>
                <a:srgbClr val="9A1A23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794868" y="3286793"/>
            <a:ext cx="30809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ru-RU" sz="3600" dirty="0">
                <a:solidFill>
                  <a:srgbClr val="9A1A23"/>
                </a:solidFill>
                <a:latin typeface="Bahnschrift SemiBold Condensed" panose="020B0502040204020203" pitchFamily="34" charset="0"/>
              </a:rPr>
              <a:t>1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809714" y="3735339"/>
            <a:ext cx="30809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ru-RU" sz="3600" dirty="0">
                <a:solidFill>
                  <a:srgbClr val="9A1A23"/>
                </a:solidFill>
                <a:latin typeface="Bahnschrift SemiBold Condensed" panose="020B0502040204020203" pitchFamily="34" charset="0"/>
              </a:rPr>
              <a:t>1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11223" y="4166796"/>
            <a:ext cx="5365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ru-RU" sz="3600" dirty="0">
                <a:solidFill>
                  <a:srgbClr val="9A1A23"/>
                </a:solidFill>
                <a:latin typeface="Bahnschrift SemiBold Condensed" panose="020B0502040204020203" pitchFamily="34" charset="0"/>
              </a:rPr>
              <a:t>1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410715" y="687832"/>
            <a:ext cx="72968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3600" b="1" dirty="0" smtClean="0">
                <a:solidFill>
                  <a:srgbClr val="9A1A23"/>
                </a:solidFill>
                <a:latin typeface="Bahnschrift SemiBold Condensed" panose="020B0502040204020203" pitchFamily="34" charset="0"/>
              </a:rPr>
              <a:t>272</a:t>
            </a:r>
            <a:endParaRPr lang="ru-RU" sz="3600" b="1" dirty="0">
              <a:solidFill>
                <a:srgbClr val="9A1A23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xmlns="" id="{58732D15-4A42-40F3-9D96-2D7C306617B7}"/>
              </a:ext>
            </a:extLst>
          </p:cNvPr>
          <p:cNvSpPr/>
          <p:nvPr/>
        </p:nvSpPr>
        <p:spPr>
          <a:xfrm>
            <a:off x="2592000" y="216000"/>
            <a:ext cx="9652300" cy="673100"/>
          </a:xfrm>
          <a:prstGeom prst="rect">
            <a:avLst/>
          </a:prstGeom>
          <a:gradFill>
            <a:gsLst>
              <a:gs pos="0">
                <a:srgbClr val="77151D"/>
              </a:gs>
              <a:gs pos="100000">
                <a:srgbClr val="4D0D1A">
                  <a:lumMod val="100000"/>
                </a:srgb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xmlns="" id="{8D94B60D-5E57-46E0-B7FF-5209C9E864BD}"/>
              </a:ext>
            </a:extLst>
          </p:cNvPr>
          <p:cNvSpPr/>
          <p:nvPr/>
        </p:nvSpPr>
        <p:spPr>
          <a:xfrm>
            <a:off x="4095674" y="319055"/>
            <a:ext cx="822332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b="1" dirty="0" smtClean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ИНФРАСТРУКТУРА НП «ОБРАЗОВАНИЕ»  </a:t>
            </a:r>
            <a:endParaRPr lang="ru-RU" sz="24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xmlns="" id="{1A4EDA8C-81AE-4463-B190-47898E8487B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569"/>
          <a:stretch/>
        </p:blipFill>
        <p:spPr>
          <a:xfrm>
            <a:off x="2448000" y="-76562"/>
            <a:ext cx="1626522" cy="945070"/>
          </a:xfrm>
          <a:prstGeom prst="rect">
            <a:avLst/>
          </a:prstGeom>
        </p:spPr>
      </p:pic>
      <p:sp>
        <p:nvSpPr>
          <p:cNvPr id="25" name="Прямоугольник 24"/>
          <p:cNvSpPr/>
          <p:nvPr/>
        </p:nvSpPr>
        <p:spPr>
          <a:xfrm>
            <a:off x="596095" y="2019751"/>
            <a:ext cx="5068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ru-RU" sz="3600" dirty="0" smtClean="0">
                <a:solidFill>
                  <a:srgbClr val="9A1A23"/>
                </a:solidFill>
                <a:latin typeface="Bahnschrift SemiBold Condensed" panose="020B0502040204020203" pitchFamily="34" charset="0"/>
              </a:rPr>
              <a:t>14</a:t>
            </a:r>
            <a:endParaRPr lang="ru-RU" sz="3600" dirty="0">
              <a:solidFill>
                <a:srgbClr val="9A1A23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762925" y="2442850"/>
            <a:ext cx="36901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ru-RU" sz="3600" dirty="0" smtClean="0">
                <a:solidFill>
                  <a:srgbClr val="9A1A23"/>
                </a:solidFill>
                <a:latin typeface="Bahnschrift SemiBold Condensed" panose="020B0502040204020203" pitchFamily="34" charset="0"/>
              </a:rPr>
              <a:t>7</a:t>
            </a:r>
            <a:endParaRPr lang="ru-RU" sz="3600" dirty="0">
              <a:solidFill>
                <a:srgbClr val="9A1A23"/>
              </a:solidFill>
              <a:latin typeface="Bahnschrift SemiBold Condensed" panose="020B0502040204020203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784186" y="4648737"/>
            <a:ext cx="37221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ru-RU" sz="3600" dirty="0">
                <a:solidFill>
                  <a:srgbClr val="9A1A23"/>
                </a:solidFill>
                <a:latin typeface="Bahnschrift SemiBold Condensed" panose="020B0502040204020203" pitchFamily="34" charset="0"/>
              </a:rPr>
              <a:t>1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792595" y="5064588"/>
            <a:ext cx="3554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ru-RU" sz="3600" dirty="0">
                <a:solidFill>
                  <a:srgbClr val="9A1A23"/>
                </a:solidFill>
                <a:latin typeface="Bahnschrift SemiBold Condensed" panose="020B0502040204020203" pitchFamily="34" charset="0"/>
              </a:rPr>
              <a:t>1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849530" y="5614914"/>
            <a:ext cx="3225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ru-RU" sz="3600" dirty="0">
                <a:solidFill>
                  <a:srgbClr val="9A1A23"/>
                </a:solidFill>
                <a:latin typeface="Bahnschrift SemiBold Condensed" panose="020B0502040204020203" pitchFamily="34" charset="0"/>
              </a:rPr>
              <a:t>1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812589" y="6211669"/>
            <a:ext cx="3354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ru-RU" sz="3600" dirty="0">
                <a:solidFill>
                  <a:srgbClr val="9A1A23"/>
                </a:solidFill>
                <a:latin typeface="Bahnschrift SemiBold Condensed" panose="020B0502040204020203" pitchFamily="34" charset="0"/>
              </a:rPr>
              <a:t>1</a:t>
            </a:r>
          </a:p>
        </p:txBody>
      </p:sp>
      <p:pic>
        <p:nvPicPr>
          <p:cNvPr id="10" name="Picture 2" descr="C:\Users\haliullinaya\Downloads\PHOTO-2023-08-30-17-04-0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7865" y="3507351"/>
            <a:ext cx="3624046" cy="2713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haliullinaya\Downloads\PHOTO-2023-08-30-17-03-54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185"/>
          <a:stretch/>
        </p:blipFill>
        <p:spPr bwMode="auto">
          <a:xfrm>
            <a:off x="8188393" y="1338238"/>
            <a:ext cx="3642990" cy="2198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40429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Рисунок 42">
            <a:extLst>
              <a:ext uri="{FF2B5EF4-FFF2-40B4-BE49-F238E27FC236}">
                <a16:creationId xmlns:a16="http://schemas.microsoft.com/office/drawing/2014/main" xmlns="" id="{E60D3EF6-D95C-4C1B-9E39-745353199D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909" b="11002"/>
          <a:stretch>
            <a:fillRect/>
          </a:stretch>
        </p:blipFill>
        <p:spPr bwMode="auto">
          <a:xfrm>
            <a:off x="-2320495" y="0"/>
            <a:ext cx="5697064" cy="7746196"/>
          </a:xfrm>
          <a:custGeom>
            <a:avLst/>
            <a:gdLst>
              <a:gd name="connsiteX0" fmla="*/ 1350517 w 5697064"/>
              <a:gd name="connsiteY0" fmla="*/ 3107475 h 7746196"/>
              <a:gd name="connsiteX1" fmla="*/ 1175803 w 5697064"/>
              <a:gd name="connsiteY1" fmla="*/ 3178847 h 7746196"/>
              <a:gd name="connsiteX2" fmla="*/ 1129715 w 5697064"/>
              <a:gd name="connsiteY2" fmla="*/ 3633066 h 7746196"/>
              <a:gd name="connsiteX3" fmla="*/ 1583934 w 5697064"/>
              <a:gd name="connsiteY3" fmla="*/ 3679153 h 7746196"/>
              <a:gd name="connsiteX4" fmla="*/ 1630021 w 5697064"/>
              <a:gd name="connsiteY4" fmla="*/ 3224935 h 7746196"/>
              <a:gd name="connsiteX5" fmla="*/ 1350517 w 5697064"/>
              <a:gd name="connsiteY5" fmla="*/ 3107475 h 7746196"/>
              <a:gd name="connsiteX6" fmla="*/ 0 w 5697064"/>
              <a:gd name="connsiteY6" fmla="*/ 0 h 7746196"/>
              <a:gd name="connsiteX7" fmla="*/ 4002187 w 5697064"/>
              <a:gd name="connsiteY7" fmla="*/ 0 h 7746196"/>
              <a:gd name="connsiteX8" fmla="*/ 4107128 w 5697064"/>
              <a:gd name="connsiteY8" fmla="*/ 81393 h 7746196"/>
              <a:gd name="connsiteX9" fmla="*/ 4725054 w 5697064"/>
              <a:gd name="connsiteY9" fmla="*/ 700124 h 7746196"/>
              <a:gd name="connsiteX10" fmla="*/ 4108744 w 5697064"/>
              <a:gd name="connsiteY10" fmla="*/ 6774186 h 7746196"/>
              <a:gd name="connsiteX11" fmla="*/ 131728 w 5697064"/>
              <a:gd name="connsiteY11" fmla="*/ 7562152 h 7746196"/>
              <a:gd name="connsiteX12" fmla="*/ 0 w 5697064"/>
              <a:gd name="connsiteY12" fmla="*/ 7519020 h 7746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697064" h="7746196">
                <a:moveTo>
                  <a:pt x="1350517" y="3107475"/>
                </a:moveTo>
                <a:cubicBezTo>
                  <a:pt x="1288589" y="3113071"/>
                  <a:pt x="1227611" y="3136584"/>
                  <a:pt x="1175803" y="3178847"/>
                </a:cubicBezTo>
                <a:cubicBezTo>
                  <a:pt x="1037647" y="3291550"/>
                  <a:pt x="1017013" y="3494910"/>
                  <a:pt x="1129715" y="3633066"/>
                </a:cubicBezTo>
                <a:cubicBezTo>
                  <a:pt x="1242417" y="3771221"/>
                  <a:pt x="1445778" y="3791856"/>
                  <a:pt x="1583934" y="3679153"/>
                </a:cubicBezTo>
                <a:cubicBezTo>
                  <a:pt x="1722089" y="3566451"/>
                  <a:pt x="1742723" y="3363091"/>
                  <a:pt x="1630021" y="3224935"/>
                </a:cubicBezTo>
                <a:cubicBezTo>
                  <a:pt x="1559582" y="3138588"/>
                  <a:pt x="1453730" y="3098147"/>
                  <a:pt x="1350517" y="3107475"/>
                </a:cubicBezTo>
                <a:close/>
                <a:moveTo>
                  <a:pt x="0" y="0"/>
                </a:moveTo>
                <a:lnTo>
                  <a:pt x="4002187" y="0"/>
                </a:lnTo>
                <a:lnTo>
                  <a:pt x="4107128" y="81393"/>
                </a:lnTo>
                <a:cubicBezTo>
                  <a:pt x="4329332" y="262806"/>
                  <a:pt x="4536664" y="469187"/>
                  <a:pt x="4725054" y="700124"/>
                </a:cubicBezTo>
                <a:cubicBezTo>
                  <a:pt x="6232171" y="2547619"/>
                  <a:pt x="5956239" y="5267069"/>
                  <a:pt x="4108744" y="6774186"/>
                </a:cubicBezTo>
                <a:cubicBezTo>
                  <a:pt x="2954060" y="7716134"/>
                  <a:pt x="1458768" y="7961579"/>
                  <a:pt x="131728" y="7562152"/>
                </a:cubicBezTo>
                <a:lnTo>
                  <a:pt x="0" y="7519020"/>
                </a:lnTo>
                <a:close/>
              </a:path>
            </a:pathLst>
          </a:custGeom>
          <a:noFill/>
          <a:ln w="127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Круг: прозрачная заливка 41">
            <a:extLst>
              <a:ext uri="{FF2B5EF4-FFF2-40B4-BE49-F238E27FC236}">
                <a16:creationId xmlns:a16="http://schemas.microsoft.com/office/drawing/2014/main" xmlns="" id="{C2D204C8-8B3F-4A68-8DFD-95874602CA58}"/>
              </a:ext>
            </a:extLst>
          </p:cNvPr>
          <p:cNvSpPr>
            <a:spLocks noChangeAspect="1"/>
          </p:cNvSpPr>
          <p:nvPr/>
        </p:nvSpPr>
        <p:spPr>
          <a:xfrm>
            <a:off x="-5256736" y="-888063"/>
            <a:ext cx="8634126" cy="8634126"/>
          </a:xfrm>
          <a:prstGeom prst="donut">
            <a:avLst>
              <a:gd name="adj" fmla="val 46261"/>
            </a:avLst>
          </a:prstGeom>
          <a:gradFill flip="none" rotWithShape="1">
            <a:gsLst>
              <a:gs pos="39000">
                <a:schemeClr val="bg1">
                  <a:alpha val="0"/>
                </a:schemeClr>
              </a:gs>
              <a:gs pos="100000">
                <a:srgbClr val="EFE2E0">
                  <a:alpha val="7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D4CBEECC-48CC-442F-B92D-B065C34C798B}"/>
              </a:ext>
            </a:extLst>
          </p:cNvPr>
          <p:cNvSpPr/>
          <p:nvPr/>
        </p:nvSpPr>
        <p:spPr>
          <a:xfrm>
            <a:off x="4833254" y="213337"/>
            <a:ext cx="7485746" cy="673100"/>
          </a:xfrm>
          <a:prstGeom prst="rect">
            <a:avLst/>
          </a:prstGeom>
          <a:gradFill>
            <a:gsLst>
              <a:gs pos="0">
                <a:srgbClr val="77151D"/>
              </a:gs>
              <a:gs pos="100000">
                <a:srgbClr val="4D0D1A">
                  <a:lumMod val="100000"/>
                </a:srgb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B02838BC-15E5-49B5-9BF3-54348D727E85}"/>
              </a:ext>
            </a:extLst>
          </p:cNvPr>
          <p:cNvSpPr/>
          <p:nvPr/>
        </p:nvSpPr>
        <p:spPr>
          <a:xfrm>
            <a:off x="6364480" y="319055"/>
            <a:ext cx="62389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РАЗВИТИЕ ИНФРАСТРУКТУРЫ ВОСПИТАНИЯ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D6285DB6-9D0A-4D5B-A8DA-ED985823541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02" t="23138" r="9528" b="23583"/>
          <a:stretch/>
        </p:blipFill>
        <p:spPr>
          <a:xfrm>
            <a:off x="4943362" y="213337"/>
            <a:ext cx="1253556" cy="667527"/>
          </a:xfrm>
          <a:prstGeom prst="rect">
            <a:avLst/>
          </a:prstGeom>
        </p:spPr>
      </p:pic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xmlns="" id="{EDE40312-969A-4041-85B5-F46B4A0694FF}"/>
              </a:ext>
            </a:extLst>
          </p:cNvPr>
          <p:cNvCxnSpPr/>
          <p:nvPr/>
        </p:nvCxnSpPr>
        <p:spPr>
          <a:xfrm>
            <a:off x="6311534" y="300635"/>
            <a:ext cx="0" cy="498505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олилиния: фигура 10">
            <a:extLst>
              <a:ext uri="{FF2B5EF4-FFF2-40B4-BE49-F238E27FC236}">
                <a16:creationId xmlns:a16="http://schemas.microsoft.com/office/drawing/2014/main" xmlns="" id="{A6D0DE60-57D4-4FCD-9254-07F8F2E92062}"/>
              </a:ext>
            </a:extLst>
          </p:cNvPr>
          <p:cNvSpPr/>
          <p:nvPr/>
        </p:nvSpPr>
        <p:spPr>
          <a:xfrm>
            <a:off x="-1031353" y="1620574"/>
            <a:ext cx="2781394" cy="881172"/>
          </a:xfrm>
          <a:custGeom>
            <a:avLst/>
            <a:gdLst>
              <a:gd name="connsiteX0" fmla="*/ 0 w 2598888"/>
              <a:gd name="connsiteY0" fmla="*/ 0 h 881172"/>
              <a:gd name="connsiteX1" fmla="*/ 2191465 w 2598888"/>
              <a:gd name="connsiteY1" fmla="*/ 0 h 881172"/>
              <a:gd name="connsiteX2" fmla="*/ 2207686 w 2598888"/>
              <a:gd name="connsiteY2" fmla="*/ 0 h 881172"/>
              <a:gd name="connsiteX3" fmla="*/ 2207686 w 2598888"/>
              <a:gd name="connsiteY3" fmla="*/ 1768 h 881172"/>
              <a:gd name="connsiteX4" fmla="*/ 2273575 w 2598888"/>
              <a:gd name="connsiteY4" fmla="*/ 8951 h 881172"/>
              <a:gd name="connsiteX5" fmla="*/ 2598888 w 2598888"/>
              <a:gd name="connsiteY5" fmla="*/ 440586 h 881172"/>
              <a:gd name="connsiteX6" fmla="*/ 2273575 w 2598888"/>
              <a:gd name="connsiteY6" fmla="*/ 872221 h 881172"/>
              <a:gd name="connsiteX7" fmla="*/ 2207686 w 2598888"/>
              <a:gd name="connsiteY7" fmla="*/ 879404 h 881172"/>
              <a:gd name="connsiteX8" fmla="*/ 2207686 w 2598888"/>
              <a:gd name="connsiteY8" fmla="*/ 881171 h 881172"/>
              <a:gd name="connsiteX9" fmla="*/ 2191474 w 2598888"/>
              <a:gd name="connsiteY9" fmla="*/ 881171 h 881172"/>
              <a:gd name="connsiteX10" fmla="*/ 2191465 w 2598888"/>
              <a:gd name="connsiteY10" fmla="*/ 881172 h 881172"/>
              <a:gd name="connsiteX11" fmla="*/ 2191456 w 2598888"/>
              <a:gd name="connsiteY11" fmla="*/ 881171 h 881172"/>
              <a:gd name="connsiteX12" fmla="*/ 0 w 2598888"/>
              <a:gd name="connsiteY12" fmla="*/ 881171 h 881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98888" h="881172">
                <a:moveTo>
                  <a:pt x="0" y="0"/>
                </a:moveTo>
                <a:lnTo>
                  <a:pt x="2191465" y="0"/>
                </a:lnTo>
                <a:lnTo>
                  <a:pt x="2207686" y="0"/>
                </a:lnTo>
                <a:lnTo>
                  <a:pt x="2207686" y="1768"/>
                </a:lnTo>
                <a:lnTo>
                  <a:pt x="2273575" y="8951"/>
                </a:lnTo>
                <a:cubicBezTo>
                  <a:pt x="2459231" y="50034"/>
                  <a:pt x="2598888" y="227673"/>
                  <a:pt x="2598888" y="440586"/>
                </a:cubicBezTo>
                <a:cubicBezTo>
                  <a:pt x="2598888" y="653499"/>
                  <a:pt x="2459231" y="831138"/>
                  <a:pt x="2273575" y="872221"/>
                </a:cubicBezTo>
                <a:lnTo>
                  <a:pt x="2207686" y="879404"/>
                </a:lnTo>
                <a:lnTo>
                  <a:pt x="2207686" y="881171"/>
                </a:lnTo>
                <a:lnTo>
                  <a:pt x="2191474" y="881171"/>
                </a:lnTo>
                <a:lnTo>
                  <a:pt x="2191465" y="881172"/>
                </a:lnTo>
                <a:lnTo>
                  <a:pt x="2191456" y="881171"/>
                </a:lnTo>
                <a:lnTo>
                  <a:pt x="0" y="881171"/>
                </a:lnTo>
                <a:close/>
              </a:path>
            </a:pathLst>
          </a:custGeom>
          <a:ln w="25400">
            <a:solidFill>
              <a:srgbClr val="F4F2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sz="120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C3173092-53BB-4C3E-A3AC-577D98A6790A}"/>
              </a:ext>
            </a:extLst>
          </p:cNvPr>
          <p:cNvSpPr/>
          <p:nvPr/>
        </p:nvSpPr>
        <p:spPr>
          <a:xfrm>
            <a:off x="83377" y="1620575"/>
            <a:ext cx="176467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600" b="1" dirty="0">
                <a:solidFill>
                  <a:schemeClr val="bg1"/>
                </a:solidFill>
                <a:latin typeface="+mj-lt"/>
              </a:rPr>
              <a:t>школ имеют паспортизированный музей</a:t>
            </a:r>
          </a:p>
        </p:txBody>
      </p:sp>
      <p:sp>
        <p:nvSpPr>
          <p:cNvPr id="32" name="Полилиния: фигура 31">
            <a:extLst>
              <a:ext uri="{FF2B5EF4-FFF2-40B4-BE49-F238E27FC236}">
                <a16:creationId xmlns:a16="http://schemas.microsoft.com/office/drawing/2014/main" xmlns="" id="{3B3F23F6-005B-471E-AFB2-67F00892D259}"/>
              </a:ext>
            </a:extLst>
          </p:cNvPr>
          <p:cNvSpPr/>
          <p:nvPr/>
        </p:nvSpPr>
        <p:spPr>
          <a:xfrm>
            <a:off x="-870867" y="574776"/>
            <a:ext cx="2861450" cy="900000"/>
          </a:xfrm>
          <a:custGeom>
            <a:avLst/>
            <a:gdLst>
              <a:gd name="connsiteX0" fmla="*/ 0 w 2861450"/>
              <a:gd name="connsiteY0" fmla="*/ 0 h 900000"/>
              <a:gd name="connsiteX1" fmla="*/ 2411450 w 2861450"/>
              <a:gd name="connsiteY1" fmla="*/ 0 h 900000"/>
              <a:gd name="connsiteX2" fmla="*/ 2438400 w 2861450"/>
              <a:gd name="connsiteY2" fmla="*/ 0 h 900000"/>
              <a:gd name="connsiteX3" fmla="*/ 2438400 w 2861450"/>
              <a:gd name="connsiteY3" fmla="*/ 2717 h 900000"/>
              <a:gd name="connsiteX4" fmla="*/ 2502141 w 2861450"/>
              <a:gd name="connsiteY4" fmla="*/ 9142 h 900000"/>
              <a:gd name="connsiteX5" fmla="*/ 2861450 w 2861450"/>
              <a:gd name="connsiteY5" fmla="*/ 450000 h 900000"/>
              <a:gd name="connsiteX6" fmla="*/ 2502141 w 2861450"/>
              <a:gd name="connsiteY6" fmla="*/ 890858 h 900000"/>
              <a:gd name="connsiteX7" fmla="*/ 2438400 w 2861450"/>
              <a:gd name="connsiteY7" fmla="*/ 897283 h 900000"/>
              <a:gd name="connsiteX8" fmla="*/ 2438400 w 2861450"/>
              <a:gd name="connsiteY8" fmla="*/ 900000 h 900000"/>
              <a:gd name="connsiteX9" fmla="*/ 2411450 w 2861450"/>
              <a:gd name="connsiteY9" fmla="*/ 900000 h 900000"/>
              <a:gd name="connsiteX10" fmla="*/ 0 w 2861450"/>
              <a:gd name="connsiteY10" fmla="*/ 900000 h 9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61450" h="900000">
                <a:moveTo>
                  <a:pt x="0" y="0"/>
                </a:moveTo>
                <a:lnTo>
                  <a:pt x="2411450" y="0"/>
                </a:lnTo>
                <a:lnTo>
                  <a:pt x="2438400" y="0"/>
                </a:lnTo>
                <a:lnTo>
                  <a:pt x="2438400" y="2717"/>
                </a:lnTo>
                <a:lnTo>
                  <a:pt x="2502141" y="9142"/>
                </a:lnTo>
                <a:cubicBezTo>
                  <a:pt x="2707198" y="51103"/>
                  <a:pt x="2861450" y="232538"/>
                  <a:pt x="2861450" y="450000"/>
                </a:cubicBezTo>
                <a:cubicBezTo>
                  <a:pt x="2861450" y="667462"/>
                  <a:pt x="2707198" y="848897"/>
                  <a:pt x="2502141" y="890858"/>
                </a:cubicBezTo>
                <a:lnTo>
                  <a:pt x="2438400" y="897283"/>
                </a:lnTo>
                <a:lnTo>
                  <a:pt x="2438400" y="900000"/>
                </a:lnTo>
                <a:lnTo>
                  <a:pt x="2411450" y="900000"/>
                </a:lnTo>
                <a:lnTo>
                  <a:pt x="0" y="900000"/>
                </a:lnTo>
                <a:close/>
              </a:path>
            </a:pathLst>
          </a:custGeom>
          <a:ln w="25400">
            <a:solidFill>
              <a:srgbClr val="F4F2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xmlns="" id="{801705E1-289C-4316-ACA2-B18DCEEBFE7F}"/>
              </a:ext>
            </a:extLst>
          </p:cNvPr>
          <p:cNvSpPr/>
          <p:nvPr/>
        </p:nvSpPr>
        <p:spPr>
          <a:xfrm>
            <a:off x="176780" y="541292"/>
            <a:ext cx="147668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>
                <a:solidFill>
                  <a:schemeClr val="bg1"/>
                </a:solidFill>
                <a:latin typeface="+mj-lt"/>
              </a:rPr>
              <a:t>100%</a:t>
            </a:r>
            <a:r>
              <a:rPr lang="ru-RU" sz="4800" b="1" dirty="0">
                <a:solidFill>
                  <a:schemeClr val="bg1"/>
                </a:solidFill>
                <a:latin typeface="+mj-lt"/>
              </a:rPr>
              <a:t> </a:t>
            </a:r>
            <a:endParaRPr lang="ru-RU" sz="48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xmlns="" id="{F0C46766-E135-4D59-AEE5-2B874BE6F6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44" t="20433" r="13669" b="7868"/>
          <a:stretch/>
        </p:blipFill>
        <p:spPr bwMode="auto">
          <a:xfrm>
            <a:off x="9811717" y="1466774"/>
            <a:ext cx="1618652" cy="1818000"/>
          </a:xfrm>
          <a:prstGeom prst="roundRect">
            <a:avLst>
              <a:gd name="adj" fmla="val 0"/>
            </a:avLst>
          </a:prstGeom>
          <a:noFill/>
          <a:ln w="190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AA837D3-3BA4-431D-89B6-89B7C36F59F9}"/>
              </a:ext>
            </a:extLst>
          </p:cNvPr>
          <p:cNvSpPr txBox="1"/>
          <p:nvPr/>
        </p:nvSpPr>
        <p:spPr>
          <a:xfrm>
            <a:off x="9054427" y="3284047"/>
            <a:ext cx="3333308" cy="5355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dirty="0"/>
              <a:t>Объединений дополнительного образования в школах и </a:t>
            </a:r>
            <a:r>
              <a:rPr lang="ru-RU" dirty="0" smtClean="0"/>
              <a:t>ОО СПО</a:t>
            </a:r>
            <a:endParaRPr lang="ru-RU" dirty="0"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xmlns="" id="{BA441D62-9558-4A77-B314-869CFC21B06E}"/>
              </a:ext>
            </a:extLst>
          </p:cNvPr>
          <p:cNvSpPr>
            <a:spLocks noChangeAspect="1"/>
          </p:cNvSpPr>
          <p:nvPr/>
        </p:nvSpPr>
        <p:spPr>
          <a:xfrm>
            <a:off x="9347416" y="997982"/>
            <a:ext cx="900000" cy="900000"/>
          </a:xfrm>
          <a:prstGeom prst="ellipse">
            <a:avLst/>
          </a:prstGeom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72000" rtlCol="0" anchor="ctr"/>
          <a:lstStyle/>
          <a:p>
            <a:pPr algn="ctr"/>
            <a:r>
              <a:rPr lang="ru-RU" sz="2800" dirty="0">
                <a:latin typeface="+mj-lt"/>
              </a:rPr>
              <a:t>4789</a:t>
            </a:r>
            <a:endParaRPr lang="ru-RU" sz="2400" dirty="0">
              <a:latin typeface="+mj-lt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63F59059-7945-4140-8DA0-7D5EC6EE968D}"/>
              </a:ext>
            </a:extLst>
          </p:cNvPr>
          <p:cNvSpPr txBox="1"/>
          <p:nvPr/>
        </p:nvSpPr>
        <p:spPr>
          <a:xfrm>
            <a:off x="3985247" y="3284047"/>
            <a:ext cx="16642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 Школьных театров</a:t>
            </a:r>
          </a:p>
        </p:txBody>
      </p:sp>
      <p:pic>
        <p:nvPicPr>
          <p:cNvPr id="54" name="Рисунок 53">
            <a:extLst>
              <a:ext uri="{FF2B5EF4-FFF2-40B4-BE49-F238E27FC236}">
                <a16:creationId xmlns:a16="http://schemas.microsoft.com/office/drawing/2014/main" xmlns="" id="{35B20883-678C-4EB1-8359-5D6A99752A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93" r="8769"/>
          <a:stretch/>
        </p:blipFill>
        <p:spPr bwMode="auto">
          <a:xfrm>
            <a:off x="4038493" y="1466774"/>
            <a:ext cx="1620000" cy="1819514"/>
          </a:xfrm>
          <a:prstGeom prst="roundRect">
            <a:avLst>
              <a:gd name="adj" fmla="val 0"/>
            </a:avLst>
          </a:prstGeom>
          <a:noFill/>
          <a:ln w="190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Овал 54">
            <a:extLst>
              <a:ext uri="{FF2B5EF4-FFF2-40B4-BE49-F238E27FC236}">
                <a16:creationId xmlns:a16="http://schemas.microsoft.com/office/drawing/2014/main" xmlns="" id="{0E5A8912-CE2A-4AE9-B3A8-408FBD0417A7}"/>
              </a:ext>
            </a:extLst>
          </p:cNvPr>
          <p:cNvSpPr>
            <a:spLocks noChangeAspect="1"/>
          </p:cNvSpPr>
          <p:nvPr/>
        </p:nvSpPr>
        <p:spPr>
          <a:xfrm>
            <a:off x="3570393" y="997982"/>
            <a:ext cx="900000" cy="900000"/>
          </a:xfrm>
          <a:prstGeom prst="ellipse">
            <a:avLst/>
          </a:prstGeom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+mj-lt"/>
              </a:rPr>
              <a:t>757</a:t>
            </a:r>
          </a:p>
        </p:txBody>
      </p:sp>
      <p:pic>
        <p:nvPicPr>
          <p:cNvPr id="39" name="Рисунок 38">
            <a:extLst>
              <a:ext uri="{FF2B5EF4-FFF2-40B4-BE49-F238E27FC236}">
                <a16:creationId xmlns:a16="http://schemas.microsoft.com/office/drawing/2014/main" xmlns="" id="{8D313986-31B1-4910-B6D3-6084079D83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51" t="7678" r="44255" b="28683"/>
          <a:stretch/>
        </p:blipFill>
        <p:spPr bwMode="auto">
          <a:xfrm>
            <a:off x="4053197" y="4350583"/>
            <a:ext cx="1618652" cy="1818000"/>
          </a:xfrm>
          <a:prstGeom prst="roundRect">
            <a:avLst>
              <a:gd name="adj" fmla="val 0"/>
            </a:avLst>
          </a:prstGeom>
          <a:noFill/>
          <a:ln w="190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EA87618E-30FE-4E44-A684-E3E832B28F37}"/>
              </a:ext>
            </a:extLst>
          </p:cNvPr>
          <p:cNvSpPr txBox="1"/>
          <p:nvPr/>
        </p:nvSpPr>
        <p:spPr>
          <a:xfrm>
            <a:off x="3935231" y="6226625"/>
            <a:ext cx="1874231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dirty="0"/>
              <a:t>Спортивных клубов в </a:t>
            </a:r>
          </a:p>
          <a:p>
            <a:pPr algn="ctr">
              <a:lnSpc>
                <a:spcPct val="80000"/>
              </a:lnSpc>
            </a:pPr>
            <a:r>
              <a:rPr lang="ru-RU" dirty="0"/>
              <a:t>школах и ОО СПО</a:t>
            </a:r>
          </a:p>
        </p:txBody>
      </p:sp>
      <p:sp>
        <p:nvSpPr>
          <p:cNvPr id="59" name="Овал 58">
            <a:extLst>
              <a:ext uri="{FF2B5EF4-FFF2-40B4-BE49-F238E27FC236}">
                <a16:creationId xmlns:a16="http://schemas.microsoft.com/office/drawing/2014/main" xmlns="" id="{E9BFA4BC-428B-497C-92FE-A27853EF571B}"/>
              </a:ext>
            </a:extLst>
          </p:cNvPr>
          <p:cNvSpPr>
            <a:spLocks noChangeAspect="1"/>
          </p:cNvSpPr>
          <p:nvPr/>
        </p:nvSpPr>
        <p:spPr>
          <a:xfrm>
            <a:off x="3594997" y="3885913"/>
            <a:ext cx="900000" cy="900000"/>
          </a:xfrm>
          <a:prstGeom prst="ellipse">
            <a:avLst/>
          </a:prstGeom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+mj-lt"/>
              </a:rPr>
              <a:t>762</a:t>
            </a:r>
          </a:p>
        </p:txBody>
      </p:sp>
      <p:pic>
        <p:nvPicPr>
          <p:cNvPr id="51" name="Рисунок 50">
            <a:extLst>
              <a:ext uri="{FF2B5EF4-FFF2-40B4-BE49-F238E27FC236}">
                <a16:creationId xmlns:a16="http://schemas.microsoft.com/office/drawing/2014/main" xmlns="" id="{985ACD2B-2B62-41FA-B46A-C071796C36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52" t="2237" r="2388" b="4167"/>
          <a:stretch/>
        </p:blipFill>
        <p:spPr bwMode="auto">
          <a:xfrm>
            <a:off x="6915541" y="1466774"/>
            <a:ext cx="1620000" cy="1819514"/>
          </a:xfrm>
          <a:prstGeom prst="roundRect">
            <a:avLst>
              <a:gd name="adj" fmla="val 0"/>
            </a:avLst>
          </a:prstGeom>
          <a:noFill/>
          <a:ln w="190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xmlns="" id="{4CEA3A80-7AE8-4D13-8753-260BA4C8B644}"/>
              </a:ext>
            </a:extLst>
          </p:cNvPr>
          <p:cNvSpPr txBox="1"/>
          <p:nvPr/>
        </p:nvSpPr>
        <p:spPr>
          <a:xfrm>
            <a:off x="6551915" y="3284047"/>
            <a:ext cx="2406428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dirty="0"/>
              <a:t>Первичных отделений РДДМ</a:t>
            </a:r>
          </a:p>
          <a:p>
            <a:pPr algn="ctr">
              <a:lnSpc>
                <a:spcPct val="80000"/>
              </a:lnSpc>
            </a:pPr>
            <a:r>
              <a:rPr lang="ru-RU" dirty="0"/>
              <a:t>в школах и </a:t>
            </a:r>
            <a:r>
              <a:rPr lang="ru-RU" dirty="0" smtClean="0"/>
              <a:t>ОО СПО</a:t>
            </a:r>
            <a:endParaRPr lang="ru-RU" dirty="0"/>
          </a:p>
        </p:txBody>
      </p:sp>
      <p:sp>
        <p:nvSpPr>
          <p:cNvPr id="56" name="Овал 55">
            <a:extLst>
              <a:ext uri="{FF2B5EF4-FFF2-40B4-BE49-F238E27FC236}">
                <a16:creationId xmlns:a16="http://schemas.microsoft.com/office/drawing/2014/main" xmlns="" id="{9410B9DD-4FB6-4AFD-AB3C-DEB43F067C34}"/>
              </a:ext>
            </a:extLst>
          </p:cNvPr>
          <p:cNvSpPr>
            <a:spLocks noChangeAspect="1"/>
          </p:cNvSpPr>
          <p:nvPr/>
        </p:nvSpPr>
        <p:spPr>
          <a:xfrm>
            <a:off x="6441465" y="997982"/>
            <a:ext cx="900000" cy="900000"/>
          </a:xfrm>
          <a:prstGeom prst="ellipse">
            <a:avLst/>
          </a:prstGeom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+mj-lt"/>
              </a:rPr>
              <a:t>733</a:t>
            </a:r>
            <a:endParaRPr lang="ru-RU" sz="2800" dirty="0">
              <a:latin typeface="+mj-lt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BF666050-65F0-423D-B590-6A94EB7025F5}"/>
              </a:ext>
            </a:extLst>
          </p:cNvPr>
          <p:cNvSpPr/>
          <p:nvPr/>
        </p:nvSpPr>
        <p:spPr>
          <a:xfrm>
            <a:off x="4038392" y="2678429"/>
            <a:ext cx="1620000" cy="40011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0" rtlCol="0" anchor="ctr"/>
          <a:lstStyle/>
          <a:p>
            <a:pPr algn="ctr"/>
            <a:r>
              <a:rPr lang="ru-RU" sz="3200" dirty="0">
                <a:ln w="3175">
                  <a:noFill/>
                </a:ln>
                <a:solidFill>
                  <a:schemeClr val="accent1"/>
                </a:solidFill>
              </a:rPr>
              <a:t>100%</a:t>
            </a: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xmlns="" id="{40E0413D-B573-41F4-AE56-D9D9BFFD0F40}"/>
              </a:ext>
            </a:extLst>
          </p:cNvPr>
          <p:cNvSpPr/>
          <p:nvPr/>
        </p:nvSpPr>
        <p:spPr>
          <a:xfrm>
            <a:off x="6914858" y="2678429"/>
            <a:ext cx="1620000" cy="40011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0" rtlCol="0" anchor="ctr"/>
          <a:lstStyle/>
          <a:p>
            <a:pPr algn="ctr"/>
            <a:r>
              <a:rPr lang="ru-RU" sz="3200" dirty="0">
                <a:ln w="3175">
                  <a:noFill/>
                </a:ln>
                <a:solidFill>
                  <a:schemeClr val="accent1"/>
                </a:solidFill>
              </a:rPr>
              <a:t>100%</a:t>
            </a:r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xmlns="" id="{4BFCCE17-CFC5-4EF5-A144-566D3956E963}"/>
              </a:ext>
            </a:extLst>
          </p:cNvPr>
          <p:cNvSpPr/>
          <p:nvPr/>
        </p:nvSpPr>
        <p:spPr>
          <a:xfrm>
            <a:off x="4042025" y="5608631"/>
            <a:ext cx="1638000" cy="40011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0" rtlCol="0" anchor="ctr"/>
          <a:lstStyle/>
          <a:p>
            <a:pPr algn="ctr"/>
            <a:r>
              <a:rPr lang="ru-RU" sz="3200" dirty="0">
                <a:ln w="3175">
                  <a:noFill/>
                </a:ln>
                <a:solidFill>
                  <a:schemeClr val="accent1"/>
                </a:solidFill>
              </a:rPr>
              <a:t>100%</a:t>
            </a:r>
          </a:p>
        </p:txBody>
      </p:sp>
      <p:pic>
        <p:nvPicPr>
          <p:cNvPr id="38" name="Рисунок 37">
            <a:extLst>
              <a:ext uri="{FF2B5EF4-FFF2-40B4-BE49-F238E27FC236}">
                <a16:creationId xmlns:a16="http://schemas.microsoft.com/office/drawing/2014/main" xmlns="" id="{48FE929F-39CC-484B-B15C-CEA1860B4A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32" t="9439" r="7453" b="10120"/>
          <a:stretch/>
        </p:blipFill>
        <p:spPr bwMode="auto">
          <a:xfrm>
            <a:off x="6922635" y="4388683"/>
            <a:ext cx="1618652" cy="1818000"/>
          </a:xfrm>
          <a:prstGeom prst="roundRect">
            <a:avLst>
              <a:gd name="adj" fmla="val 0"/>
            </a:avLst>
          </a:prstGeom>
          <a:noFill/>
          <a:ln w="190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1B56986A-4123-4CB4-AE1F-FE1896D62D9E}"/>
              </a:ext>
            </a:extLst>
          </p:cNvPr>
          <p:cNvSpPr txBox="1"/>
          <p:nvPr/>
        </p:nvSpPr>
        <p:spPr>
          <a:xfrm>
            <a:off x="6779477" y="6221862"/>
            <a:ext cx="1951303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dirty="0"/>
              <a:t>Центров детских инициатив в школах </a:t>
            </a:r>
          </a:p>
        </p:txBody>
      </p:sp>
      <p:sp>
        <p:nvSpPr>
          <p:cNvPr id="61" name="Овал 60">
            <a:extLst>
              <a:ext uri="{FF2B5EF4-FFF2-40B4-BE49-F238E27FC236}">
                <a16:creationId xmlns:a16="http://schemas.microsoft.com/office/drawing/2014/main" xmlns="" id="{FCEF8466-CFE0-4CAC-A185-F9E4D5B4CFE0}"/>
              </a:ext>
            </a:extLst>
          </p:cNvPr>
          <p:cNvSpPr>
            <a:spLocks noChangeAspect="1"/>
          </p:cNvSpPr>
          <p:nvPr/>
        </p:nvSpPr>
        <p:spPr>
          <a:xfrm>
            <a:off x="6461742" y="3924013"/>
            <a:ext cx="900000" cy="900000"/>
          </a:xfrm>
          <a:prstGeom prst="ellipse">
            <a:avLst/>
          </a:prstGeom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+mj-lt"/>
              </a:rPr>
              <a:t>671</a:t>
            </a:r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xmlns="" id="{2B1A48C8-F68D-4458-B515-F7D024CC611C}"/>
              </a:ext>
            </a:extLst>
          </p:cNvPr>
          <p:cNvSpPr/>
          <p:nvPr/>
        </p:nvSpPr>
        <p:spPr>
          <a:xfrm>
            <a:off x="6921814" y="5608631"/>
            <a:ext cx="1620000" cy="40011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0" rtlCol="0" anchor="ctr"/>
          <a:lstStyle/>
          <a:p>
            <a:pPr algn="ctr"/>
            <a:r>
              <a:rPr lang="ru-RU" sz="3200" dirty="0">
                <a:ln w="3175">
                  <a:noFill/>
                </a:ln>
                <a:solidFill>
                  <a:schemeClr val="accent1"/>
                </a:solidFill>
              </a:rPr>
              <a:t>100%</a:t>
            </a:r>
          </a:p>
        </p:txBody>
      </p:sp>
      <p:grpSp>
        <p:nvGrpSpPr>
          <p:cNvPr id="40" name="Группа 39">
            <a:extLst>
              <a:ext uri="{FF2B5EF4-FFF2-40B4-BE49-F238E27FC236}">
                <a16:creationId xmlns:a16="http://schemas.microsoft.com/office/drawing/2014/main" xmlns="" id="{9EA358B9-35CB-4088-A953-F77134A5DFED}"/>
              </a:ext>
            </a:extLst>
          </p:cNvPr>
          <p:cNvGrpSpPr>
            <a:grpSpLocks noChangeAspect="1"/>
          </p:cNvGrpSpPr>
          <p:nvPr/>
        </p:nvGrpSpPr>
        <p:grpSpPr>
          <a:xfrm>
            <a:off x="9132746" y="3885913"/>
            <a:ext cx="2818065" cy="2815069"/>
            <a:chOff x="7560730" y="1473509"/>
            <a:chExt cx="4034619" cy="4030330"/>
          </a:xfrm>
        </p:grpSpPr>
        <p:sp>
          <p:nvSpPr>
            <p:cNvPr id="48" name="Прямоугольник 47">
              <a:extLst>
                <a:ext uri="{FF2B5EF4-FFF2-40B4-BE49-F238E27FC236}">
                  <a16:creationId xmlns:a16="http://schemas.microsoft.com/office/drawing/2014/main" xmlns="" id="{520B206C-533A-4A64-8B28-BC193DF4FB7A}"/>
                </a:ext>
              </a:extLst>
            </p:cNvPr>
            <p:cNvSpPr/>
            <p:nvPr/>
          </p:nvSpPr>
          <p:spPr>
            <a:xfrm flipH="1">
              <a:off x="8891872" y="3577283"/>
              <a:ext cx="1351479" cy="82620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ru-RU" sz="1050" b="1" dirty="0">
                  <a:solidFill>
                    <a:schemeClr val="accent1"/>
                  </a:solidFill>
                  <a:latin typeface="+mj-lt"/>
                </a:rPr>
                <a:t>детей охвачено</a:t>
              </a:r>
            </a:p>
            <a:p>
              <a:pPr lvl="0" algn="ctr"/>
              <a:r>
                <a:rPr lang="ru-RU" sz="1050" b="1" dirty="0">
                  <a:solidFill>
                    <a:schemeClr val="accent1"/>
                  </a:solidFill>
                  <a:latin typeface="+mj-lt"/>
                </a:rPr>
                <a:t>дополнительным</a:t>
              </a:r>
            </a:p>
            <a:p>
              <a:pPr lvl="0" algn="ctr"/>
              <a:r>
                <a:rPr lang="ru-RU" sz="1050" b="1" dirty="0">
                  <a:solidFill>
                    <a:schemeClr val="accent1"/>
                  </a:solidFill>
                  <a:latin typeface="+mj-lt"/>
                </a:rPr>
                <a:t>образованием</a:t>
              </a:r>
            </a:p>
          </p:txBody>
        </p:sp>
        <p:grpSp>
          <p:nvGrpSpPr>
            <p:cNvPr id="49" name="Группа 48">
              <a:extLst>
                <a:ext uri="{FF2B5EF4-FFF2-40B4-BE49-F238E27FC236}">
                  <a16:creationId xmlns:a16="http://schemas.microsoft.com/office/drawing/2014/main" xmlns="" id="{A4A9DE54-42B1-4B1D-99F8-48E77B81553E}"/>
                </a:ext>
              </a:extLst>
            </p:cNvPr>
            <p:cNvGrpSpPr/>
            <p:nvPr/>
          </p:nvGrpSpPr>
          <p:grpSpPr>
            <a:xfrm>
              <a:off x="7560730" y="1473509"/>
              <a:ext cx="4034619" cy="4030330"/>
              <a:chOff x="298071" y="318936"/>
              <a:chExt cx="3601826" cy="3597997"/>
            </a:xfrm>
          </p:grpSpPr>
          <p:pic>
            <p:nvPicPr>
              <p:cNvPr id="52" name="Рисунок 51">
                <a:extLst>
                  <a:ext uri="{FF2B5EF4-FFF2-40B4-BE49-F238E27FC236}">
                    <a16:creationId xmlns:a16="http://schemas.microsoft.com/office/drawing/2014/main" xmlns="" id="{EE745503-79E7-4239-B49D-662C1A3A1E1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190" t="9709" r="5851" b="2365"/>
              <a:stretch>
                <a:fillRect/>
              </a:stretch>
            </p:blipFill>
            <p:spPr>
              <a:xfrm>
                <a:off x="1930238" y="2504233"/>
                <a:ext cx="1767355" cy="1412700"/>
              </a:xfrm>
              <a:custGeom>
                <a:avLst/>
                <a:gdLst>
                  <a:gd name="connsiteX0" fmla="*/ 922083 w 1767355"/>
                  <a:gd name="connsiteY0" fmla="*/ 0 h 1412700"/>
                  <a:gd name="connsiteX1" fmla="*/ 1767355 w 1767355"/>
                  <a:gd name="connsiteY1" fmla="*/ 432351 h 1412700"/>
                  <a:gd name="connsiteX2" fmla="*/ 0 w 1767355"/>
                  <a:gd name="connsiteY2" fmla="*/ 1405104 h 1412700"/>
                  <a:gd name="connsiteX3" fmla="*/ 86937 w 1767355"/>
                  <a:gd name="connsiteY3" fmla="*/ 459665 h 1412700"/>
                  <a:gd name="connsiteX4" fmla="*/ 922083 w 1767355"/>
                  <a:gd name="connsiteY4" fmla="*/ 0 h 1412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67355" h="1412700">
                    <a:moveTo>
                      <a:pt x="922083" y="0"/>
                    </a:moveTo>
                    <a:lnTo>
                      <a:pt x="1767355" y="432351"/>
                    </a:lnTo>
                    <a:cubicBezTo>
                      <a:pt x="1432361" y="1087285"/>
                      <a:pt x="732545" y="1472464"/>
                      <a:pt x="0" y="1405104"/>
                    </a:cubicBezTo>
                    <a:lnTo>
                      <a:pt x="86937" y="459665"/>
                    </a:lnTo>
                    <a:cubicBezTo>
                      <a:pt x="433094" y="491495"/>
                      <a:pt x="763785" y="309483"/>
                      <a:pt x="922083" y="0"/>
                    </a:cubicBezTo>
                    <a:close/>
                  </a:path>
                </a:pathLst>
              </a:custGeom>
              <a:ln w="25400">
                <a:solidFill>
                  <a:schemeClr val="bg1"/>
                </a:solidFill>
              </a:ln>
            </p:spPr>
          </p:pic>
          <p:pic>
            <p:nvPicPr>
              <p:cNvPr id="57" name="Рисунок 56">
                <a:extLst>
                  <a:ext uri="{FF2B5EF4-FFF2-40B4-BE49-F238E27FC236}">
                    <a16:creationId xmlns:a16="http://schemas.microsoft.com/office/drawing/2014/main" xmlns="" id="{F43C9396-4B1E-4EF3-AB5E-4545D7A2955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512" t="3161" r="32512" b="-3161"/>
              <a:stretch/>
            </p:blipFill>
            <p:spPr bwMode="auto">
              <a:xfrm>
                <a:off x="2858615" y="1843266"/>
                <a:ext cx="1041282" cy="1084388"/>
              </a:xfrm>
              <a:custGeom>
                <a:avLst/>
                <a:gdLst>
                  <a:gd name="connsiteX0" fmla="*/ 933640 w 1041282"/>
                  <a:gd name="connsiteY0" fmla="*/ 0 h 1084388"/>
                  <a:gd name="connsiteX1" fmla="*/ 1019287 w 1041282"/>
                  <a:gd name="connsiteY1" fmla="*/ 0 h 1084388"/>
                  <a:gd name="connsiteX2" fmla="*/ 1041274 w 1041282"/>
                  <a:gd name="connsiteY2" fmla="*/ 268329 h 1084388"/>
                  <a:gd name="connsiteX3" fmla="*/ 848465 w 1041282"/>
                  <a:gd name="connsiteY3" fmla="*/ 1084388 h 1084388"/>
                  <a:gd name="connsiteX4" fmla="*/ 0 w 1041282"/>
                  <a:gd name="connsiteY4" fmla="*/ 656493 h 1084388"/>
                  <a:gd name="connsiteX5" fmla="*/ 80113 w 1041282"/>
                  <a:gd name="connsiteY5" fmla="*/ 138118 h 1084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41282" h="1084388">
                    <a:moveTo>
                      <a:pt x="933640" y="0"/>
                    </a:moveTo>
                    <a:lnTo>
                      <a:pt x="1019287" y="0"/>
                    </a:lnTo>
                    <a:lnTo>
                      <a:pt x="1041274" y="268329"/>
                    </a:lnTo>
                    <a:cubicBezTo>
                      <a:pt x="1042139" y="550415"/>
                      <a:pt x="976675" y="830162"/>
                      <a:pt x="848465" y="1084388"/>
                    </a:cubicBezTo>
                    <a:lnTo>
                      <a:pt x="0" y="656493"/>
                    </a:lnTo>
                    <a:cubicBezTo>
                      <a:pt x="80701" y="496473"/>
                      <a:pt x="108741" y="315035"/>
                      <a:pt x="80113" y="138118"/>
                    </a:cubicBezTo>
                    <a:close/>
                  </a:path>
                </a:pathLst>
              </a:custGeom>
              <a:noFill/>
              <a:ln w="25400">
                <a:solidFill>
                  <a:schemeClr val="bg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8" name="Рисунок 57">
                <a:extLst>
                  <a:ext uri="{FF2B5EF4-FFF2-40B4-BE49-F238E27FC236}">
                    <a16:creationId xmlns:a16="http://schemas.microsoft.com/office/drawing/2014/main" xmlns="" id="{28903421-90F3-4906-81B4-617E7CC80E3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51" t="6075" r="21687" b="20070"/>
              <a:stretch/>
            </p:blipFill>
            <p:spPr bwMode="auto">
              <a:xfrm>
                <a:off x="2889017" y="1455685"/>
                <a:ext cx="988793" cy="528935"/>
              </a:xfrm>
              <a:custGeom>
                <a:avLst/>
                <a:gdLst>
                  <a:gd name="connsiteX0" fmla="*/ 884944 w 988793"/>
                  <a:gd name="connsiteY0" fmla="*/ 0 h 528935"/>
                  <a:gd name="connsiteX1" fmla="*/ 988793 w 988793"/>
                  <a:gd name="connsiteY1" fmla="*/ 380339 h 528935"/>
                  <a:gd name="connsiteX2" fmla="*/ 48952 w 988793"/>
                  <a:gd name="connsiteY2" fmla="*/ 528935 h 528935"/>
                  <a:gd name="connsiteX3" fmla="*/ 0 w 988793"/>
                  <a:gd name="connsiteY3" fmla="*/ 349651 h 528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88793" h="528935">
                    <a:moveTo>
                      <a:pt x="884944" y="0"/>
                    </a:moveTo>
                    <a:cubicBezTo>
                      <a:pt x="933382" y="122595"/>
                      <a:pt x="968208" y="250139"/>
                      <a:pt x="988793" y="380339"/>
                    </a:cubicBezTo>
                    <a:lnTo>
                      <a:pt x="48952" y="528935"/>
                    </a:lnTo>
                    <a:cubicBezTo>
                      <a:pt x="39248" y="467561"/>
                      <a:pt x="22833" y="407439"/>
                      <a:pt x="0" y="349651"/>
                    </a:cubicBezTo>
                    <a:close/>
                  </a:path>
                </a:pathLst>
              </a:custGeom>
              <a:noFill/>
              <a:ln w="25400">
                <a:solidFill>
                  <a:schemeClr val="bg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0" name="Рисунок 59">
                <a:extLst>
                  <a:ext uri="{FF2B5EF4-FFF2-40B4-BE49-F238E27FC236}">
                    <a16:creationId xmlns:a16="http://schemas.microsoft.com/office/drawing/2014/main" xmlns="" id="{1BD4FE78-9755-40A4-957E-FB0B4FBD760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9622" t="1845" r="6381" b="12329"/>
              <a:stretch>
                <a:fillRect/>
              </a:stretch>
            </p:blipFill>
            <p:spPr bwMode="auto">
              <a:xfrm>
                <a:off x="2110191" y="321139"/>
                <a:ext cx="1664304" cy="1487978"/>
              </a:xfrm>
              <a:custGeom>
                <a:avLst/>
                <a:gdLst>
                  <a:gd name="connsiteX0" fmla="*/ 11495 w 1664304"/>
                  <a:gd name="connsiteY0" fmla="*/ 0 h 1487978"/>
                  <a:gd name="connsiteX1" fmla="*/ 1664304 w 1664304"/>
                  <a:gd name="connsiteY1" fmla="*/ 1139783 h 1487978"/>
                  <a:gd name="connsiteX2" fmla="*/ 780952 w 1664304"/>
                  <a:gd name="connsiteY2" fmla="*/ 1487978 h 1487978"/>
                  <a:gd name="connsiteX3" fmla="*/ 0 w 1664304"/>
                  <a:gd name="connsiteY3" fmla="*/ 949431 h 14879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64304" h="1487978">
                    <a:moveTo>
                      <a:pt x="11495" y="0"/>
                    </a:moveTo>
                    <a:cubicBezTo>
                      <a:pt x="742828" y="8855"/>
                      <a:pt x="1396094" y="459349"/>
                      <a:pt x="1664304" y="1139783"/>
                    </a:cubicBezTo>
                    <a:lnTo>
                      <a:pt x="780952" y="1487978"/>
                    </a:lnTo>
                    <a:cubicBezTo>
                      <a:pt x="654223" y="1166473"/>
                      <a:pt x="345555" y="953614"/>
                      <a:pt x="0" y="949431"/>
                    </a:cubicBezTo>
                    <a:close/>
                  </a:path>
                </a:pathLst>
              </a:custGeom>
              <a:noFill/>
              <a:ln w="25400">
                <a:solidFill>
                  <a:schemeClr val="bg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2" name="Рисунок 61">
                <a:extLst>
                  <a:ext uri="{FF2B5EF4-FFF2-40B4-BE49-F238E27FC236}">
                    <a16:creationId xmlns:a16="http://schemas.microsoft.com/office/drawing/2014/main" xmlns="" id="{F921B85C-65E1-4C78-B473-F85598386FD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798" r="22246" b="26"/>
              <a:stretch/>
            </p:blipFill>
            <p:spPr bwMode="auto">
              <a:xfrm>
                <a:off x="311974" y="318936"/>
                <a:ext cx="1808487" cy="1696168"/>
              </a:xfrm>
              <a:custGeom>
                <a:avLst/>
                <a:gdLst>
                  <a:gd name="connsiteX0" fmla="*/ 1651706 w 1808487"/>
                  <a:gd name="connsiteY0" fmla="*/ 0 h 1696168"/>
                  <a:gd name="connsiteX1" fmla="*/ 1808487 w 1808487"/>
                  <a:gd name="connsiteY1" fmla="*/ 0 h 1696168"/>
                  <a:gd name="connsiteX2" fmla="*/ 1797646 w 1808487"/>
                  <a:gd name="connsiteY2" fmla="*/ 945841 h 1696168"/>
                  <a:gd name="connsiteX3" fmla="*/ 945095 w 1808487"/>
                  <a:gd name="connsiteY3" fmla="*/ 1696168 h 1696168"/>
                  <a:gd name="connsiteX4" fmla="*/ 0 w 1808487"/>
                  <a:gd name="connsiteY4" fmla="*/ 1586123 h 1696168"/>
                  <a:gd name="connsiteX5" fmla="*/ 1637570 w 1808487"/>
                  <a:gd name="connsiteY5" fmla="*/ 503 h 1696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808487" h="1696168">
                    <a:moveTo>
                      <a:pt x="1651706" y="0"/>
                    </a:moveTo>
                    <a:lnTo>
                      <a:pt x="1808487" y="0"/>
                    </a:lnTo>
                    <a:lnTo>
                      <a:pt x="1797646" y="945841"/>
                    </a:lnTo>
                    <a:cubicBezTo>
                      <a:pt x="1363300" y="940862"/>
                      <a:pt x="995333" y="1264709"/>
                      <a:pt x="945095" y="1696168"/>
                    </a:cubicBezTo>
                    <a:lnTo>
                      <a:pt x="0" y="1586123"/>
                    </a:lnTo>
                    <a:cubicBezTo>
                      <a:pt x="99912" y="728055"/>
                      <a:pt x="792215" y="70627"/>
                      <a:pt x="1637570" y="503"/>
                    </a:cubicBezTo>
                    <a:close/>
                  </a:path>
                </a:pathLst>
              </a:custGeom>
              <a:noFill/>
              <a:ln w="25400">
                <a:solidFill>
                  <a:schemeClr val="bg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3" name="Рисунок 62">
                <a:extLst>
                  <a:ext uri="{FF2B5EF4-FFF2-40B4-BE49-F238E27FC236}">
                    <a16:creationId xmlns:a16="http://schemas.microsoft.com/office/drawing/2014/main" xmlns="" id="{6925486F-AEF6-481D-B1AB-4009DCCB33E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4387" t="4354" r="3538" b="1204"/>
              <a:stretch>
                <a:fillRect/>
              </a:stretch>
            </p:blipFill>
            <p:spPr bwMode="auto">
              <a:xfrm flipH="1">
                <a:off x="298071" y="1934551"/>
                <a:ext cx="1717769" cy="1979811"/>
              </a:xfrm>
              <a:custGeom>
                <a:avLst/>
                <a:gdLst>
                  <a:gd name="connsiteX0" fmla="*/ 1707890 w 1717769"/>
                  <a:gd name="connsiteY0" fmla="*/ 0 h 1979811"/>
                  <a:gd name="connsiteX1" fmla="*/ 762381 w 1717769"/>
                  <a:gd name="connsiteY1" fmla="*/ 99440 h 1979811"/>
                  <a:gd name="connsiteX2" fmla="*/ 575720 w 1717769"/>
                  <a:gd name="connsiteY2" fmla="*/ 725263 h 1979811"/>
                  <a:gd name="connsiteX3" fmla="*/ 0 w 1717769"/>
                  <a:gd name="connsiteY3" fmla="*/ 1033554 h 1979811"/>
                  <a:gd name="connsiteX4" fmla="*/ 92059 w 1717769"/>
                  <a:gd name="connsiteY4" fmla="*/ 1979811 h 1979811"/>
                  <a:gd name="connsiteX5" fmla="*/ 1312271 w 1717769"/>
                  <a:gd name="connsiteY5" fmla="*/ 1326403 h 1979811"/>
                  <a:gd name="connsiteX6" fmla="*/ 1707890 w 1717769"/>
                  <a:gd name="connsiteY6" fmla="*/ 0 h 1979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17769" h="1979811">
                    <a:moveTo>
                      <a:pt x="1707890" y="0"/>
                    </a:moveTo>
                    <a:lnTo>
                      <a:pt x="762381" y="99440"/>
                    </a:lnTo>
                    <a:cubicBezTo>
                      <a:pt x="786060" y="324589"/>
                      <a:pt x="718866" y="549873"/>
                      <a:pt x="575720" y="725263"/>
                    </a:cubicBezTo>
                    <a:cubicBezTo>
                      <a:pt x="432574" y="900654"/>
                      <a:pt x="225326" y="1011632"/>
                      <a:pt x="0" y="1033554"/>
                    </a:cubicBezTo>
                    <a:lnTo>
                      <a:pt x="92059" y="1979811"/>
                    </a:lnTo>
                    <a:cubicBezTo>
                      <a:pt x="569628" y="1933349"/>
                      <a:pt x="1008880" y="1698135"/>
                      <a:pt x="1312271" y="1326403"/>
                    </a:cubicBezTo>
                    <a:cubicBezTo>
                      <a:pt x="1615662" y="954671"/>
                      <a:pt x="1758077" y="477192"/>
                      <a:pt x="1707890" y="0"/>
                    </a:cubicBezTo>
                    <a:close/>
                  </a:path>
                </a:pathLst>
              </a:custGeom>
              <a:noFill/>
              <a:ln w="25400">
                <a:solidFill>
                  <a:schemeClr val="bg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50" name="Прямоугольник 49">
              <a:extLst>
                <a:ext uri="{FF2B5EF4-FFF2-40B4-BE49-F238E27FC236}">
                  <a16:creationId xmlns:a16="http://schemas.microsoft.com/office/drawing/2014/main" xmlns="" id="{FA67007D-FDFE-4AF4-AB11-40CEAE3A3705}"/>
                </a:ext>
              </a:extLst>
            </p:cNvPr>
            <p:cNvSpPr/>
            <p:nvPr/>
          </p:nvSpPr>
          <p:spPr>
            <a:xfrm flipH="1">
              <a:off x="9094769" y="2803318"/>
              <a:ext cx="1219113" cy="92535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3600" b="1" dirty="0">
                  <a:solidFill>
                    <a:schemeClr val="accent1"/>
                  </a:solidFill>
                  <a:latin typeface="+mj-lt"/>
                </a:rPr>
                <a:t>91%</a:t>
              </a:r>
              <a:r>
                <a:rPr lang="ru-RU" sz="3200" b="1" dirty="0">
                  <a:solidFill>
                    <a:schemeClr val="accent1"/>
                  </a:solidFill>
                  <a:latin typeface="+mj-lt"/>
                </a:rPr>
                <a:t> </a:t>
              </a:r>
              <a:endParaRPr lang="ru-RU" sz="3200" dirty="0">
                <a:solidFill>
                  <a:schemeClr val="accent1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9162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xmlns="" id="{756D1278-B54A-463C-BBAF-DE2A3581A2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5950" y="1883866"/>
            <a:ext cx="9585189" cy="4199404"/>
          </a:xfrm>
          <a:custGeom>
            <a:avLst/>
            <a:gdLst>
              <a:gd name="connsiteX0" fmla="*/ 0 w 9585189"/>
              <a:gd name="connsiteY0" fmla="*/ 4199404 h 4199404"/>
              <a:gd name="connsiteX1" fmla="*/ 254692 w 9585189"/>
              <a:gd name="connsiteY1" fmla="*/ 3641483 h 4199404"/>
              <a:gd name="connsiteX2" fmla="*/ 471043 w 9585189"/>
              <a:gd name="connsiteY2" fmla="*/ 3167550 h 4199404"/>
              <a:gd name="connsiteX3" fmla="*/ 783247 w 9585189"/>
              <a:gd name="connsiteY3" fmla="*/ 2483648 h 4199404"/>
              <a:gd name="connsiteX4" fmla="*/ 1037939 w 9585189"/>
              <a:gd name="connsiteY4" fmla="*/ 1925727 h 4199404"/>
              <a:gd name="connsiteX5" fmla="*/ 1292631 w 9585189"/>
              <a:gd name="connsiteY5" fmla="*/ 1367806 h 4199404"/>
              <a:gd name="connsiteX6" fmla="*/ 1604834 w 9585189"/>
              <a:gd name="connsiteY6" fmla="*/ 683903 h 4199404"/>
              <a:gd name="connsiteX7" fmla="*/ 1917037 w 9585189"/>
              <a:gd name="connsiteY7" fmla="*/ 0 h 4199404"/>
              <a:gd name="connsiteX8" fmla="*/ 2767505 w 9585189"/>
              <a:gd name="connsiteY8" fmla="*/ 0 h 4199404"/>
              <a:gd name="connsiteX9" fmla="*/ 3311246 w 9585189"/>
              <a:gd name="connsiteY9" fmla="*/ 0 h 4199404"/>
              <a:gd name="connsiteX10" fmla="*/ 3854988 w 9585189"/>
              <a:gd name="connsiteY10" fmla="*/ 0 h 4199404"/>
              <a:gd name="connsiteX11" fmla="*/ 4552093 w 9585189"/>
              <a:gd name="connsiteY11" fmla="*/ 0 h 4199404"/>
              <a:gd name="connsiteX12" fmla="*/ 5325879 w 9585189"/>
              <a:gd name="connsiteY12" fmla="*/ 0 h 4199404"/>
              <a:gd name="connsiteX13" fmla="*/ 5792939 w 9585189"/>
              <a:gd name="connsiteY13" fmla="*/ 0 h 4199404"/>
              <a:gd name="connsiteX14" fmla="*/ 6490044 w 9585189"/>
              <a:gd name="connsiteY14" fmla="*/ 0 h 4199404"/>
              <a:gd name="connsiteX15" fmla="*/ 7187149 w 9585189"/>
              <a:gd name="connsiteY15" fmla="*/ 0 h 4199404"/>
              <a:gd name="connsiteX16" fmla="*/ 7884253 w 9585189"/>
              <a:gd name="connsiteY16" fmla="*/ 0 h 4199404"/>
              <a:gd name="connsiteX17" fmla="*/ 8658040 w 9585189"/>
              <a:gd name="connsiteY17" fmla="*/ 0 h 4199404"/>
              <a:gd name="connsiteX18" fmla="*/ 9585189 w 9585189"/>
              <a:gd name="connsiteY18" fmla="*/ 0 h 4199404"/>
              <a:gd name="connsiteX19" fmla="*/ 9292156 w 9585189"/>
              <a:gd name="connsiteY19" fmla="*/ 641909 h 4199404"/>
              <a:gd name="connsiteX20" fmla="*/ 9056634 w 9585189"/>
              <a:gd name="connsiteY20" fmla="*/ 1157836 h 4199404"/>
              <a:gd name="connsiteX21" fmla="*/ 8744431 w 9585189"/>
              <a:gd name="connsiteY21" fmla="*/ 1841739 h 4199404"/>
              <a:gd name="connsiteX22" fmla="*/ 8470568 w 9585189"/>
              <a:gd name="connsiteY22" fmla="*/ 2441653 h 4199404"/>
              <a:gd name="connsiteX23" fmla="*/ 8235047 w 9585189"/>
              <a:gd name="connsiteY23" fmla="*/ 2957580 h 4199404"/>
              <a:gd name="connsiteX24" fmla="*/ 7961184 w 9585189"/>
              <a:gd name="connsiteY24" fmla="*/ 3557495 h 4199404"/>
              <a:gd name="connsiteX25" fmla="*/ 7668151 w 9585189"/>
              <a:gd name="connsiteY25" fmla="*/ 4199404 h 4199404"/>
              <a:gd name="connsiteX26" fmla="*/ 7201091 w 9585189"/>
              <a:gd name="connsiteY26" fmla="*/ 4199404 h 4199404"/>
              <a:gd name="connsiteX27" fmla="*/ 6427305 w 9585189"/>
              <a:gd name="connsiteY27" fmla="*/ 4199404 h 4199404"/>
              <a:gd name="connsiteX28" fmla="*/ 5883563 w 9585189"/>
              <a:gd name="connsiteY28" fmla="*/ 4199404 h 4199404"/>
              <a:gd name="connsiteX29" fmla="*/ 5033095 w 9585189"/>
              <a:gd name="connsiteY29" fmla="*/ 4199404 h 4199404"/>
              <a:gd name="connsiteX30" fmla="*/ 4412672 w 9585189"/>
              <a:gd name="connsiteY30" fmla="*/ 4199404 h 4199404"/>
              <a:gd name="connsiteX31" fmla="*/ 3945612 w 9585189"/>
              <a:gd name="connsiteY31" fmla="*/ 4199404 h 4199404"/>
              <a:gd name="connsiteX32" fmla="*/ 3171826 w 9585189"/>
              <a:gd name="connsiteY32" fmla="*/ 4199404 h 4199404"/>
              <a:gd name="connsiteX33" fmla="*/ 2628084 w 9585189"/>
              <a:gd name="connsiteY33" fmla="*/ 4199404 h 4199404"/>
              <a:gd name="connsiteX34" fmla="*/ 1854298 w 9585189"/>
              <a:gd name="connsiteY34" fmla="*/ 4199404 h 4199404"/>
              <a:gd name="connsiteX35" fmla="*/ 1003831 w 9585189"/>
              <a:gd name="connsiteY35" fmla="*/ 4199404 h 4199404"/>
              <a:gd name="connsiteX36" fmla="*/ 0 w 9585189"/>
              <a:gd name="connsiteY36" fmla="*/ 4199404 h 4199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9585189" h="4199404" extrusionOk="0">
                <a:moveTo>
                  <a:pt x="0" y="4199404"/>
                </a:moveTo>
                <a:cubicBezTo>
                  <a:pt x="66859" y="3991625"/>
                  <a:pt x="186641" y="3804408"/>
                  <a:pt x="254692" y="3641483"/>
                </a:cubicBezTo>
                <a:cubicBezTo>
                  <a:pt x="322743" y="3478558"/>
                  <a:pt x="414480" y="3320627"/>
                  <a:pt x="471043" y="3167550"/>
                </a:cubicBezTo>
                <a:cubicBezTo>
                  <a:pt x="527607" y="3014473"/>
                  <a:pt x="689996" y="2626022"/>
                  <a:pt x="783247" y="2483648"/>
                </a:cubicBezTo>
                <a:cubicBezTo>
                  <a:pt x="876498" y="2341274"/>
                  <a:pt x="970735" y="2043151"/>
                  <a:pt x="1037939" y="1925727"/>
                </a:cubicBezTo>
                <a:cubicBezTo>
                  <a:pt x="1105143" y="1808303"/>
                  <a:pt x="1151961" y="1603287"/>
                  <a:pt x="1292631" y="1367806"/>
                </a:cubicBezTo>
                <a:cubicBezTo>
                  <a:pt x="1433301" y="1132325"/>
                  <a:pt x="1540677" y="902131"/>
                  <a:pt x="1604834" y="683903"/>
                </a:cubicBezTo>
                <a:cubicBezTo>
                  <a:pt x="1668991" y="465675"/>
                  <a:pt x="1796980" y="255704"/>
                  <a:pt x="1917037" y="0"/>
                </a:cubicBezTo>
                <a:cubicBezTo>
                  <a:pt x="2096887" y="-14791"/>
                  <a:pt x="2393256" y="-881"/>
                  <a:pt x="2767505" y="0"/>
                </a:cubicBezTo>
                <a:cubicBezTo>
                  <a:pt x="3141754" y="881"/>
                  <a:pt x="3161394" y="-4897"/>
                  <a:pt x="3311246" y="0"/>
                </a:cubicBezTo>
                <a:cubicBezTo>
                  <a:pt x="3461098" y="4897"/>
                  <a:pt x="3670999" y="-24721"/>
                  <a:pt x="3854988" y="0"/>
                </a:cubicBezTo>
                <a:cubicBezTo>
                  <a:pt x="4038977" y="24721"/>
                  <a:pt x="4305636" y="-16070"/>
                  <a:pt x="4552093" y="0"/>
                </a:cubicBezTo>
                <a:cubicBezTo>
                  <a:pt x="4798550" y="16070"/>
                  <a:pt x="5141534" y="-4295"/>
                  <a:pt x="5325879" y="0"/>
                </a:cubicBezTo>
                <a:cubicBezTo>
                  <a:pt x="5510224" y="4295"/>
                  <a:pt x="5652330" y="3022"/>
                  <a:pt x="5792939" y="0"/>
                </a:cubicBezTo>
                <a:cubicBezTo>
                  <a:pt x="5933548" y="-3022"/>
                  <a:pt x="6183311" y="25547"/>
                  <a:pt x="6490044" y="0"/>
                </a:cubicBezTo>
                <a:cubicBezTo>
                  <a:pt x="6796778" y="-25547"/>
                  <a:pt x="6907428" y="8831"/>
                  <a:pt x="7187149" y="0"/>
                </a:cubicBezTo>
                <a:cubicBezTo>
                  <a:pt x="7466871" y="-8831"/>
                  <a:pt x="7707638" y="-30597"/>
                  <a:pt x="7884253" y="0"/>
                </a:cubicBezTo>
                <a:cubicBezTo>
                  <a:pt x="8060868" y="30597"/>
                  <a:pt x="8297549" y="-5715"/>
                  <a:pt x="8658040" y="0"/>
                </a:cubicBezTo>
                <a:cubicBezTo>
                  <a:pt x="9018531" y="5715"/>
                  <a:pt x="9261167" y="41100"/>
                  <a:pt x="9585189" y="0"/>
                </a:cubicBezTo>
                <a:cubicBezTo>
                  <a:pt x="9539056" y="165141"/>
                  <a:pt x="9395598" y="365349"/>
                  <a:pt x="9292156" y="641909"/>
                </a:cubicBezTo>
                <a:cubicBezTo>
                  <a:pt x="9188714" y="918469"/>
                  <a:pt x="9152113" y="992296"/>
                  <a:pt x="9056634" y="1157836"/>
                </a:cubicBezTo>
                <a:cubicBezTo>
                  <a:pt x="8961155" y="1323376"/>
                  <a:pt x="8891964" y="1507612"/>
                  <a:pt x="8744431" y="1841739"/>
                </a:cubicBezTo>
                <a:cubicBezTo>
                  <a:pt x="8596897" y="2175866"/>
                  <a:pt x="8542668" y="2274446"/>
                  <a:pt x="8470568" y="2441653"/>
                </a:cubicBezTo>
                <a:cubicBezTo>
                  <a:pt x="8398468" y="2608860"/>
                  <a:pt x="8283276" y="2849982"/>
                  <a:pt x="8235047" y="2957580"/>
                </a:cubicBezTo>
                <a:cubicBezTo>
                  <a:pt x="8186818" y="3065178"/>
                  <a:pt x="8059201" y="3271842"/>
                  <a:pt x="7961184" y="3557495"/>
                </a:cubicBezTo>
                <a:cubicBezTo>
                  <a:pt x="7863167" y="3843148"/>
                  <a:pt x="7780409" y="4001862"/>
                  <a:pt x="7668151" y="4199404"/>
                </a:cubicBezTo>
                <a:cubicBezTo>
                  <a:pt x="7562205" y="4203903"/>
                  <a:pt x="7410900" y="4189334"/>
                  <a:pt x="7201091" y="4199404"/>
                </a:cubicBezTo>
                <a:cubicBezTo>
                  <a:pt x="6991282" y="4209474"/>
                  <a:pt x="6687716" y="4164114"/>
                  <a:pt x="6427305" y="4199404"/>
                </a:cubicBezTo>
                <a:cubicBezTo>
                  <a:pt x="6166894" y="4234694"/>
                  <a:pt x="6149470" y="4201862"/>
                  <a:pt x="5883563" y="4199404"/>
                </a:cubicBezTo>
                <a:cubicBezTo>
                  <a:pt x="5617656" y="4196946"/>
                  <a:pt x="5239669" y="4231521"/>
                  <a:pt x="5033095" y="4199404"/>
                </a:cubicBezTo>
                <a:cubicBezTo>
                  <a:pt x="4826521" y="4167287"/>
                  <a:pt x="4649961" y="4209058"/>
                  <a:pt x="4412672" y="4199404"/>
                </a:cubicBezTo>
                <a:cubicBezTo>
                  <a:pt x="4175383" y="4189750"/>
                  <a:pt x="4049936" y="4178972"/>
                  <a:pt x="3945612" y="4199404"/>
                </a:cubicBezTo>
                <a:cubicBezTo>
                  <a:pt x="3841288" y="4219836"/>
                  <a:pt x="3474852" y="4175073"/>
                  <a:pt x="3171826" y="4199404"/>
                </a:cubicBezTo>
                <a:cubicBezTo>
                  <a:pt x="2868800" y="4223735"/>
                  <a:pt x="2858135" y="4176892"/>
                  <a:pt x="2628084" y="4199404"/>
                </a:cubicBezTo>
                <a:cubicBezTo>
                  <a:pt x="2398033" y="4221916"/>
                  <a:pt x="2170713" y="4165833"/>
                  <a:pt x="1854298" y="4199404"/>
                </a:cubicBezTo>
                <a:cubicBezTo>
                  <a:pt x="1537883" y="4232975"/>
                  <a:pt x="1340779" y="4207695"/>
                  <a:pt x="1003831" y="4199404"/>
                </a:cubicBezTo>
                <a:cubicBezTo>
                  <a:pt x="666883" y="4191113"/>
                  <a:pt x="440724" y="4163879"/>
                  <a:pt x="0" y="4199404"/>
                </a:cubicBezTo>
                <a:close/>
              </a:path>
            </a:pathLst>
          </a:custGeom>
          <a:noFill/>
          <a:ln w="63500" cap="sq" cmpd="sng">
            <a:solidFill>
              <a:srgbClr val="EFE2E0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flowChartInputOutpu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xmlns="" id="{0625BB1B-04B5-449E-8278-24486868C0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11" t="20084" r="30053" b="5770"/>
          <a:stretch/>
        </p:blipFill>
        <p:spPr bwMode="auto">
          <a:xfrm flipH="1">
            <a:off x="-942511" y="-6877"/>
            <a:ext cx="5104183" cy="6205741"/>
          </a:xfrm>
          <a:custGeom>
            <a:avLst/>
            <a:gdLst>
              <a:gd name="connsiteX0" fmla="*/ 5104183 w 5104183"/>
              <a:gd name="connsiteY0" fmla="*/ 0 h 6205741"/>
              <a:gd name="connsiteX1" fmla="*/ 0 w 5104183"/>
              <a:gd name="connsiteY1" fmla="*/ 0 h 6205741"/>
              <a:gd name="connsiteX2" fmla="*/ 3766 w 5104183"/>
              <a:gd name="connsiteY2" fmla="*/ 165623 h 6205741"/>
              <a:gd name="connsiteX3" fmla="*/ 3438167 w 5104183"/>
              <a:gd name="connsiteY3" fmla="*/ 6182053 h 6205741"/>
              <a:gd name="connsiteX4" fmla="*/ 3479912 w 5104183"/>
              <a:gd name="connsiteY4" fmla="*/ 6205741 h 6205741"/>
              <a:gd name="connsiteX5" fmla="*/ 5104183 w 5104183"/>
              <a:gd name="connsiteY5" fmla="*/ 6205741 h 6205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104183" h="6205741">
                <a:moveTo>
                  <a:pt x="5104183" y="0"/>
                </a:moveTo>
                <a:lnTo>
                  <a:pt x="0" y="0"/>
                </a:lnTo>
                <a:lnTo>
                  <a:pt x="3766" y="165623"/>
                </a:lnTo>
                <a:cubicBezTo>
                  <a:pt x="122627" y="2773331"/>
                  <a:pt x="1481736" y="5017141"/>
                  <a:pt x="3438167" y="6182053"/>
                </a:cubicBezTo>
                <a:lnTo>
                  <a:pt x="3479912" y="6205741"/>
                </a:lnTo>
                <a:lnTo>
                  <a:pt x="5104183" y="6205741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Полилиния: фигура 40">
            <a:extLst>
              <a:ext uri="{FF2B5EF4-FFF2-40B4-BE49-F238E27FC236}">
                <a16:creationId xmlns:a16="http://schemas.microsoft.com/office/drawing/2014/main" xmlns="" id="{AA6C23DD-A4FC-4A51-A06B-A06DEE408CF8}"/>
              </a:ext>
            </a:extLst>
          </p:cNvPr>
          <p:cNvSpPr>
            <a:spLocks noChangeAspect="1"/>
          </p:cNvSpPr>
          <p:nvPr/>
        </p:nvSpPr>
        <p:spPr>
          <a:xfrm flipV="1">
            <a:off x="-934484" y="-15872"/>
            <a:ext cx="5104183" cy="6214971"/>
          </a:xfrm>
          <a:custGeom>
            <a:avLst/>
            <a:gdLst>
              <a:gd name="connsiteX0" fmla="*/ 0 w 5104183"/>
              <a:gd name="connsiteY0" fmla="*/ 6214971 h 6214971"/>
              <a:gd name="connsiteX1" fmla="*/ 5104183 w 5104183"/>
              <a:gd name="connsiteY1" fmla="*/ 6214971 h 6214971"/>
              <a:gd name="connsiteX2" fmla="*/ 5100418 w 5104183"/>
              <a:gd name="connsiteY2" fmla="*/ 6049348 h 6214971"/>
              <a:gd name="connsiteX3" fmla="*/ 1666016 w 5104183"/>
              <a:gd name="connsiteY3" fmla="*/ 32919 h 6214971"/>
              <a:gd name="connsiteX4" fmla="*/ 1608006 w 5104183"/>
              <a:gd name="connsiteY4" fmla="*/ 0 h 6214971"/>
              <a:gd name="connsiteX5" fmla="*/ 0 w 5104183"/>
              <a:gd name="connsiteY5" fmla="*/ 0 h 6214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104183" h="6214971">
                <a:moveTo>
                  <a:pt x="0" y="6214971"/>
                </a:moveTo>
                <a:lnTo>
                  <a:pt x="5104183" y="6214971"/>
                </a:lnTo>
                <a:lnTo>
                  <a:pt x="5100418" y="6049348"/>
                </a:lnTo>
                <a:cubicBezTo>
                  <a:pt x="4981556" y="3441640"/>
                  <a:pt x="3622448" y="1197830"/>
                  <a:pt x="1666016" y="32919"/>
                </a:cubicBezTo>
                <a:lnTo>
                  <a:pt x="1608006" y="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EFE2E0">
                  <a:alpha val="89000"/>
                </a:srgbClr>
              </a:gs>
              <a:gs pos="0">
                <a:schemeClr val="bg1">
                  <a:alpha val="0"/>
                </a:schemeClr>
              </a:gs>
            </a:gsLst>
            <a:lin ang="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8618A3FE-3AFD-45C0-ADE4-4564FE561315}"/>
              </a:ext>
            </a:extLst>
          </p:cNvPr>
          <p:cNvSpPr/>
          <p:nvPr/>
        </p:nvSpPr>
        <p:spPr>
          <a:xfrm>
            <a:off x="4845950" y="213337"/>
            <a:ext cx="8704949" cy="673100"/>
          </a:xfrm>
          <a:prstGeom prst="rect">
            <a:avLst/>
          </a:prstGeom>
          <a:gradFill>
            <a:gsLst>
              <a:gs pos="0">
                <a:srgbClr val="77151D"/>
              </a:gs>
              <a:gs pos="100000">
                <a:srgbClr val="4D0D1A">
                  <a:lumMod val="100000"/>
                </a:srgb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221BBAA5-90CD-4CA9-8ED0-349FCDEB7C0F}"/>
              </a:ext>
            </a:extLst>
          </p:cNvPr>
          <p:cNvSpPr/>
          <p:nvPr/>
        </p:nvSpPr>
        <p:spPr>
          <a:xfrm>
            <a:off x="6349835" y="319055"/>
            <a:ext cx="72892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ВОЕННО-ПАТРИОТИЧЕСКОЕ ВОСПИТАНИЕ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A9DAA75B-BFC9-436A-966A-05D332D7DCB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02" t="23138" r="9528" b="23583"/>
          <a:stretch/>
        </p:blipFill>
        <p:spPr>
          <a:xfrm>
            <a:off x="4963313" y="213337"/>
            <a:ext cx="1253556" cy="667527"/>
          </a:xfrm>
          <a:prstGeom prst="rect">
            <a:avLst/>
          </a:prstGeom>
        </p:spPr>
      </p:pic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39FEF3FF-5675-4571-8DD3-C2F9ADCCDD83}"/>
              </a:ext>
            </a:extLst>
          </p:cNvPr>
          <p:cNvCxnSpPr/>
          <p:nvPr/>
        </p:nvCxnSpPr>
        <p:spPr>
          <a:xfrm>
            <a:off x="6235553" y="300635"/>
            <a:ext cx="0" cy="498505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AB2A59F1-72F9-4BE6-B59A-9F3B37825B8D}"/>
              </a:ext>
            </a:extLst>
          </p:cNvPr>
          <p:cNvSpPr txBox="1"/>
          <p:nvPr/>
        </p:nvSpPr>
        <p:spPr>
          <a:xfrm>
            <a:off x="1505715" y="6042348"/>
            <a:ext cx="26203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Военно-патриотических центров «Авангард»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14A56D8F-A5F4-4BD2-9BC7-7422E23372E9}"/>
              </a:ext>
            </a:extLst>
          </p:cNvPr>
          <p:cNvSpPr txBox="1"/>
          <p:nvPr/>
        </p:nvSpPr>
        <p:spPr>
          <a:xfrm>
            <a:off x="5513342" y="4850516"/>
            <a:ext cx="658059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chemeClr val="bg1"/>
                </a:solidFill>
              </a:rPr>
              <a:t>Самарское </a:t>
            </a:r>
            <a:r>
              <a:rPr lang="ru-RU" sz="2000" dirty="0" smtClean="0">
                <a:solidFill>
                  <a:schemeClr val="bg1"/>
                </a:solidFill>
              </a:rPr>
              <a:t>отделение </a:t>
            </a:r>
            <a:r>
              <a:rPr lang="ru-RU" sz="2000" dirty="0">
                <a:solidFill>
                  <a:schemeClr val="bg1"/>
                </a:solidFill>
              </a:rPr>
              <a:t>Всероссийского детско-юношеского военно-патриотического общественного движения «ЮНАРМИЯ</a:t>
            </a:r>
            <a:r>
              <a:rPr lang="ru-RU" sz="2000" dirty="0" smtClean="0">
                <a:solidFill>
                  <a:schemeClr val="bg1"/>
                </a:solidFill>
              </a:rPr>
              <a:t>» - самое большое региональное отделение 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BB5140DB-E457-4D5F-B3C8-A7FD47CB27A1}"/>
              </a:ext>
            </a:extLst>
          </p:cNvPr>
          <p:cNvSpPr txBox="1"/>
          <p:nvPr/>
        </p:nvSpPr>
        <p:spPr>
          <a:xfrm>
            <a:off x="6109258" y="3438852"/>
            <a:ext cx="598467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chemeClr val="bg1"/>
                </a:solidFill>
              </a:rPr>
              <a:t>В</a:t>
            </a:r>
            <a:r>
              <a:rPr lang="ru-RU" sz="2000" dirty="0" smtClean="0">
                <a:solidFill>
                  <a:schemeClr val="bg1"/>
                </a:solidFill>
              </a:rPr>
              <a:t>оенно-патриотические </a:t>
            </a:r>
            <a:r>
              <a:rPr lang="ru-RU" sz="2000" dirty="0">
                <a:solidFill>
                  <a:schemeClr val="bg1"/>
                </a:solidFill>
              </a:rPr>
              <a:t>клубы Самарской области </a:t>
            </a:r>
            <a:r>
              <a:rPr lang="ru-RU" sz="2000" dirty="0" smtClean="0">
                <a:solidFill>
                  <a:schemeClr val="bg1"/>
                </a:solidFill>
              </a:rPr>
              <a:t>- 5 лет лидеры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ru-RU" sz="2000" dirty="0">
                <a:solidFill>
                  <a:schemeClr val="bg1"/>
                </a:solidFill>
              </a:rPr>
              <a:t>в номинации «Лучший военно-патриотический клуб ПФО» в рамках общественного проекта </a:t>
            </a:r>
            <a:r>
              <a:rPr lang="ru-RU" sz="2000" dirty="0" smtClean="0">
                <a:solidFill>
                  <a:schemeClr val="bg1"/>
                </a:solidFill>
              </a:rPr>
              <a:t>ПФО «Герои </a:t>
            </a:r>
            <a:r>
              <a:rPr lang="ru-RU" sz="2000" dirty="0">
                <a:solidFill>
                  <a:schemeClr val="bg1"/>
                </a:solidFill>
              </a:rPr>
              <a:t>Отечества»</a:t>
            </a:r>
            <a:r>
              <a:rPr lang="ru-RU" sz="2000" dirty="0" smtClean="0">
                <a:solidFill>
                  <a:schemeClr val="bg1"/>
                </a:solidFill>
              </a:rPr>
              <a:t> 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E248F396-2FC8-4D51-A15F-3B33593B30DD}"/>
              </a:ext>
            </a:extLst>
          </p:cNvPr>
          <p:cNvSpPr txBox="1"/>
          <p:nvPr/>
        </p:nvSpPr>
        <p:spPr>
          <a:xfrm>
            <a:off x="3128315" y="4342578"/>
            <a:ext cx="199545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/>
              <a:t>Кадетских классов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10911905-8D26-4CBA-9B4B-4DAB7A41B27F}"/>
              </a:ext>
            </a:extLst>
          </p:cNvPr>
          <p:cNvSpPr txBox="1"/>
          <p:nvPr/>
        </p:nvSpPr>
        <p:spPr>
          <a:xfrm>
            <a:off x="2460005" y="5252225"/>
            <a:ext cx="199545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/>
              <a:t>Казачьих классов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60DA2D19-6B7D-4EED-9E9B-9A4CF591F6F7}"/>
              </a:ext>
            </a:extLst>
          </p:cNvPr>
          <p:cNvSpPr txBox="1"/>
          <p:nvPr/>
        </p:nvSpPr>
        <p:spPr>
          <a:xfrm>
            <a:off x="4517835" y="1095046"/>
            <a:ext cx="229316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/>
              <a:t>Юнармейских отрядов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2929763" y="2944366"/>
            <a:ext cx="3354305" cy="792000"/>
            <a:chOff x="3807431" y="2083103"/>
            <a:chExt cx="3354305" cy="792000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xmlns="" id="{9F949CCD-C660-474C-BC57-95E3B70407FF}"/>
                </a:ext>
              </a:extLst>
            </p:cNvPr>
            <p:cNvSpPr txBox="1"/>
            <p:nvPr/>
          </p:nvSpPr>
          <p:spPr>
            <a:xfrm>
              <a:off x="4538885" y="2131081"/>
              <a:ext cx="2622851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000" dirty="0"/>
                <a:t>Военно-патриотических объединений</a:t>
              </a:r>
            </a:p>
          </p:txBody>
        </p:sp>
        <p:sp>
          <p:nvSpPr>
            <p:cNvPr id="27" name="Овал 26">
              <a:extLst>
                <a:ext uri="{FF2B5EF4-FFF2-40B4-BE49-F238E27FC236}">
                  <a16:creationId xmlns:a16="http://schemas.microsoft.com/office/drawing/2014/main" xmlns="" id="{33FC8154-501C-4556-BDC5-541DCBD9460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807431" y="2083103"/>
              <a:ext cx="792000" cy="792000"/>
            </a:xfrm>
            <a:prstGeom prst="ellipse">
              <a:avLst/>
            </a:prstGeom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dirty="0">
                  <a:latin typeface="+mj-lt"/>
                </a:rPr>
                <a:t>215</a:t>
              </a:r>
            </a:p>
          </p:txBody>
        </p:sp>
      </p:grpSp>
      <p:sp>
        <p:nvSpPr>
          <p:cNvPr id="28" name="Овал 27">
            <a:extLst>
              <a:ext uri="{FF2B5EF4-FFF2-40B4-BE49-F238E27FC236}">
                <a16:creationId xmlns:a16="http://schemas.microsoft.com/office/drawing/2014/main" xmlns="" id="{65C4A78E-8104-48A9-A650-0AEC666505BB}"/>
              </a:ext>
            </a:extLst>
          </p:cNvPr>
          <p:cNvSpPr>
            <a:spLocks noChangeAspect="1"/>
          </p:cNvSpPr>
          <p:nvPr/>
        </p:nvSpPr>
        <p:spPr>
          <a:xfrm>
            <a:off x="3661217" y="879365"/>
            <a:ext cx="792000" cy="792000"/>
          </a:xfrm>
          <a:prstGeom prst="ellipse">
            <a:avLst/>
          </a:prstGeom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+mj-lt"/>
              </a:rPr>
              <a:t>639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3357837" y="1861031"/>
            <a:ext cx="3027803" cy="792000"/>
            <a:chOff x="3059022" y="2655673"/>
            <a:chExt cx="3027803" cy="792000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xmlns="" id="{1489B6C8-B7B8-419E-98F7-71E8EC417BB1}"/>
                </a:ext>
              </a:extLst>
            </p:cNvPr>
            <p:cNvSpPr txBox="1"/>
            <p:nvPr/>
          </p:nvSpPr>
          <p:spPr>
            <a:xfrm>
              <a:off x="3793660" y="2888522"/>
              <a:ext cx="229316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2000" dirty="0"/>
                <a:t>Музеев Боевой Славы</a:t>
              </a:r>
            </a:p>
          </p:txBody>
        </p:sp>
        <p:sp>
          <p:nvSpPr>
            <p:cNvPr id="29" name="Овал 28">
              <a:extLst>
                <a:ext uri="{FF2B5EF4-FFF2-40B4-BE49-F238E27FC236}">
                  <a16:creationId xmlns:a16="http://schemas.microsoft.com/office/drawing/2014/main" xmlns="" id="{44184979-2077-4FB4-B0D8-B9898743DE9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059022" y="2655673"/>
              <a:ext cx="792000" cy="792000"/>
            </a:xfrm>
            <a:prstGeom prst="ellipse">
              <a:avLst/>
            </a:prstGeom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dirty="0">
                  <a:latin typeface="+mj-lt"/>
                </a:rPr>
                <a:t>289</a:t>
              </a:r>
            </a:p>
          </p:txBody>
        </p:sp>
      </p:grpSp>
      <p:sp>
        <p:nvSpPr>
          <p:cNvPr id="30" name="Овал 29">
            <a:extLst>
              <a:ext uri="{FF2B5EF4-FFF2-40B4-BE49-F238E27FC236}">
                <a16:creationId xmlns:a16="http://schemas.microsoft.com/office/drawing/2014/main" xmlns="" id="{7A8B2844-7C73-434A-A74E-7540EE090F77}"/>
              </a:ext>
            </a:extLst>
          </p:cNvPr>
          <p:cNvSpPr>
            <a:spLocks noChangeAspect="1"/>
          </p:cNvSpPr>
          <p:nvPr/>
        </p:nvSpPr>
        <p:spPr>
          <a:xfrm>
            <a:off x="2240008" y="4058516"/>
            <a:ext cx="792000" cy="792000"/>
          </a:xfrm>
          <a:prstGeom prst="ellipse">
            <a:avLst/>
          </a:prstGeom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+mj-lt"/>
              </a:rPr>
              <a:t>129</a:t>
            </a:r>
          </a:p>
        </p:txBody>
      </p:sp>
      <p:sp>
        <p:nvSpPr>
          <p:cNvPr id="31" name="Овал 30">
            <a:extLst>
              <a:ext uri="{FF2B5EF4-FFF2-40B4-BE49-F238E27FC236}">
                <a16:creationId xmlns:a16="http://schemas.microsoft.com/office/drawing/2014/main" xmlns="" id="{3EF0D39A-8DC2-49EF-8E08-CA890C0BBCF8}"/>
              </a:ext>
            </a:extLst>
          </p:cNvPr>
          <p:cNvSpPr>
            <a:spLocks noChangeAspect="1"/>
          </p:cNvSpPr>
          <p:nvPr/>
        </p:nvSpPr>
        <p:spPr>
          <a:xfrm>
            <a:off x="1467153" y="4952621"/>
            <a:ext cx="792000" cy="792000"/>
          </a:xfrm>
          <a:prstGeom prst="ellipse">
            <a:avLst/>
          </a:prstGeom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+mj-lt"/>
              </a:rPr>
              <a:t>88</a:t>
            </a:r>
          </a:p>
        </p:txBody>
      </p:sp>
      <p:sp>
        <p:nvSpPr>
          <p:cNvPr id="32" name="Овал 31">
            <a:extLst>
              <a:ext uri="{FF2B5EF4-FFF2-40B4-BE49-F238E27FC236}">
                <a16:creationId xmlns:a16="http://schemas.microsoft.com/office/drawing/2014/main" xmlns="" id="{DB01CE11-D461-498D-9C63-6E56ED1504DD}"/>
              </a:ext>
            </a:extLst>
          </p:cNvPr>
          <p:cNvSpPr>
            <a:spLocks noChangeAspect="1"/>
          </p:cNvSpPr>
          <p:nvPr/>
        </p:nvSpPr>
        <p:spPr>
          <a:xfrm>
            <a:off x="535490" y="5873830"/>
            <a:ext cx="792000" cy="792000"/>
          </a:xfrm>
          <a:prstGeom prst="ellipse">
            <a:avLst/>
          </a:prstGeom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+mj-lt"/>
              </a:rPr>
              <a:t>5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6747390" y="211474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 smtClean="0"/>
              <a:t>2 года </a:t>
            </a:r>
            <a:r>
              <a:rPr lang="ru-RU" dirty="0"/>
              <a:t>подряд </a:t>
            </a:r>
            <a:r>
              <a:rPr lang="ru-RU" dirty="0" smtClean="0"/>
              <a:t>Самарская область – площадка проведения Всероссийского военно-исторического лагеря </a:t>
            </a:r>
            <a:r>
              <a:rPr lang="ru-RU" dirty="0"/>
              <a:t>«Страна Героев»</a:t>
            </a:r>
          </a:p>
        </p:txBody>
      </p:sp>
    </p:spTree>
    <p:extLst>
      <p:ext uri="{BB962C8B-B14F-4D97-AF65-F5344CB8AC3E}">
        <p14:creationId xmlns:p14="http://schemas.microsoft.com/office/powerpoint/2010/main" val="48282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>
            <a:extLst>
              <a:ext uri="{FF2B5EF4-FFF2-40B4-BE49-F238E27FC236}">
                <a16:creationId xmlns:a16="http://schemas.microsoft.com/office/drawing/2014/main" xmlns="" id="{8527E692-C653-422B-969F-68288BAF7B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4518" y="835682"/>
            <a:ext cx="5177969" cy="5051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xmlns="" id="{DA637A81-C4B7-44C2-B078-E85654B5186C}"/>
              </a:ext>
            </a:extLst>
          </p:cNvPr>
          <p:cNvSpPr/>
          <p:nvPr/>
        </p:nvSpPr>
        <p:spPr>
          <a:xfrm>
            <a:off x="8722364" y="398946"/>
            <a:ext cx="5456535" cy="5384233"/>
          </a:xfrm>
          <a:prstGeom prst="rect">
            <a:avLst/>
          </a:prstGeom>
          <a:gradFill flip="none" rotWithShape="1">
            <a:gsLst>
              <a:gs pos="3000">
                <a:srgbClr val="EFE2E0"/>
              </a:gs>
              <a:gs pos="65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8737BD4A-C077-4AD6-A5E0-77B86380A0F5}"/>
              </a:ext>
            </a:extLst>
          </p:cNvPr>
          <p:cNvSpPr/>
          <p:nvPr/>
        </p:nvSpPr>
        <p:spPr>
          <a:xfrm>
            <a:off x="4844145" y="213337"/>
            <a:ext cx="7807336" cy="673100"/>
          </a:xfrm>
          <a:prstGeom prst="rect">
            <a:avLst/>
          </a:prstGeom>
          <a:gradFill>
            <a:gsLst>
              <a:gs pos="0">
                <a:srgbClr val="77151D"/>
              </a:gs>
              <a:gs pos="100000">
                <a:srgbClr val="4D0D1A">
                  <a:lumMod val="100000"/>
                </a:srgb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082A34E3-4AAF-4676-B19D-7B406AD08E6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02" t="23138" r="9528" b="23583"/>
          <a:stretch/>
        </p:blipFill>
        <p:spPr>
          <a:xfrm>
            <a:off x="4961507" y="213337"/>
            <a:ext cx="1253556" cy="667527"/>
          </a:xfrm>
          <a:prstGeom prst="rect">
            <a:avLst/>
          </a:prstGeom>
        </p:spPr>
      </p:pic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xmlns="" id="{E4C7E14D-9156-491E-8876-A9C58C70FB5B}"/>
              </a:ext>
            </a:extLst>
          </p:cNvPr>
          <p:cNvCxnSpPr/>
          <p:nvPr/>
        </p:nvCxnSpPr>
        <p:spPr>
          <a:xfrm>
            <a:off x="6227397" y="300635"/>
            <a:ext cx="0" cy="498505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A5E9586E-FD8A-42C1-8CF6-F91A870F567E}"/>
              </a:ext>
            </a:extLst>
          </p:cNvPr>
          <p:cNvSpPr/>
          <p:nvPr/>
        </p:nvSpPr>
        <p:spPr>
          <a:xfrm>
            <a:off x="6347665" y="319055"/>
            <a:ext cx="64364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b="1" dirty="0" smtClean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ВОСПИТАНИЕ ПОДРАСТАЮЩЕГО ПОКОЛЕНИЯ</a:t>
            </a:r>
            <a:endParaRPr lang="ru-RU" sz="24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Rectangle 3">
            <a:extLst>
              <a:ext uri="{FF2B5EF4-FFF2-40B4-BE49-F238E27FC236}">
                <a16:creationId xmlns:a16="http://schemas.microsoft.com/office/drawing/2014/main" xmlns="" id="{FEC3C0A3-9EC8-4358-A852-ED7A3BD0D9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747562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5" name="Rectangle 4">
            <a:extLst>
              <a:ext uri="{FF2B5EF4-FFF2-40B4-BE49-F238E27FC236}">
                <a16:creationId xmlns:a16="http://schemas.microsoft.com/office/drawing/2014/main" xmlns="" id="{43615577-216A-4FB7-A100-339B537718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793282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F5D751C1-EC1C-49DC-98EF-83796B37566E}"/>
              </a:ext>
            </a:extLst>
          </p:cNvPr>
          <p:cNvSpPr txBox="1"/>
          <p:nvPr/>
        </p:nvSpPr>
        <p:spPr>
          <a:xfrm>
            <a:off x="8047120" y="4084151"/>
            <a:ext cx="28253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79151C"/>
                </a:solidFill>
              </a:rPr>
              <a:t>2 новые рубрики:</a:t>
            </a:r>
          </a:p>
        </p:txBody>
      </p: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xmlns="" id="{486C3480-18DE-458C-B996-A424521CCCDF}"/>
              </a:ext>
            </a:extLst>
          </p:cNvPr>
          <p:cNvGrpSpPr/>
          <p:nvPr/>
        </p:nvGrpSpPr>
        <p:grpSpPr>
          <a:xfrm>
            <a:off x="7874155" y="1035964"/>
            <a:ext cx="2734145" cy="2961306"/>
            <a:chOff x="7531255" y="940714"/>
            <a:chExt cx="2734145" cy="2961306"/>
          </a:xfrm>
        </p:grpSpPr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xmlns="" id="{9F0534BF-5465-42A3-B9CC-7C745745F57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31255" y="940714"/>
              <a:ext cx="1280306" cy="1800000"/>
            </a:xfrm>
            <a:prstGeom prst="rect">
              <a:avLst/>
            </a:prstGeom>
            <a:effectLst/>
          </p:spPr>
        </p:pic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xmlns="" id="{8EE59C23-1C2B-4675-8B62-746340B0F32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48184" y="1523694"/>
              <a:ext cx="1283254" cy="180000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xmlns="" id="{A0C2A072-574B-4E77-B9C0-D70D5ED87DA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75725" y="2102020"/>
              <a:ext cx="1289675" cy="1800000"/>
            </a:xfrm>
            <a:prstGeom prst="rect">
              <a:avLst/>
            </a:prstGeom>
            <a:ln>
              <a:noFill/>
            </a:ln>
            <a:effectLst/>
          </p:spPr>
        </p:pic>
      </p:grpSp>
      <p:sp>
        <p:nvSpPr>
          <p:cNvPr id="6" name="Равнобедренный треугольник 5">
            <a:extLst>
              <a:ext uri="{FF2B5EF4-FFF2-40B4-BE49-F238E27FC236}">
                <a16:creationId xmlns:a16="http://schemas.microsoft.com/office/drawing/2014/main" xmlns="" id="{5239E043-EB07-4421-9051-36062F5B9916}"/>
              </a:ext>
            </a:extLst>
          </p:cNvPr>
          <p:cNvSpPr/>
          <p:nvPr/>
        </p:nvSpPr>
        <p:spPr>
          <a:xfrm rot="5400000">
            <a:off x="8157862" y="4567220"/>
            <a:ext cx="281195" cy="289921"/>
          </a:xfrm>
          <a:prstGeom prst="triangl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FCCF004D-A844-48AB-8875-CCC572855BC3}"/>
              </a:ext>
            </a:extLst>
          </p:cNvPr>
          <p:cNvSpPr/>
          <p:nvPr/>
        </p:nvSpPr>
        <p:spPr>
          <a:xfrm>
            <a:off x="8443420" y="4416909"/>
            <a:ext cx="2568772" cy="8670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indent="-180975">
              <a:lnSpc>
                <a:spcPct val="150000"/>
              </a:lnSpc>
            </a:pPr>
            <a:r>
              <a:rPr lang="ru-RU" dirty="0"/>
              <a:t>Мы гордимся </a:t>
            </a:r>
          </a:p>
          <a:p>
            <a:pPr marL="180975" indent="-180975">
              <a:lnSpc>
                <a:spcPct val="150000"/>
              </a:lnSpc>
            </a:pPr>
            <a:r>
              <a:rPr lang="ru-RU" dirty="0"/>
              <a:t>Легенды Самарского края</a:t>
            </a:r>
          </a:p>
        </p:txBody>
      </p:sp>
      <p:sp>
        <p:nvSpPr>
          <p:cNvPr id="45" name="Равнобедренный треугольник 44">
            <a:extLst>
              <a:ext uri="{FF2B5EF4-FFF2-40B4-BE49-F238E27FC236}">
                <a16:creationId xmlns:a16="http://schemas.microsoft.com/office/drawing/2014/main" xmlns="" id="{CF9DFEAA-4FB1-4B29-860F-2B622140BD1E}"/>
              </a:ext>
            </a:extLst>
          </p:cNvPr>
          <p:cNvSpPr/>
          <p:nvPr/>
        </p:nvSpPr>
        <p:spPr>
          <a:xfrm rot="5400000">
            <a:off x="8157861" y="4970590"/>
            <a:ext cx="281195" cy="289922"/>
          </a:xfrm>
          <a:prstGeom prst="triangl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xmlns="" id="{9E096DE4-4D16-C941-A7E1-74592BAF485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021" y="968578"/>
            <a:ext cx="7388621" cy="4146973"/>
          </a:xfrm>
          <a:prstGeom prst="rect">
            <a:avLst/>
          </a:prstGeom>
        </p:spPr>
      </p:pic>
      <p:grpSp>
        <p:nvGrpSpPr>
          <p:cNvPr id="38" name="Группа 37">
            <a:extLst>
              <a:ext uri="{FF2B5EF4-FFF2-40B4-BE49-F238E27FC236}">
                <a16:creationId xmlns:a16="http://schemas.microsoft.com/office/drawing/2014/main" xmlns="" id="{2E6207D5-4A34-418E-AF39-C45BEBC386D7}"/>
              </a:ext>
            </a:extLst>
          </p:cNvPr>
          <p:cNvGrpSpPr/>
          <p:nvPr/>
        </p:nvGrpSpPr>
        <p:grpSpPr>
          <a:xfrm>
            <a:off x="168075" y="5283941"/>
            <a:ext cx="5201475" cy="1307972"/>
            <a:chOff x="-37872" y="1100874"/>
            <a:chExt cx="5201475" cy="1307972"/>
          </a:xfrm>
        </p:grpSpPr>
        <p:pic>
          <p:nvPicPr>
            <p:cNvPr id="40" name="Рисунок 39">
              <a:extLst>
                <a:ext uri="{FF2B5EF4-FFF2-40B4-BE49-F238E27FC236}">
                  <a16:creationId xmlns:a16="http://schemas.microsoft.com/office/drawing/2014/main" xmlns="" id="{BBFCA061-2223-45D0-9535-A85A78F3BB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44" r="5681"/>
            <a:stretch>
              <a:fillRect/>
            </a:stretch>
          </p:blipFill>
          <p:spPr bwMode="auto">
            <a:xfrm>
              <a:off x="-37872" y="1123327"/>
              <a:ext cx="5201475" cy="1285519"/>
            </a:xfrm>
            <a:custGeom>
              <a:avLst/>
              <a:gdLst>
                <a:gd name="connsiteX0" fmla="*/ 0 w 5201475"/>
                <a:gd name="connsiteY0" fmla="*/ 0 h 1285519"/>
                <a:gd name="connsiteX1" fmla="*/ 5201475 w 5201475"/>
                <a:gd name="connsiteY1" fmla="*/ 0 h 1285519"/>
                <a:gd name="connsiteX2" fmla="*/ 4423761 w 5201475"/>
                <a:gd name="connsiteY2" fmla="*/ 1285519 h 1285519"/>
                <a:gd name="connsiteX3" fmla="*/ 0 w 5201475"/>
                <a:gd name="connsiteY3" fmla="*/ 1285519 h 1285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01475" h="1285519">
                  <a:moveTo>
                    <a:pt x="0" y="0"/>
                  </a:moveTo>
                  <a:lnTo>
                    <a:pt x="5201475" y="0"/>
                  </a:lnTo>
                  <a:lnTo>
                    <a:pt x="4423761" y="1285519"/>
                  </a:lnTo>
                  <a:lnTo>
                    <a:pt x="0" y="1285519"/>
                  </a:lnTo>
                  <a:close/>
                </a:path>
              </a:pathLst>
            </a:cu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xmlns="" id="{C008A759-9660-400E-B9AA-C9DE180CB168}"/>
                </a:ext>
              </a:extLst>
            </p:cNvPr>
            <p:cNvSpPr txBox="1"/>
            <p:nvPr/>
          </p:nvSpPr>
          <p:spPr>
            <a:xfrm>
              <a:off x="168075" y="1100874"/>
              <a:ext cx="480347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solidFill>
                    <a:srgbClr val="4D0D1A"/>
                  </a:solidFill>
                </a:rPr>
                <a:t>Самарская область – 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xmlns="" id="{ECD92EBF-F54C-4B15-AA08-EBCABD56DEA8}"/>
                </a:ext>
              </a:extLst>
            </p:cNvPr>
            <p:cNvSpPr txBox="1"/>
            <p:nvPr/>
          </p:nvSpPr>
          <p:spPr>
            <a:xfrm>
              <a:off x="168075" y="1951035"/>
              <a:ext cx="433804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000" dirty="0">
                  <a:solidFill>
                    <a:schemeClr val="bg1"/>
                  </a:solidFill>
                </a:rPr>
                <a:t>Всероссийской программы «КЛАССНАЯ СТРАНА»</a:t>
              </a:r>
            </a:p>
          </p:txBody>
        </p:sp>
        <p:sp>
          <p:nvSpPr>
            <p:cNvPr id="46" name="Прямоугольник 45">
              <a:extLst>
                <a:ext uri="{FF2B5EF4-FFF2-40B4-BE49-F238E27FC236}">
                  <a16:creationId xmlns:a16="http://schemas.microsoft.com/office/drawing/2014/main" xmlns="" id="{DBFACF6C-A2D8-4140-9C6B-E9C93B3282A2}"/>
                </a:ext>
              </a:extLst>
            </p:cNvPr>
            <p:cNvSpPr/>
            <p:nvPr/>
          </p:nvSpPr>
          <p:spPr>
            <a:xfrm>
              <a:off x="168075" y="1530970"/>
              <a:ext cx="2997937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ru-RU" sz="2000" dirty="0">
                  <a:solidFill>
                    <a:schemeClr val="bg1"/>
                  </a:solidFill>
                </a:rPr>
                <a:t>победитель конкурсного отбора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551669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Рисунок 86">
            <a:extLst>
              <a:ext uri="{FF2B5EF4-FFF2-40B4-BE49-F238E27FC236}">
                <a16:creationId xmlns:a16="http://schemas.microsoft.com/office/drawing/2014/main" xmlns="" id="{C9BE27DA-FFBB-4CA4-9F38-6D2716690C7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" r="2014"/>
          <a:stretch>
            <a:fillRect/>
          </a:stretch>
        </p:blipFill>
        <p:spPr>
          <a:xfrm>
            <a:off x="-1714089" y="649626"/>
            <a:ext cx="7284015" cy="4954340"/>
          </a:xfrm>
          <a:custGeom>
            <a:avLst/>
            <a:gdLst>
              <a:gd name="connsiteX0" fmla="*/ 1896154 w 7284015"/>
              <a:gd name="connsiteY0" fmla="*/ 0 h 4954340"/>
              <a:gd name="connsiteX1" fmla="*/ 7284015 w 7284015"/>
              <a:gd name="connsiteY1" fmla="*/ 4323387 h 4954340"/>
              <a:gd name="connsiteX2" fmla="*/ 7256198 w 7284015"/>
              <a:gd name="connsiteY2" fmla="*/ 4765429 h 4954340"/>
              <a:gd name="connsiteX3" fmla="*/ 7226283 w 7284015"/>
              <a:gd name="connsiteY3" fmla="*/ 4954340 h 4954340"/>
              <a:gd name="connsiteX4" fmla="*/ 0 w 7284015"/>
              <a:gd name="connsiteY4" fmla="*/ 4954340 h 4954340"/>
              <a:gd name="connsiteX5" fmla="*/ 0 w 7284015"/>
              <a:gd name="connsiteY5" fmla="*/ 276145 h 4954340"/>
              <a:gd name="connsiteX6" fmla="*/ 43627 w 7284015"/>
              <a:gd name="connsiteY6" fmla="*/ 262342 h 4954340"/>
              <a:gd name="connsiteX7" fmla="*/ 1896154 w 7284015"/>
              <a:gd name="connsiteY7" fmla="*/ 0 h 4954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284015" h="4954340">
                <a:moveTo>
                  <a:pt x="1896154" y="0"/>
                </a:moveTo>
                <a:cubicBezTo>
                  <a:pt x="4871787" y="0"/>
                  <a:pt x="7284015" y="1935646"/>
                  <a:pt x="7284015" y="4323387"/>
                </a:cubicBezTo>
                <a:cubicBezTo>
                  <a:pt x="7284015" y="4472621"/>
                  <a:pt x="7274592" y="4620089"/>
                  <a:pt x="7256198" y="4765429"/>
                </a:cubicBezTo>
                <a:lnTo>
                  <a:pt x="7226283" y="4954340"/>
                </a:lnTo>
                <a:lnTo>
                  <a:pt x="0" y="4954340"/>
                </a:lnTo>
                <a:lnTo>
                  <a:pt x="0" y="276145"/>
                </a:lnTo>
                <a:lnTo>
                  <a:pt x="43627" y="262342"/>
                </a:lnTo>
                <a:cubicBezTo>
                  <a:pt x="621275" y="92624"/>
                  <a:pt x="1245234" y="0"/>
                  <a:pt x="1896154" y="0"/>
                </a:cubicBezTo>
                <a:close/>
              </a:path>
            </a:pathLst>
          </a:custGeom>
          <a:ln w="12700">
            <a:solidFill>
              <a:schemeClr val="accent1">
                <a:shade val="50000"/>
              </a:schemeClr>
            </a:solidFill>
          </a:ln>
        </p:spPr>
      </p:pic>
      <p:sp>
        <p:nvSpPr>
          <p:cNvPr id="89" name="Полилиния: фигура 88">
            <a:extLst>
              <a:ext uri="{FF2B5EF4-FFF2-40B4-BE49-F238E27FC236}">
                <a16:creationId xmlns:a16="http://schemas.microsoft.com/office/drawing/2014/main" xmlns="" id="{A09B8F2E-155D-49F8-A975-7F683D988ED3}"/>
              </a:ext>
            </a:extLst>
          </p:cNvPr>
          <p:cNvSpPr/>
          <p:nvPr/>
        </p:nvSpPr>
        <p:spPr>
          <a:xfrm>
            <a:off x="-5214901" y="645421"/>
            <a:ext cx="10775722" cy="5062390"/>
          </a:xfrm>
          <a:custGeom>
            <a:avLst/>
            <a:gdLst>
              <a:gd name="connsiteX0" fmla="*/ 5387861 w 10775722"/>
              <a:gd name="connsiteY0" fmla="*/ 0 h 5062390"/>
              <a:gd name="connsiteX1" fmla="*/ 10775722 w 10775722"/>
              <a:gd name="connsiteY1" fmla="*/ 4323387 h 5062390"/>
              <a:gd name="connsiteX2" fmla="*/ 10713642 w 10775722"/>
              <a:gd name="connsiteY2" fmla="*/ 4981797 h 5062390"/>
              <a:gd name="connsiteX3" fmla="*/ 10695706 w 10775722"/>
              <a:gd name="connsiteY3" fmla="*/ 5062390 h 5062390"/>
              <a:gd name="connsiteX4" fmla="*/ 80017 w 10775722"/>
              <a:gd name="connsiteY4" fmla="*/ 5062390 h 5062390"/>
              <a:gd name="connsiteX5" fmla="*/ 62081 w 10775722"/>
              <a:gd name="connsiteY5" fmla="*/ 4981797 h 5062390"/>
              <a:gd name="connsiteX6" fmla="*/ 0 w 10775722"/>
              <a:gd name="connsiteY6" fmla="*/ 4323387 h 5062390"/>
              <a:gd name="connsiteX7" fmla="*/ 5387861 w 10775722"/>
              <a:gd name="connsiteY7" fmla="*/ 0 h 506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775722" h="5062390">
                <a:moveTo>
                  <a:pt x="5387861" y="0"/>
                </a:moveTo>
                <a:cubicBezTo>
                  <a:pt x="8363494" y="0"/>
                  <a:pt x="10775722" y="1935646"/>
                  <a:pt x="10775722" y="4323387"/>
                </a:cubicBezTo>
                <a:cubicBezTo>
                  <a:pt x="10775722" y="4547238"/>
                  <a:pt x="10754521" y="4767115"/>
                  <a:pt x="10713642" y="4981797"/>
                </a:cubicBezTo>
                <a:lnTo>
                  <a:pt x="10695706" y="5062390"/>
                </a:lnTo>
                <a:lnTo>
                  <a:pt x="80017" y="5062390"/>
                </a:lnTo>
                <a:lnTo>
                  <a:pt x="62081" y="4981797"/>
                </a:lnTo>
                <a:cubicBezTo>
                  <a:pt x="21202" y="4767115"/>
                  <a:pt x="0" y="4547238"/>
                  <a:pt x="0" y="4323387"/>
                </a:cubicBezTo>
                <a:cubicBezTo>
                  <a:pt x="0" y="1935646"/>
                  <a:pt x="2412228" y="0"/>
                  <a:pt x="5387861" y="0"/>
                </a:cubicBezTo>
                <a:close/>
              </a:path>
            </a:pathLst>
          </a:custGeom>
          <a:gradFill>
            <a:gsLst>
              <a:gs pos="100000">
                <a:srgbClr val="EFE2E0">
                  <a:alpha val="70000"/>
                </a:srgbClr>
              </a:gs>
              <a:gs pos="6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58732D15-4A42-40F3-9D96-2D7C306617B7}"/>
              </a:ext>
            </a:extLst>
          </p:cNvPr>
          <p:cNvSpPr/>
          <p:nvPr/>
        </p:nvSpPr>
        <p:spPr>
          <a:xfrm>
            <a:off x="2592000" y="216000"/>
            <a:ext cx="9652300" cy="673100"/>
          </a:xfrm>
          <a:prstGeom prst="rect">
            <a:avLst/>
          </a:prstGeom>
          <a:gradFill>
            <a:gsLst>
              <a:gs pos="0">
                <a:srgbClr val="77151D"/>
              </a:gs>
              <a:gs pos="100000">
                <a:srgbClr val="4D0D1A">
                  <a:lumMod val="100000"/>
                </a:srgb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8D94B60D-5E57-46E0-B7FF-5209C9E864BD}"/>
              </a:ext>
            </a:extLst>
          </p:cNvPr>
          <p:cNvSpPr/>
          <p:nvPr/>
        </p:nvSpPr>
        <p:spPr>
          <a:xfrm>
            <a:off x="4095674" y="319055"/>
            <a:ext cx="822332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b="1" dirty="0" smtClean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РЕЗУЛЬТАТЫ ЕГЭ В 2023 ГОДУ</a:t>
            </a:r>
            <a:endParaRPr lang="ru-RU" sz="24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1A4EDA8C-81AE-4463-B190-47898E8487B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569"/>
          <a:stretch/>
        </p:blipFill>
        <p:spPr>
          <a:xfrm>
            <a:off x="2448000" y="-76562"/>
            <a:ext cx="1626522" cy="945070"/>
          </a:xfrm>
          <a:prstGeom prst="rect">
            <a:avLst/>
          </a:prstGeom>
        </p:spPr>
      </p:pic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xmlns="" id="{37339385-513E-4257-BE8B-E7CFEBA66BAF}"/>
              </a:ext>
            </a:extLst>
          </p:cNvPr>
          <p:cNvCxnSpPr/>
          <p:nvPr/>
        </p:nvCxnSpPr>
        <p:spPr>
          <a:xfrm>
            <a:off x="4032000" y="300635"/>
            <a:ext cx="0" cy="498505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3" name="Диаграмма 2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9882855"/>
              </p:ext>
            </p:extLst>
          </p:nvPr>
        </p:nvGraphicFramePr>
        <p:xfrm>
          <a:off x="5764696" y="1086659"/>
          <a:ext cx="6261966" cy="24437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55" name="Группа 54">
            <a:extLst>
              <a:ext uri="{FF2B5EF4-FFF2-40B4-BE49-F238E27FC236}">
                <a16:creationId xmlns="" xmlns:a16="http://schemas.microsoft.com/office/drawing/2014/main" id="{667D3EF2-2D4A-439D-BC9B-25DFDC6DB698}"/>
              </a:ext>
            </a:extLst>
          </p:cNvPr>
          <p:cNvGrpSpPr/>
          <p:nvPr/>
        </p:nvGrpSpPr>
        <p:grpSpPr>
          <a:xfrm>
            <a:off x="8038770" y="4154413"/>
            <a:ext cx="1200646" cy="1212717"/>
            <a:chOff x="6528" y="0"/>
            <a:chExt cx="886201" cy="922972"/>
          </a:xfrm>
          <a:scene3d>
            <a:camera prst="orthographicFront"/>
            <a:lightRig rig="chilly" dir="t"/>
          </a:scene3d>
        </p:grpSpPr>
        <p:sp>
          <p:nvSpPr>
            <p:cNvPr id="58" name="Овал 57">
              <a:extLst>
                <a:ext uri="{FF2B5EF4-FFF2-40B4-BE49-F238E27FC236}">
                  <a16:creationId xmlns="" xmlns:a16="http://schemas.microsoft.com/office/drawing/2014/main" id="{626EE4B3-73E1-4F69-A1E0-B60BFA7EDDF1}"/>
                </a:ext>
              </a:extLst>
            </p:cNvPr>
            <p:cNvSpPr/>
            <p:nvPr/>
          </p:nvSpPr>
          <p:spPr>
            <a:xfrm>
              <a:off x="6528" y="0"/>
              <a:ext cx="886201" cy="922972"/>
            </a:xfrm>
            <a:prstGeom prst="ellipse">
              <a:avLst/>
            </a:prstGeom>
            <a:ln/>
            <a:sp3d prstMaterial="translucentPowder">
              <a:bevelT w="127000" h="25400" prst="softRound"/>
            </a:sp3d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9" name="Овал 4">
              <a:extLst>
                <a:ext uri="{FF2B5EF4-FFF2-40B4-BE49-F238E27FC236}">
                  <a16:creationId xmlns="" xmlns:a16="http://schemas.microsoft.com/office/drawing/2014/main" id="{BB561D8B-1E32-43A9-9450-376CDA1F495E}"/>
                </a:ext>
              </a:extLst>
            </p:cNvPr>
            <p:cNvSpPr/>
            <p:nvPr/>
          </p:nvSpPr>
          <p:spPr>
            <a:xfrm>
              <a:off x="136309" y="135166"/>
              <a:ext cx="626639" cy="652640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0" tIns="0" rIns="0" bIns="0" spcCol="1270" anchor="ctr"/>
            <a:lstStyle/>
            <a:p>
              <a:pPr algn="ctr" defTabSz="124460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2800" b="1" cap="all" dirty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>
                          <a:shade val="20000"/>
                          <a:satMod val="245000"/>
                        </a:schemeClr>
                      </a:gs>
                      <a:gs pos="43000">
                        <a:schemeClr val="accent4">
                          <a:satMod val="255000"/>
                        </a:schemeClr>
                      </a:gs>
                      <a:gs pos="48000">
                        <a:schemeClr val="accent4">
                          <a:shade val="85000"/>
                          <a:satMod val="255000"/>
                        </a:schemeClr>
                      </a:gs>
                      <a:gs pos="100000">
                        <a:schemeClr val="accent4">
                          <a:shade val="20000"/>
                          <a:satMod val="245000"/>
                        </a:schemeClr>
                      </a:gs>
                    </a:gsLst>
                    <a:lin ang="5400000"/>
                  </a:gradFill>
                  <a:effectLst>
                    <a:reflection blurRad="12700" stA="28000" endPos="45000" dist="1000" dir="5400000" sy="-100000" algn="bl" rotWithShape="0"/>
                  </a:effectLst>
                </a:rPr>
                <a:t>100</a:t>
              </a:r>
              <a:r>
                <a:rPr lang="ru-RU" sz="2400" b="1" cap="all" dirty="0">
                  <a:ln w="9000" cmpd="sng">
                    <a:prstDash val="solid"/>
                  </a:ln>
                  <a:effectLst>
                    <a:reflection blurRad="12700" stA="28000" endPos="45000" dist="1000" dir="5400000" sy="-100000" algn="bl" rotWithShape="0"/>
                  </a:effectLst>
                </a:rPr>
                <a:t> </a:t>
              </a:r>
              <a:r>
                <a:rPr lang="ru-RU" sz="1000" b="1" cap="all" dirty="0">
                  <a:ln w="9000" cmpd="sng">
                    <a:prstDash val="solid"/>
                  </a:ln>
                  <a:effectLst>
                    <a:reflection blurRad="12700" stA="28000" endPos="45000" dist="1000" dir="5400000" sy="-100000" algn="bl" rotWithShape="0"/>
                  </a:effectLst>
                </a:rPr>
                <a:t>БАЛЛОВ</a:t>
              </a:r>
              <a:endParaRPr lang="ru-RU" sz="700" dirty="0"/>
            </a:p>
          </p:txBody>
        </p:sp>
      </p:grpSp>
      <p:sp>
        <p:nvSpPr>
          <p:cNvPr id="62" name="Прямоугольник 61">
            <a:extLst>
              <a:ext uri="{FF2B5EF4-FFF2-40B4-BE49-F238E27FC236}">
                <a16:creationId xmlns="" xmlns:a16="http://schemas.microsoft.com/office/drawing/2014/main" id="{82FC6D1D-C798-4DE6-8D81-2D58F4DDD96F}"/>
              </a:ext>
            </a:extLst>
          </p:cNvPr>
          <p:cNvSpPr/>
          <p:nvPr/>
        </p:nvSpPr>
        <p:spPr>
          <a:xfrm>
            <a:off x="6989197" y="5450077"/>
            <a:ext cx="241860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ru-RU" sz="2400" b="1" dirty="0" smtClean="0">
                <a:ln w="1905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2023 </a:t>
            </a:r>
            <a:r>
              <a:rPr lang="ru-RU" sz="1400" b="1" dirty="0">
                <a:cs typeface="Arial" panose="020B0604020202020204" pitchFamily="34" charset="0"/>
              </a:rPr>
              <a:t>год</a:t>
            </a:r>
            <a:r>
              <a:rPr lang="ru-RU" sz="2400" b="1" dirty="0" smtClean="0">
                <a:ln w="1905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 - 196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 </a:t>
            </a:r>
            <a:r>
              <a:rPr lang="ru-RU" sz="1400" b="1" dirty="0" smtClean="0">
                <a:cs typeface="Arial" panose="020B0604020202020204" pitchFamily="34" charset="0"/>
              </a:rPr>
              <a:t>выпускников</a:t>
            </a:r>
          </a:p>
          <a:p>
            <a:pPr algn="ctr">
              <a:defRPr/>
            </a:pPr>
            <a:r>
              <a:rPr lang="ru-RU" sz="2400" b="1" dirty="0" smtClean="0">
                <a:ln w="1905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2022 </a:t>
            </a:r>
            <a:r>
              <a:rPr lang="ru-RU" sz="1400" b="1" dirty="0">
                <a:cs typeface="Arial" panose="020B0604020202020204" pitchFamily="34" charset="0"/>
              </a:rPr>
              <a:t>год</a:t>
            </a:r>
            <a:r>
              <a:rPr lang="ru-RU" sz="2400" b="1" dirty="0">
                <a:ln w="1905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 </a:t>
            </a:r>
            <a:r>
              <a:rPr lang="ru-RU" sz="2400" b="1" dirty="0" smtClean="0">
                <a:ln w="1905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- 120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 </a:t>
            </a:r>
            <a:r>
              <a:rPr lang="ru-RU" sz="1400" b="1" dirty="0" smtClean="0">
                <a:cs typeface="Arial" panose="020B0604020202020204" pitchFamily="34" charset="0"/>
              </a:rPr>
              <a:t>выпускников</a:t>
            </a:r>
            <a:endParaRPr lang="ru-RU" sz="1400" b="1" dirty="0">
              <a:cs typeface="Arial" panose="020B0604020202020204" pitchFamily="34" charset="0"/>
            </a:endParaRPr>
          </a:p>
        </p:txBody>
      </p:sp>
      <p:grpSp>
        <p:nvGrpSpPr>
          <p:cNvPr id="72" name="Группа 71">
            <a:extLst>
              <a:ext uri="{FF2B5EF4-FFF2-40B4-BE49-F238E27FC236}">
                <a16:creationId xmlns="" xmlns:a16="http://schemas.microsoft.com/office/drawing/2014/main" id="{685F6213-CD1E-4AED-A661-1E3BD14F0546}"/>
              </a:ext>
            </a:extLst>
          </p:cNvPr>
          <p:cNvGrpSpPr/>
          <p:nvPr/>
        </p:nvGrpSpPr>
        <p:grpSpPr>
          <a:xfrm>
            <a:off x="9606425" y="4140677"/>
            <a:ext cx="1183496" cy="1226454"/>
            <a:chOff x="6528" y="0"/>
            <a:chExt cx="886201" cy="922972"/>
          </a:xfrm>
          <a:scene3d>
            <a:camera prst="orthographicFront"/>
            <a:lightRig rig="chilly" dir="t"/>
          </a:scene3d>
        </p:grpSpPr>
        <p:sp>
          <p:nvSpPr>
            <p:cNvPr id="79" name="Овал 78">
              <a:extLst>
                <a:ext uri="{FF2B5EF4-FFF2-40B4-BE49-F238E27FC236}">
                  <a16:creationId xmlns="" xmlns:a16="http://schemas.microsoft.com/office/drawing/2014/main" id="{87518A23-1E81-4DF7-AB01-9FC9DE1ADFE4}"/>
                </a:ext>
              </a:extLst>
            </p:cNvPr>
            <p:cNvSpPr/>
            <p:nvPr/>
          </p:nvSpPr>
          <p:spPr>
            <a:xfrm>
              <a:off x="6528" y="0"/>
              <a:ext cx="886201" cy="922972"/>
            </a:xfrm>
            <a:prstGeom prst="ellipse">
              <a:avLst/>
            </a:prstGeom>
            <a:ln/>
            <a:sp3d prstMaterial="translucentPowder">
              <a:bevelT w="127000" h="25400" prst="softRound"/>
            </a:sp3d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0" name="Овал 4">
              <a:extLst>
                <a:ext uri="{FF2B5EF4-FFF2-40B4-BE49-F238E27FC236}">
                  <a16:creationId xmlns="" xmlns:a16="http://schemas.microsoft.com/office/drawing/2014/main" id="{C5307E20-CA35-46FC-8EA4-45235F5DE6DE}"/>
                </a:ext>
              </a:extLst>
            </p:cNvPr>
            <p:cNvSpPr/>
            <p:nvPr/>
          </p:nvSpPr>
          <p:spPr>
            <a:xfrm>
              <a:off x="136309" y="135166"/>
              <a:ext cx="626639" cy="652640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0" tIns="0" rIns="0" bIns="0" spcCol="1270" anchor="ctr"/>
            <a:lstStyle/>
            <a:p>
              <a:pPr algn="ctr" defTabSz="124460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2800" b="1" cap="all" dirty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>
                          <a:shade val="20000"/>
                          <a:satMod val="245000"/>
                        </a:schemeClr>
                      </a:gs>
                      <a:gs pos="43000">
                        <a:schemeClr val="accent4">
                          <a:satMod val="255000"/>
                        </a:schemeClr>
                      </a:gs>
                      <a:gs pos="48000">
                        <a:schemeClr val="accent4">
                          <a:shade val="85000"/>
                          <a:satMod val="255000"/>
                        </a:schemeClr>
                      </a:gs>
                      <a:gs pos="100000">
                        <a:schemeClr val="accent4">
                          <a:shade val="20000"/>
                          <a:satMod val="245000"/>
                        </a:schemeClr>
                      </a:gs>
                    </a:gsLst>
                    <a:lin ang="5400000"/>
                  </a:gradFill>
                  <a:effectLst>
                    <a:reflection blurRad="12700" stA="28000" endPos="45000" dist="1000" dir="5400000" sy="-100000" algn="bl" rotWithShape="0"/>
                  </a:effectLst>
                </a:rPr>
                <a:t>200</a:t>
              </a:r>
              <a:r>
                <a:rPr lang="ru-RU" sz="2400" b="1" cap="all" dirty="0">
                  <a:ln w="9000" cmpd="sng">
                    <a:prstDash val="solid"/>
                  </a:ln>
                  <a:effectLst>
                    <a:reflection blurRad="12700" stA="28000" endPos="45000" dist="1000" dir="5400000" sy="-100000" algn="bl" rotWithShape="0"/>
                  </a:effectLst>
                </a:rPr>
                <a:t> </a:t>
              </a:r>
              <a:r>
                <a:rPr lang="ru-RU" sz="1000" b="1" cap="all" dirty="0">
                  <a:ln w="9000" cmpd="sng">
                    <a:prstDash val="solid"/>
                  </a:ln>
                  <a:effectLst>
                    <a:reflection blurRad="12700" stA="28000" endPos="45000" dist="1000" dir="5400000" sy="-100000" algn="bl" rotWithShape="0"/>
                  </a:effectLst>
                </a:rPr>
                <a:t>БАЛЛОВ</a:t>
              </a:r>
              <a:endParaRPr lang="ru-RU" sz="700" dirty="0"/>
            </a:p>
          </p:txBody>
        </p:sp>
      </p:grpSp>
      <p:sp>
        <p:nvSpPr>
          <p:cNvPr id="81" name="Прямоугольник 80">
            <a:extLst>
              <a:ext uri="{FF2B5EF4-FFF2-40B4-BE49-F238E27FC236}">
                <a16:creationId xmlns="" xmlns:a16="http://schemas.microsoft.com/office/drawing/2014/main" id="{19E41DAE-7F71-4E3E-A4EE-4AAAF4636205}"/>
              </a:ext>
            </a:extLst>
          </p:cNvPr>
          <p:cNvSpPr/>
          <p:nvPr/>
        </p:nvSpPr>
        <p:spPr>
          <a:xfrm>
            <a:off x="9328128" y="5450076"/>
            <a:ext cx="242023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dirty="0">
                <a:ln w="1905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2023 </a:t>
            </a:r>
            <a:r>
              <a:rPr lang="ru-RU" sz="1400" b="1" dirty="0">
                <a:cs typeface="Arial" panose="020B0604020202020204" pitchFamily="34" charset="0"/>
              </a:rPr>
              <a:t>год</a:t>
            </a:r>
            <a:r>
              <a:rPr lang="ru-RU" sz="2400" b="1" dirty="0">
                <a:ln w="1905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 </a:t>
            </a:r>
            <a:r>
              <a:rPr lang="ru-RU" sz="2400" b="1" dirty="0" smtClean="0">
                <a:ln w="1905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- 15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 </a:t>
            </a:r>
            <a:r>
              <a:rPr lang="ru-RU" sz="1400" b="1" dirty="0" smtClean="0">
                <a:cs typeface="Arial" panose="020B0604020202020204" pitchFamily="34" charset="0"/>
              </a:rPr>
              <a:t>выпускников</a:t>
            </a:r>
          </a:p>
          <a:p>
            <a:pPr algn="ctr">
              <a:defRPr/>
            </a:pPr>
            <a:r>
              <a:rPr lang="ru-RU" sz="2400" b="1" dirty="0">
                <a:ln w="1905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2022 </a:t>
            </a:r>
            <a:r>
              <a:rPr lang="ru-RU" sz="1400" b="1" dirty="0">
                <a:cs typeface="Arial" panose="020B0604020202020204" pitchFamily="34" charset="0"/>
              </a:rPr>
              <a:t>год</a:t>
            </a:r>
            <a:r>
              <a:rPr lang="ru-RU" sz="2400" b="1" dirty="0">
                <a:ln w="1905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 - </a:t>
            </a:r>
            <a:r>
              <a:rPr lang="ru-RU" sz="2400" b="1" dirty="0" smtClean="0">
                <a:ln w="1905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11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 </a:t>
            </a:r>
            <a:r>
              <a:rPr lang="ru-RU" sz="1400" b="1" dirty="0" smtClean="0">
                <a:cs typeface="Arial" panose="020B0604020202020204" pitchFamily="34" charset="0"/>
              </a:rPr>
              <a:t>выпускников</a:t>
            </a:r>
          </a:p>
        </p:txBody>
      </p:sp>
      <p:sp>
        <p:nvSpPr>
          <p:cNvPr id="82" name="Прямоугольник 81">
            <a:extLst>
              <a:ext uri="{FF2B5EF4-FFF2-40B4-BE49-F238E27FC236}">
                <a16:creationId xmlns="" xmlns:a16="http://schemas.microsoft.com/office/drawing/2014/main" id="{CF65FC46-BC8F-400A-9C7F-0A2824599FF0}"/>
              </a:ext>
            </a:extLst>
          </p:cNvPr>
          <p:cNvSpPr/>
          <p:nvPr/>
        </p:nvSpPr>
        <p:spPr>
          <a:xfrm>
            <a:off x="7530291" y="3662346"/>
            <a:ext cx="375503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Результативность </a:t>
            </a: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ЕГЭ в 2023 году</a:t>
            </a:r>
            <a:endParaRPr lang="ru-RU" sz="1200" dirty="0">
              <a:solidFill>
                <a:srgbClr val="C00000"/>
              </a:solidFill>
              <a:latin typeface="+mn-lt"/>
              <a:cs typeface="Arial" panose="020B0604020202020204" pitchFamily="34" charset="0"/>
            </a:endParaRPr>
          </a:p>
        </p:txBody>
      </p:sp>
      <p:graphicFrame>
        <p:nvGraphicFramePr>
          <p:cNvPr id="83" name="Объект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34941040"/>
              </p:ext>
            </p:extLst>
          </p:nvPr>
        </p:nvGraphicFramePr>
        <p:xfrm>
          <a:off x="3931644" y="4062456"/>
          <a:ext cx="1976176" cy="2770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791039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Прямоугольник 64">
            <a:extLst>
              <a:ext uri="{FF2B5EF4-FFF2-40B4-BE49-F238E27FC236}">
                <a16:creationId xmlns:a16="http://schemas.microsoft.com/office/drawing/2014/main" xmlns="" id="{C72473AB-B629-425E-A186-820C16D5A910}"/>
              </a:ext>
            </a:extLst>
          </p:cNvPr>
          <p:cNvSpPr/>
          <p:nvPr/>
        </p:nvSpPr>
        <p:spPr>
          <a:xfrm>
            <a:off x="-835150" y="5883877"/>
            <a:ext cx="15618172" cy="1486719"/>
          </a:xfrm>
          <a:prstGeom prst="rect">
            <a:avLst/>
          </a:prstGeom>
          <a:solidFill>
            <a:srgbClr val="EFE2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FC2B44FF-AC77-4F49-AC7A-BED81852939A}"/>
              </a:ext>
            </a:extLst>
          </p:cNvPr>
          <p:cNvSpPr/>
          <p:nvPr/>
        </p:nvSpPr>
        <p:spPr>
          <a:xfrm>
            <a:off x="8475800" y="1236834"/>
            <a:ext cx="2381149" cy="515136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>
            <a:extLst>
              <a:ext uri="{FF2B5EF4-FFF2-40B4-BE49-F238E27FC236}">
                <a16:creationId xmlns:a16="http://schemas.microsoft.com/office/drawing/2014/main" xmlns="" id="{05749888-B96A-4E33-9C7D-20991D5EC063}"/>
              </a:ext>
            </a:extLst>
          </p:cNvPr>
          <p:cNvSpPr/>
          <p:nvPr/>
        </p:nvSpPr>
        <p:spPr>
          <a:xfrm>
            <a:off x="8628200" y="1389234"/>
            <a:ext cx="2381149" cy="515136"/>
          </a:xfrm>
          <a:prstGeom prst="rect">
            <a:avLst/>
          </a:prstGeom>
          <a:solidFill>
            <a:srgbClr val="EFE2E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4" name="Рисунок 73">
            <a:extLst>
              <a:ext uri="{FF2B5EF4-FFF2-40B4-BE49-F238E27FC236}">
                <a16:creationId xmlns:a16="http://schemas.microsoft.com/office/drawing/2014/main" xmlns="" id="{C0FFEB7E-5404-4BAD-ABD1-C41FB1C7F7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10" t="1634" r="29040" b="2736"/>
          <a:stretch>
            <a:fillRect/>
          </a:stretch>
        </p:blipFill>
        <p:spPr bwMode="auto">
          <a:xfrm>
            <a:off x="334768" y="1812903"/>
            <a:ext cx="2016000" cy="4114800"/>
          </a:xfrm>
          <a:custGeom>
            <a:avLst/>
            <a:gdLst>
              <a:gd name="connsiteX0" fmla="*/ 0 w 2016000"/>
              <a:gd name="connsiteY0" fmla="*/ 0 h 4114800"/>
              <a:gd name="connsiteX1" fmla="*/ 2016000 w 2016000"/>
              <a:gd name="connsiteY1" fmla="*/ 0 h 4114800"/>
              <a:gd name="connsiteX2" fmla="*/ 2016000 w 2016000"/>
              <a:gd name="connsiteY2" fmla="*/ 4114800 h 4114800"/>
              <a:gd name="connsiteX3" fmla="*/ 0 w 2016000"/>
              <a:gd name="connsiteY3" fmla="*/ 4114800 h 411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16000" h="4114800">
                <a:moveTo>
                  <a:pt x="0" y="0"/>
                </a:moveTo>
                <a:lnTo>
                  <a:pt x="2016000" y="0"/>
                </a:lnTo>
                <a:lnTo>
                  <a:pt x="2016000" y="4114800"/>
                </a:lnTo>
                <a:lnTo>
                  <a:pt x="0" y="41148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xmlns="" id="{56B22A0B-05BF-48D9-8141-D644922F88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43" t="528" r="32730" b="6052"/>
          <a:stretch>
            <a:fillRect/>
          </a:stretch>
        </p:blipFill>
        <p:spPr bwMode="auto">
          <a:xfrm>
            <a:off x="9849720" y="1810551"/>
            <a:ext cx="2016000" cy="4114800"/>
          </a:xfrm>
          <a:custGeom>
            <a:avLst/>
            <a:gdLst>
              <a:gd name="connsiteX0" fmla="*/ 0 w 2016000"/>
              <a:gd name="connsiteY0" fmla="*/ 0 h 4114800"/>
              <a:gd name="connsiteX1" fmla="*/ 2016000 w 2016000"/>
              <a:gd name="connsiteY1" fmla="*/ 0 h 4114800"/>
              <a:gd name="connsiteX2" fmla="*/ 2016000 w 2016000"/>
              <a:gd name="connsiteY2" fmla="*/ 4114800 h 4114800"/>
              <a:gd name="connsiteX3" fmla="*/ 0 w 2016000"/>
              <a:gd name="connsiteY3" fmla="*/ 4114800 h 411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16000" h="4114800">
                <a:moveTo>
                  <a:pt x="0" y="0"/>
                </a:moveTo>
                <a:lnTo>
                  <a:pt x="2016000" y="0"/>
                </a:lnTo>
                <a:lnTo>
                  <a:pt x="2016000" y="4114800"/>
                </a:lnTo>
                <a:lnTo>
                  <a:pt x="0" y="41148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Рисунок 66">
            <a:extLst>
              <a:ext uri="{FF2B5EF4-FFF2-40B4-BE49-F238E27FC236}">
                <a16:creationId xmlns:a16="http://schemas.microsoft.com/office/drawing/2014/main" xmlns="" id="{E65031D4-7AA9-4291-BAC6-74E7D354F8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33" t="1900" r="35887" b="6315"/>
          <a:stretch/>
        </p:blipFill>
        <p:spPr bwMode="auto">
          <a:xfrm>
            <a:off x="5088519" y="1810551"/>
            <a:ext cx="2016000" cy="4114800"/>
          </a:xfrm>
          <a:custGeom>
            <a:avLst/>
            <a:gdLst>
              <a:gd name="connsiteX0" fmla="*/ 0 w 2016000"/>
              <a:gd name="connsiteY0" fmla="*/ 0 h 4114800"/>
              <a:gd name="connsiteX1" fmla="*/ 2016000 w 2016000"/>
              <a:gd name="connsiteY1" fmla="*/ 0 h 4114800"/>
              <a:gd name="connsiteX2" fmla="*/ 2016000 w 2016000"/>
              <a:gd name="connsiteY2" fmla="*/ 4114800 h 4114800"/>
              <a:gd name="connsiteX3" fmla="*/ 0 w 2016000"/>
              <a:gd name="connsiteY3" fmla="*/ 4114800 h 411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16000" h="4114800">
                <a:moveTo>
                  <a:pt x="0" y="0"/>
                </a:moveTo>
                <a:lnTo>
                  <a:pt x="2016000" y="0"/>
                </a:lnTo>
                <a:lnTo>
                  <a:pt x="2016000" y="4114800"/>
                </a:lnTo>
                <a:lnTo>
                  <a:pt x="0" y="41148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xmlns="" id="{90F9A012-D51E-4697-B38D-144B1A8E1B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35" t="8853" r="21825" b="12955"/>
          <a:stretch/>
        </p:blipFill>
        <p:spPr bwMode="auto">
          <a:xfrm>
            <a:off x="2707659" y="1810551"/>
            <a:ext cx="2016000" cy="4114800"/>
          </a:xfrm>
          <a:custGeom>
            <a:avLst/>
            <a:gdLst>
              <a:gd name="connsiteX0" fmla="*/ 0 w 2016000"/>
              <a:gd name="connsiteY0" fmla="*/ 0 h 4114800"/>
              <a:gd name="connsiteX1" fmla="*/ 2016000 w 2016000"/>
              <a:gd name="connsiteY1" fmla="*/ 0 h 4114800"/>
              <a:gd name="connsiteX2" fmla="*/ 2016000 w 2016000"/>
              <a:gd name="connsiteY2" fmla="*/ 4114800 h 4114800"/>
              <a:gd name="connsiteX3" fmla="*/ 0 w 2016000"/>
              <a:gd name="connsiteY3" fmla="*/ 4114800 h 411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16000" h="4114800">
                <a:moveTo>
                  <a:pt x="0" y="0"/>
                </a:moveTo>
                <a:lnTo>
                  <a:pt x="2016000" y="0"/>
                </a:lnTo>
                <a:lnTo>
                  <a:pt x="2016000" y="4114800"/>
                </a:lnTo>
                <a:lnTo>
                  <a:pt x="0" y="41148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xmlns="" id="{359E880D-8EA3-495E-92E7-3E38C41DBF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52" t="853" r="36088" b="4221"/>
          <a:stretch>
            <a:fillRect/>
          </a:stretch>
        </p:blipFill>
        <p:spPr bwMode="auto">
          <a:xfrm>
            <a:off x="7473860" y="1788515"/>
            <a:ext cx="2016000" cy="4114800"/>
          </a:xfrm>
          <a:custGeom>
            <a:avLst/>
            <a:gdLst>
              <a:gd name="connsiteX0" fmla="*/ 0 w 2016000"/>
              <a:gd name="connsiteY0" fmla="*/ 0 h 4114800"/>
              <a:gd name="connsiteX1" fmla="*/ 2016000 w 2016000"/>
              <a:gd name="connsiteY1" fmla="*/ 0 h 4114800"/>
              <a:gd name="connsiteX2" fmla="*/ 2016000 w 2016000"/>
              <a:gd name="connsiteY2" fmla="*/ 4114800 h 4114800"/>
              <a:gd name="connsiteX3" fmla="*/ 0 w 2016000"/>
              <a:gd name="connsiteY3" fmla="*/ 4114800 h 411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16000" h="4114800">
                <a:moveTo>
                  <a:pt x="0" y="0"/>
                </a:moveTo>
                <a:lnTo>
                  <a:pt x="2016000" y="0"/>
                </a:lnTo>
                <a:lnTo>
                  <a:pt x="2016000" y="4114800"/>
                </a:lnTo>
                <a:lnTo>
                  <a:pt x="0" y="41148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B042F0C0-15A7-47DE-8022-2319757D51D6}"/>
              </a:ext>
            </a:extLst>
          </p:cNvPr>
          <p:cNvSpPr/>
          <p:nvPr/>
        </p:nvSpPr>
        <p:spPr>
          <a:xfrm>
            <a:off x="3924000" y="213337"/>
            <a:ext cx="8935356" cy="673100"/>
          </a:xfrm>
          <a:prstGeom prst="rect">
            <a:avLst/>
          </a:prstGeom>
          <a:gradFill>
            <a:gsLst>
              <a:gs pos="0">
                <a:srgbClr val="77151D"/>
              </a:gs>
              <a:gs pos="100000">
                <a:srgbClr val="4D0D1A">
                  <a:lumMod val="100000"/>
                </a:srgb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43AA67F2-529E-4B95-BDD7-EB14D5D9453F}"/>
              </a:ext>
            </a:extLst>
          </p:cNvPr>
          <p:cNvSpPr/>
          <p:nvPr/>
        </p:nvSpPr>
        <p:spPr>
          <a:xfrm>
            <a:off x="5449130" y="319055"/>
            <a:ext cx="720188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3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ПРОФИЛЬНЫЕ ПРЕДПРОФЕССИОНАЛЬНЫЕ КЛАССЫ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F3E78154-E0BC-4A3B-B0E4-E529C2C7074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02" t="23138" r="9528" b="23583"/>
          <a:stretch/>
        </p:blipFill>
        <p:spPr>
          <a:xfrm>
            <a:off x="4013725" y="213337"/>
            <a:ext cx="1253556" cy="667527"/>
          </a:xfrm>
          <a:prstGeom prst="rect">
            <a:avLst/>
          </a:prstGeom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A26C0048-122E-44D1-8605-04F70E1AC8D1}"/>
              </a:ext>
            </a:extLst>
          </p:cNvPr>
          <p:cNvCxnSpPr/>
          <p:nvPr/>
        </p:nvCxnSpPr>
        <p:spPr>
          <a:xfrm>
            <a:off x="5366657" y="300635"/>
            <a:ext cx="0" cy="498505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Группа 3">
            <a:extLst>
              <a:ext uri="{FF2B5EF4-FFF2-40B4-BE49-F238E27FC236}">
                <a16:creationId xmlns:a16="http://schemas.microsoft.com/office/drawing/2014/main" xmlns="" id="{6784E64B-CF0D-4775-B61C-8FA7FCA823BF}"/>
              </a:ext>
            </a:extLst>
          </p:cNvPr>
          <p:cNvGrpSpPr/>
          <p:nvPr/>
        </p:nvGrpSpPr>
        <p:grpSpPr>
          <a:xfrm>
            <a:off x="331593" y="1800320"/>
            <a:ext cx="11534363" cy="4131310"/>
            <a:chOff x="331593" y="1800320"/>
            <a:chExt cx="11534363" cy="4131310"/>
          </a:xfrm>
        </p:grpSpPr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xmlns="" id="{4E24D216-BFA9-4319-81AC-CA24723DBABB}"/>
                </a:ext>
              </a:extLst>
            </p:cNvPr>
            <p:cNvSpPr/>
            <p:nvPr/>
          </p:nvSpPr>
          <p:spPr>
            <a:xfrm>
              <a:off x="331593" y="1816830"/>
              <a:ext cx="2016000" cy="4114800"/>
            </a:xfrm>
            <a:prstGeom prst="rect">
              <a:avLst/>
            </a:pr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Прямоугольник 71">
              <a:extLst>
                <a:ext uri="{FF2B5EF4-FFF2-40B4-BE49-F238E27FC236}">
                  <a16:creationId xmlns:a16="http://schemas.microsoft.com/office/drawing/2014/main" xmlns="" id="{75FD2C1E-BC80-4E10-8702-FB262D710477}"/>
                </a:ext>
              </a:extLst>
            </p:cNvPr>
            <p:cNvSpPr/>
            <p:nvPr/>
          </p:nvSpPr>
          <p:spPr>
            <a:xfrm>
              <a:off x="2711184" y="1800320"/>
              <a:ext cx="2016000" cy="4114800"/>
            </a:xfrm>
            <a:prstGeom prst="rect">
              <a:avLst/>
            </a:pr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Прямоугольник 72">
              <a:extLst>
                <a:ext uri="{FF2B5EF4-FFF2-40B4-BE49-F238E27FC236}">
                  <a16:creationId xmlns:a16="http://schemas.microsoft.com/office/drawing/2014/main" xmlns="" id="{2236609B-0806-4F8E-BB57-D58999513C44}"/>
                </a:ext>
              </a:extLst>
            </p:cNvPr>
            <p:cNvSpPr/>
            <p:nvPr/>
          </p:nvSpPr>
          <p:spPr>
            <a:xfrm>
              <a:off x="5090775" y="1800320"/>
              <a:ext cx="2016000" cy="4114800"/>
            </a:xfrm>
            <a:prstGeom prst="rect">
              <a:avLst/>
            </a:pr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Прямоугольник 74">
              <a:extLst>
                <a:ext uri="{FF2B5EF4-FFF2-40B4-BE49-F238E27FC236}">
                  <a16:creationId xmlns:a16="http://schemas.microsoft.com/office/drawing/2014/main" xmlns="" id="{4E4BDA4E-3CA9-42C5-BDA1-848C9AABF1A5}"/>
                </a:ext>
              </a:extLst>
            </p:cNvPr>
            <p:cNvSpPr/>
            <p:nvPr/>
          </p:nvSpPr>
          <p:spPr>
            <a:xfrm>
              <a:off x="7470366" y="1800320"/>
              <a:ext cx="2016000" cy="4114800"/>
            </a:xfrm>
            <a:prstGeom prst="rect">
              <a:avLst/>
            </a:pr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" name="Прямоугольник 76">
              <a:extLst>
                <a:ext uri="{FF2B5EF4-FFF2-40B4-BE49-F238E27FC236}">
                  <a16:creationId xmlns:a16="http://schemas.microsoft.com/office/drawing/2014/main" xmlns="" id="{67600CCA-86A6-4156-92CC-BEADDB60B212}"/>
                </a:ext>
              </a:extLst>
            </p:cNvPr>
            <p:cNvSpPr/>
            <p:nvPr/>
          </p:nvSpPr>
          <p:spPr>
            <a:xfrm>
              <a:off x="9849956" y="1800320"/>
              <a:ext cx="2016000" cy="4114800"/>
            </a:xfrm>
            <a:prstGeom prst="rect">
              <a:avLst/>
            </a:pr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1" name="Группа 40">
            <a:extLst>
              <a:ext uri="{FF2B5EF4-FFF2-40B4-BE49-F238E27FC236}">
                <a16:creationId xmlns:a16="http://schemas.microsoft.com/office/drawing/2014/main" xmlns="" id="{893D4586-A715-4FA0-8671-2CF28FA18CB5}"/>
              </a:ext>
            </a:extLst>
          </p:cNvPr>
          <p:cNvGrpSpPr>
            <a:grpSpLocks noChangeAspect="1"/>
          </p:cNvGrpSpPr>
          <p:nvPr/>
        </p:nvGrpSpPr>
        <p:grpSpPr>
          <a:xfrm>
            <a:off x="3264080" y="1413147"/>
            <a:ext cx="900000" cy="900000"/>
            <a:chOff x="5635700" y="1225248"/>
            <a:chExt cx="1080000" cy="1080000"/>
          </a:xfrm>
        </p:grpSpPr>
        <p:sp>
          <p:nvSpPr>
            <p:cNvPr id="44" name="Овал 43">
              <a:extLst>
                <a:ext uri="{FF2B5EF4-FFF2-40B4-BE49-F238E27FC236}">
                  <a16:creationId xmlns:a16="http://schemas.microsoft.com/office/drawing/2014/main" xmlns="" id="{7877E828-87AB-475D-B77C-9324F32A2B8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35700" y="1225248"/>
              <a:ext cx="1080000" cy="108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xmlns="" id="{5B39043D-9FA1-4C0F-81D8-D467C869723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98890" y="1315639"/>
              <a:ext cx="952980" cy="919480"/>
            </a:xfrm>
            <a:prstGeom prst="rect">
              <a:avLst/>
            </a:prstGeom>
            <a:ln>
              <a:noFill/>
            </a:ln>
            <a:effectLst/>
          </p:spPr>
        </p:pic>
      </p:grpSp>
      <p:grpSp>
        <p:nvGrpSpPr>
          <p:cNvPr id="40" name="Группа 39">
            <a:extLst>
              <a:ext uri="{FF2B5EF4-FFF2-40B4-BE49-F238E27FC236}">
                <a16:creationId xmlns:a16="http://schemas.microsoft.com/office/drawing/2014/main" xmlns="" id="{C8834CA1-F279-45F5-8A03-172422278E41}"/>
              </a:ext>
            </a:extLst>
          </p:cNvPr>
          <p:cNvGrpSpPr>
            <a:grpSpLocks noChangeAspect="1"/>
          </p:cNvGrpSpPr>
          <p:nvPr/>
        </p:nvGrpSpPr>
        <p:grpSpPr>
          <a:xfrm>
            <a:off x="5643879" y="1413147"/>
            <a:ext cx="900000" cy="900000"/>
            <a:chOff x="8010025" y="1167277"/>
            <a:chExt cx="1080000" cy="1080000"/>
          </a:xfrm>
        </p:grpSpPr>
        <p:sp>
          <p:nvSpPr>
            <p:cNvPr id="37" name="Овал 36">
              <a:extLst>
                <a:ext uri="{FF2B5EF4-FFF2-40B4-BE49-F238E27FC236}">
                  <a16:creationId xmlns:a16="http://schemas.microsoft.com/office/drawing/2014/main" xmlns="" id="{7DE75DED-BD46-4975-BF18-D523F7D0B70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10025" y="1167277"/>
              <a:ext cx="1080000" cy="108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xmlns="" id="{B1E7F627-75C9-4952-AE2B-83DAADB724D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08209" y="1229470"/>
              <a:ext cx="883631" cy="972437"/>
            </a:xfrm>
            <a:prstGeom prst="ellipse">
              <a:avLst/>
            </a:prstGeom>
            <a:ln>
              <a:noFill/>
            </a:ln>
            <a:effectLst/>
          </p:spPr>
        </p:pic>
      </p:grpSp>
      <p:pic>
        <p:nvPicPr>
          <p:cNvPr id="1026" name="Picture 2" descr="Авиастроительные классы">
            <a:extLst>
              <a:ext uri="{FF2B5EF4-FFF2-40B4-BE49-F238E27FC236}">
                <a16:creationId xmlns:a16="http://schemas.microsoft.com/office/drawing/2014/main" xmlns="" id="{FBAA32C9-033D-40A7-A611-4D9B01F710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3678" y="1391111"/>
            <a:ext cx="904244" cy="900000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2" name="Группа 31">
            <a:extLst>
              <a:ext uri="{FF2B5EF4-FFF2-40B4-BE49-F238E27FC236}">
                <a16:creationId xmlns:a16="http://schemas.microsoft.com/office/drawing/2014/main" xmlns="" id="{58BCF631-53FC-4727-8E76-4FBE00D3D04D}"/>
              </a:ext>
            </a:extLst>
          </p:cNvPr>
          <p:cNvGrpSpPr>
            <a:grpSpLocks noChangeAspect="1"/>
          </p:cNvGrpSpPr>
          <p:nvPr/>
        </p:nvGrpSpPr>
        <p:grpSpPr>
          <a:xfrm>
            <a:off x="884281" y="1413147"/>
            <a:ext cx="900000" cy="900000"/>
            <a:chOff x="827492" y="1122085"/>
            <a:chExt cx="1080000" cy="1080000"/>
          </a:xfrm>
        </p:grpSpPr>
        <p:sp>
          <p:nvSpPr>
            <p:cNvPr id="38" name="Овал 37">
              <a:extLst>
                <a:ext uri="{FF2B5EF4-FFF2-40B4-BE49-F238E27FC236}">
                  <a16:creationId xmlns:a16="http://schemas.microsoft.com/office/drawing/2014/main" xmlns="" id="{6B33342D-B2B8-4A72-8B3F-C2F3DF54FDF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27492" y="1122085"/>
              <a:ext cx="1080000" cy="108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9" name="Рисунок 38">
              <a:extLst>
                <a:ext uri="{FF2B5EF4-FFF2-40B4-BE49-F238E27FC236}">
                  <a16:creationId xmlns:a16="http://schemas.microsoft.com/office/drawing/2014/main" xmlns="" id="{CB36F7EF-F3DE-47F1-93FC-77C93C1579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534" b="22748"/>
            <a:stretch/>
          </p:blipFill>
          <p:spPr>
            <a:xfrm>
              <a:off x="919849" y="1313669"/>
              <a:ext cx="844656" cy="756814"/>
            </a:xfrm>
            <a:custGeom>
              <a:avLst/>
              <a:gdLst>
                <a:gd name="connsiteX0" fmla="*/ 76555 w 923924"/>
                <a:gd name="connsiteY0" fmla="*/ 0 h 782023"/>
                <a:gd name="connsiteX1" fmla="*/ 877387 w 923924"/>
                <a:gd name="connsiteY1" fmla="*/ 0 h 782023"/>
                <a:gd name="connsiteX2" fmla="*/ 923924 w 923924"/>
                <a:gd name="connsiteY2" fmla="*/ 56404 h 782023"/>
                <a:gd name="connsiteX3" fmla="*/ 923924 w 923924"/>
                <a:gd name="connsiteY3" fmla="*/ 662238 h 782023"/>
                <a:gd name="connsiteX4" fmla="*/ 858809 w 923924"/>
                <a:gd name="connsiteY4" fmla="*/ 741159 h 782023"/>
                <a:gd name="connsiteX5" fmla="*/ 809281 w 923924"/>
                <a:gd name="connsiteY5" fmla="*/ 782023 h 782023"/>
                <a:gd name="connsiteX6" fmla="*/ 144661 w 923924"/>
                <a:gd name="connsiteY6" fmla="*/ 782023 h 782023"/>
                <a:gd name="connsiteX7" fmla="*/ 95133 w 923924"/>
                <a:gd name="connsiteY7" fmla="*/ 741159 h 782023"/>
                <a:gd name="connsiteX8" fmla="*/ 29195 w 923924"/>
                <a:gd name="connsiteY8" fmla="*/ 661240 h 782023"/>
                <a:gd name="connsiteX9" fmla="*/ 0 w 923924"/>
                <a:gd name="connsiteY9" fmla="*/ 607454 h 782023"/>
                <a:gd name="connsiteX10" fmla="*/ 0 w 923924"/>
                <a:gd name="connsiteY10" fmla="*/ 111189 h 782023"/>
                <a:gd name="connsiteX11" fmla="*/ 29195 w 923924"/>
                <a:gd name="connsiteY11" fmla="*/ 57402 h 782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3924" h="782023">
                  <a:moveTo>
                    <a:pt x="76555" y="0"/>
                  </a:moveTo>
                  <a:lnTo>
                    <a:pt x="877387" y="0"/>
                  </a:lnTo>
                  <a:lnTo>
                    <a:pt x="923924" y="56404"/>
                  </a:lnTo>
                  <a:lnTo>
                    <a:pt x="923924" y="662238"/>
                  </a:lnTo>
                  <a:lnTo>
                    <a:pt x="858809" y="741159"/>
                  </a:lnTo>
                  <a:lnTo>
                    <a:pt x="809281" y="782023"/>
                  </a:lnTo>
                  <a:lnTo>
                    <a:pt x="144661" y="782023"/>
                  </a:lnTo>
                  <a:lnTo>
                    <a:pt x="95133" y="741159"/>
                  </a:lnTo>
                  <a:cubicBezTo>
                    <a:pt x="70703" y="716729"/>
                    <a:pt x="48603" y="689968"/>
                    <a:pt x="29195" y="661240"/>
                  </a:cubicBezTo>
                  <a:lnTo>
                    <a:pt x="0" y="607454"/>
                  </a:lnTo>
                  <a:lnTo>
                    <a:pt x="0" y="111189"/>
                  </a:lnTo>
                  <a:lnTo>
                    <a:pt x="29195" y="57402"/>
                  </a:lnTo>
                  <a:close/>
                </a:path>
              </a:pathLst>
            </a:custGeom>
            <a:ln>
              <a:noFill/>
            </a:ln>
            <a:effectLst/>
          </p:spPr>
        </p:pic>
      </p:grpSp>
      <p:pic>
        <p:nvPicPr>
          <p:cNvPr id="5122" name="Picture 2">
            <a:extLst>
              <a:ext uri="{FF2B5EF4-FFF2-40B4-BE49-F238E27FC236}">
                <a16:creationId xmlns:a16="http://schemas.microsoft.com/office/drawing/2014/main" xmlns="" id="{7314762A-4895-4F34-A76C-A0CD0FB3D7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407720" y="1413147"/>
            <a:ext cx="900000" cy="900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</p:pic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6292250B-D585-4388-8FB7-571CF9833052}"/>
              </a:ext>
            </a:extLst>
          </p:cNvPr>
          <p:cNvGrpSpPr/>
          <p:nvPr/>
        </p:nvGrpSpPr>
        <p:grpSpPr>
          <a:xfrm>
            <a:off x="-548379" y="2431083"/>
            <a:ext cx="13824134" cy="3081300"/>
            <a:chOff x="-548379" y="2431083"/>
            <a:chExt cx="13824134" cy="3081300"/>
          </a:xfrm>
        </p:grpSpPr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xmlns="" id="{F3055F7F-0C07-4FBD-B844-2A14CBAAA8A6}"/>
                </a:ext>
              </a:extLst>
            </p:cNvPr>
            <p:cNvSpPr/>
            <p:nvPr/>
          </p:nvSpPr>
          <p:spPr>
            <a:xfrm>
              <a:off x="-501145" y="2431083"/>
              <a:ext cx="13776900" cy="505238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xmlns="" id="{500B9285-391E-4B53-A6C1-8CDF2AE24802}"/>
                </a:ext>
              </a:extLst>
            </p:cNvPr>
            <p:cNvSpPr txBox="1"/>
            <p:nvPr/>
          </p:nvSpPr>
          <p:spPr>
            <a:xfrm>
              <a:off x="586320" y="2499036"/>
              <a:ext cx="14959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/>
                <a:t>ПЕДАГОГИЧЕСКИЕ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xmlns="" id="{C580AE6D-8BFC-4386-AA79-062EC7684266}"/>
                </a:ext>
              </a:extLst>
            </p:cNvPr>
            <p:cNvSpPr txBox="1"/>
            <p:nvPr/>
          </p:nvSpPr>
          <p:spPr>
            <a:xfrm>
              <a:off x="7604056" y="2499036"/>
              <a:ext cx="17556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/>
                <a:t>АВИАСТРОИТЕЛЬНЫЕ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xmlns="" id="{1FDFD7C1-B5E2-4DFC-94A8-3C68C5EECFAC}"/>
                </a:ext>
              </a:extLst>
            </p:cNvPr>
            <p:cNvSpPr txBox="1"/>
            <p:nvPr/>
          </p:nvSpPr>
          <p:spPr>
            <a:xfrm>
              <a:off x="3061474" y="2499036"/>
              <a:ext cx="13083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/>
                <a:t>МЕДИЦИНСКИЕ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xmlns="" id="{344A814A-28C4-462D-BB0A-8ADDBB983827}"/>
                </a:ext>
              </a:extLst>
            </p:cNvPr>
            <p:cNvSpPr txBox="1"/>
            <p:nvPr/>
          </p:nvSpPr>
          <p:spPr>
            <a:xfrm>
              <a:off x="5500042" y="2499036"/>
              <a:ext cx="11929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/>
                <a:t>АГРОКЛАССЫ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xmlns="" id="{BCAFF0D6-ABFA-414C-B66E-88D377D02F19}"/>
                </a:ext>
              </a:extLst>
            </p:cNvPr>
            <p:cNvSpPr txBox="1"/>
            <p:nvPr/>
          </p:nvSpPr>
          <p:spPr>
            <a:xfrm>
              <a:off x="10030410" y="2499036"/>
              <a:ext cx="16546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/>
                <a:t>НЕФТЕХИМИЧЕСКИЕ</a:t>
              </a:r>
            </a:p>
          </p:txBody>
        </p:sp>
        <p:sp>
          <p:nvSpPr>
            <p:cNvPr id="53" name="Прямоугольник 52">
              <a:extLst>
                <a:ext uri="{FF2B5EF4-FFF2-40B4-BE49-F238E27FC236}">
                  <a16:creationId xmlns:a16="http://schemas.microsoft.com/office/drawing/2014/main" xmlns="" id="{20382BE2-9A0C-4DA3-B870-EC3969A59F43}"/>
                </a:ext>
              </a:extLst>
            </p:cNvPr>
            <p:cNvSpPr/>
            <p:nvPr/>
          </p:nvSpPr>
          <p:spPr>
            <a:xfrm>
              <a:off x="-548379" y="3265322"/>
              <a:ext cx="13776900" cy="931582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Прямоугольник 53">
              <a:extLst>
                <a:ext uri="{FF2B5EF4-FFF2-40B4-BE49-F238E27FC236}">
                  <a16:creationId xmlns:a16="http://schemas.microsoft.com/office/drawing/2014/main" xmlns="" id="{B8FA5003-E49F-4078-9752-53E668FAAB14}"/>
                </a:ext>
              </a:extLst>
            </p:cNvPr>
            <p:cNvSpPr/>
            <p:nvPr/>
          </p:nvSpPr>
          <p:spPr>
            <a:xfrm>
              <a:off x="-501145" y="4486045"/>
              <a:ext cx="13776900" cy="1026338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Прямоугольник 41">
              <a:extLst>
                <a:ext uri="{FF2B5EF4-FFF2-40B4-BE49-F238E27FC236}">
                  <a16:creationId xmlns:a16="http://schemas.microsoft.com/office/drawing/2014/main" xmlns="" id="{E03073E5-FE03-44C8-9E8F-537EE447EB1F}"/>
                </a:ext>
              </a:extLst>
            </p:cNvPr>
            <p:cNvSpPr/>
            <p:nvPr/>
          </p:nvSpPr>
          <p:spPr>
            <a:xfrm>
              <a:off x="7539941" y="3367931"/>
              <a:ext cx="188580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ru-RU" dirty="0"/>
                <a:t>22/23 уч. год</a:t>
              </a:r>
            </a:p>
            <a:p>
              <a:pPr lvl="0" algn="ctr">
                <a:defRPr/>
              </a:pPr>
              <a:r>
                <a:rPr lang="ru-RU" dirty="0"/>
                <a:t>18 школ</a:t>
              </a:r>
            </a:p>
          </p:txBody>
        </p:sp>
        <p:sp>
          <p:nvSpPr>
            <p:cNvPr id="56" name="Прямоугольник 55">
              <a:extLst>
                <a:ext uri="{FF2B5EF4-FFF2-40B4-BE49-F238E27FC236}">
                  <a16:creationId xmlns:a16="http://schemas.microsoft.com/office/drawing/2014/main" xmlns="" id="{E5B478E2-FD87-44FC-8123-30CAF563A7A7}"/>
                </a:ext>
              </a:extLst>
            </p:cNvPr>
            <p:cNvSpPr/>
            <p:nvPr/>
          </p:nvSpPr>
          <p:spPr>
            <a:xfrm>
              <a:off x="7539941" y="4663416"/>
              <a:ext cx="188580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ru-RU" dirty="0"/>
                <a:t>23/24 уч. год</a:t>
              </a:r>
            </a:p>
            <a:p>
              <a:pPr lvl="0" algn="ctr">
                <a:defRPr/>
              </a:pPr>
              <a:r>
                <a:rPr lang="ru-RU" dirty="0"/>
                <a:t>29 школ</a:t>
              </a:r>
            </a:p>
          </p:txBody>
        </p:sp>
        <p:sp>
          <p:nvSpPr>
            <p:cNvPr id="57" name="Прямоугольник 56">
              <a:extLst>
                <a:ext uri="{FF2B5EF4-FFF2-40B4-BE49-F238E27FC236}">
                  <a16:creationId xmlns:a16="http://schemas.microsoft.com/office/drawing/2014/main" xmlns="" id="{777D445A-B408-4268-B232-7E24A6F585E3}"/>
                </a:ext>
              </a:extLst>
            </p:cNvPr>
            <p:cNvSpPr/>
            <p:nvPr/>
          </p:nvSpPr>
          <p:spPr>
            <a:xfrm>
              <a:off x="2779515" y="3251467"/>
              <a:ext cx="1885804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ru-RU" dirty="0"/>
                <a:t>22/23 уч. год</a:t>
              </a:r>
            </a:p>
            <a:p>
              <a:pPr lvl="0" algn="ctr">
                <a:defRPr/>
              </a:pPr>
              <a:r>
                <a:rPr lang="ru-RU" dirty="0"/>
                <a:t>29 базовых школ</a:t>
              </a:r>
            </a:p>
            <a:p>
              <a:pPr lvl="0" algn="ctr">
                <a:defRPr/>
              </a:pPr>
              <a:r>
                <a:rPr lang="ru-RU" dirty="0"/>
                <a:t>6 опорных школ</a:t>
              </a:r>
            </a:p>
          </p:txBody>
        </p:sp>
        <p:sp>
          <p:nvSpPr>
            <p:cNvPr id="58" name="Прямоугольник 57">
              <a:extLst>
                <a:ext uri="{FF2B5EF4-FFF2-40B4-BE49-F238E27FC236}">
                  <a16:creationId xmlns:a16="http://schemas.microsoft.com/office/drawing/2014/main" xmlns="" id="{1F764A32-8473-4220-80E0-45E458E54867}"/>
                </a:ext>
              </a:extLst>
            </p:cNvPr>
            <p:cNvSpPr/>
            <p:nvPr/>
          </p:nvSpPr>
          <p:spPr>
            <a:xfrm>
              <a:off x="2779515" y="4546952"/>
              <a:ext cx="1885804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ru-RU" dirty="0"/>
                <a:t>23/24 уч. год</a:t>
              </a:r>
            </a:p>
            <a:p>
              <a:pPr lvl="0" algn="ctr">
                <a:defRPr/>
              </a:pPr>
              <a:r>
                <a:rPr lang="ru-RU" dirty="0"/>
                <a:t>35 базовых школ</a:t>
              </a:r>
            </a:p>
            <a:p>
              <a:pPr lvl="0" algn="ctr">
                <a:defRPr/>
              </a:pPr>
              <a:r>
                <a:rPr lang="ru-RU" dirty="0"/>
                <a:t>6 опорных школ</a:t>
              </a:r>
            </a:p>
          </p:txBody>
        </p:sp>
        <p:sp>
          <p:nvSpPr>
            <p:cNvPr id="59" name="Прямоугольник 58">
              <a:extLst>
                <a:ext uri="{FF2B5EF4-FFF2-40B4-BE49-F238E27FC236}">
                  <a16:creationId xmlns:a16="http://schemas.microsoft.com/office/drawing/2014/main" xmlns="" id="{673DA3FA-DAB8-46D2-A7F3-B00B695C86E6}"/>
                </a:ext>
              </a:extLst>
            </p:cNvPr>
            <p:cNvSpPr/>
            <p:nvPr/>
          </p:nvSpPr>
          <p:spPr>
            <a:xfrm>
              <a:off x="5153715" y="4685452"/>
              <a:ext cx="188580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ru-RU" dirty="0"/>
                <a:t>23/24 уч. год</a:t>
              </a:r>
            </a:p>
            <a:p>
              <a:pPr lvl="0" algn="ctr">
                <a:defRPr/>
              </a:pPr>
              <a:r>
                <a:rPr lang="ru-RU" dirty="0"/>
                <a:t>7 школ</a:t>
              </a:r>
            </a:p>
          </p:txBody>
        </p:sp>
        <p:sp>
          <p:nvSpPr>
            <p:cNvPr id="60" name="Прямоугольник 59">
              <a:extLst>
                <a:ext uri="{FF2B5EF4-FFF2-40B4-BE49-F238E27FC236}">
                  <a16:creationId xmlns:a16="http://schemas.microsoft.com/office/drawing/2014/main" xmlns="" id="{B9AB20C8-971A-4CCC-8CB8-6B2CBEC2B33E}"/>
                </a:ext>
              </a:extLst>
            </p:cNvPr>
            <p:cNvSpPr/>
            <p:nvPr/>
          </p:nvSpPr>
          <p:spPr>
            <a:xfrm>
              <a:off x="5153715" y="3251467"/>
              <a:ext cx="1885804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ru-RU" dirty="0"/>
                <a:t>22/23 уч. год</a:t>
              </a:r>
            </a:p>
            <a:p>
              <a:pPr lvl="0" algn="ctr">
                <a:defRPr/>
              </a:pPr>
              <a:r>
                <a:rPr lang="ru-RU" dirty="0"/>
                <a:t>Подготовка к реализации проекта</a:t>
              </a:r>
            </a:p>
          </p:txBody>
        </p:sp>
        <p:sp>
          <p:nvSpPr>
            <p:cNvPr id="61" name="Прямоугольник 60">
              <a:extLst>
                <a:ext uri="{FF2B5EF4-FFF2-40B4-BE49-F238E27FC236}">
                  <a16:creationId xmlns:a16="http://schemas.microsoft.com/office/drawing/2014/main" xmlns="" id="{C40491E9-1DE3-44C5-8382-07FD0E9022BA}"/>
                </a:ext>
              </a:extLst>
            </p:cNvPr>
            <p:cNvSpPr/>
            <p:nvPr/>
          </p:nvSpPr>
          <p:spPr>
            <a:xfrm>
              <a:off x="9915904" y="3389967"/>
              <a:ext cx="188580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ru-RU" dirty="0"/>
                <a:t>22/23 уч. год</a:t>
              </a:r>
            </a:p>
            <a:p>
              <a:pPr lvl="0" algn="ctr">
                <a:defRPr/>
              </a:pPr>
              <a:r>
                <a:rPr lang="ru-RU" dirty="0"/>
                <a:t>11 школ</a:t>
              </a:r>
            </a:p>
          </p:txBody>
        </p:sp>
        <p:sp>
          <p:nvSpPr>
            <p:cNvPr id="62" name="Прямоугольник 61">
              <a:extLst>
                <a:ext uri="{FF2B5EF4-FFF2-40B4-BE49-F238E27FC236}">
                  <a16:creationId xmlns:a16="http://schemas.microsoft.com/office/drawing/2014/main" xmlns="" id="{807B684C-20A5-4725-ADB2-BFC9AA1F0E0A}"/>
                </a:ext>
              </a:extLst>
            </p:cNvPr>
            <p:cNvSpPr/>
            <p:nvPr/>
          </p:nvSpPr>
          <p:spPr>
            <a:xfrm>
              <a:off x="9915904" y="4685452"/>
              <a:ext cx="188580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ru-RU" dirty="0"/>
                <a:t>23/24 уч. год</a:t>
              </a:r>
            </a:p>
            <a:p>
              <a:pPr lvl="0" algn="ctr">
                <a:defRPr/>
              </a:pPr>
              <a:r>
                <a:rPr lang="ru-RU" dirty="0"/>
                <a:t>11 школ</a:t>
              </a:r>
            </a:p>
          </p:txBody>
        </p:sp>
        <p:sp>
          <p:nvSpPr>
            <p:cNvPr id="63" name="Прямоугольник 62">
              <a:extLst>
                <a:ext uri="{FF2B5EF4-FFF2-40B4-BE49-F238E27FC236}">
                  <a16:creationId xmlns:a16="http://schemas.microsoft.com/office/drawing/2014/main" xmlns="" id="{42C4D6FE-32CD-492E-931D-BBF01F7A9DC8}"/>
                </a:ext>
              </a:extLst>
            </p:cNvPr>
            <p:cNvSpPr/>
            <p:nvPr/>
          </p:nvSpPr>
          <p:spPr>
            <a:xfrm>
              <a:off x="407315" y="3389967"/>
              <a:ext cx="188580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ru-RU" dirty="0"/>
                <a:t>22/23 уч. год</a:t>
              </a:r>
            </a:p>
            <a:p>
              <a:pPr lvl="0" algn="ctr">
                <a:defRPr/>
              </a:pPr>
              <a:r>
                <a:rPr lang="ru-RU" dirty="0"/>
                <a:t>150 школ</a:t>
              </a:r>
            </a:p>
          </p:txBody>
        </p:sp>
        <p:sp>
          <p:nvSpPr>
            <p:cNvPr id="64" name="Прямоугольник 63">
              <a:extLst>
                <a:ext uri="{FF2B5EF4-FFF2-40B4-BE49-F238E27FC236}">
                  <a16:creationId xmlns:a16="http://schemas.microsoft.com/office/drawing/2014/main" xmlns="" id="{FF0D88B7-F628-443E-AF3A-1D1F351A7FA2}"/>
                </a:ext>
              </a:extLst>
            </p:cNvPr>
            <p:cNvSpPr/>
            <p:nvPr/>
          </p:nvSpPr>
          <p:spPr>
            <a:xfrm>
              <a:off x="407315" y="4685452"/>
              <a:ext cx="188580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ru-RU" dirty="0"/>
                <a:t>23/24 уч. год</a:t>
              </a:r>
            </a:p>
            <a:p>
              <a:pPr lvl="0" algn="ctr">
                <a:defRPr/>
              </a:pPr>
              <a:r>
                <a:rPr lang="ru-RU" dirty="0"/>
                <a:t>160 школ</a:t>
              </a:r>
            </a:p>
          </p:txBody>
        </p:sp>
      </p:grpSp>
      <p:grpSp>
        <p:nvGrpSpPr>
          <p:cNvPr id="3" name="Группа 2">
            <a:extLst>
              <a:ext uri="{FF2B5EF4-FFF2-40B4-BE49-F238E27FC236}">
                <a16:creationId xmlns:a16="http://schemas.microsoft.com/office/drawing/2014/main" xmlns="" id="{71A78AEF-797F-46C9-8AD4-516061FAC76C}"/>
              </a:ext>
            </a:extLst>
          </p:cNvPr>
          <p:cNvGrpSpPr/>
          <p:nvPr/>
        </p:nvGrpSpPr>
        <p:grpSpPr>
          <a:xfrm>
            <a:off x="2344302" y="1490543"/>
            <a:ext cx="7507590" cy="4587870"/>
            <a:chOff x="2344302" y="1490543"/>
            <a:chExt cx="7507590" cy="4587870"/>
          </a:xfrm>
        </p:grpSpPr>
        <p:sp>
          <p:nvSpPr>
            <p:cNvPr id="43" name="Прямоугольник 42">
              <a:extLst>
                <a:ext uri="{FF2B5EF4-FFF2-40B4-BE49-F238E27FC236}">
                  <a16:creationId xmlns:a16="http://schemas.microsoft.com/office/drawing/2014/main" xmlns="" id="{4EE5CEC2-B365-42C4-91C5-E434946B1E00}"/>
                </a:ext>
              </a:extLst>
            </p:cNvPr>
            <p:cNvSpPr/>
            <p:nvPr/>
          </p:nvSpPr>
          <p:spPr>
            <a:xfrm>
              <a:off x="2344302" y="1490543"/>
              <a:ext cx="362839" cy="4479720"/>
            </a:xfrm>
            <a:prstGeom prst="rect">
              <a:avLst/>
            </a:prstGeom>
            <a:solidFill>
              <a:srgbClr val="EFE2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Прямоугольник 75">
              <a:extLst>
                <a:ext uri="{FF2B5EF4-FFF2-40B4-BE49-F238E27FC236}">
                  <a16:creationId xmlns:a16="http://schemas.microsoft.com/office/drawing/2014/main" xmlns="" id="{FB1EF6F3-9B4D-4E09-989A-B76EF6301966}"/>
                </a:ext>
              </a:extLst>
            </p:cNvPr>
            <p:cNvSpPr/>
            <p:nvPr/>
          </p:nvSpPr>
          <p:spPr>
            <a:xfrm>
              <a:off x="4721174" y="1598693"/>
              <a:ext cx="367294" cy="4479720"/>
            </a:xfrm>
            <a:prstGeom prst="rect">
              <a:avLst/>
            </a:prstGeom>
            <a:solidFill>
              <a:srgbClr val="EFE2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Прямоугольник 77">
              <a:extLst>
                <a:ext uri="{FF2B5EF4-FFF2-40B4-BE49-F238E27FC236}">
                  <a16:creationId xmlns:a16="http://schemas.microsoft.com/office/drawing/2014/main" xmlns="" id="{845917A5-E8B7-449E-A26D-71DA20CC49FB}"/>
                </a:ext>
              </a:extLst>
            </p:cNvPr>
            <p:cNvSpPr/>
            <p:nvPr/>
          </p:nvSpPr>
          <p:spPr>
            <a:xfrm>
              <a:off x="7104000" y="1791292"/>
              <a:ext cx="366829" cy="4287121"/>
            </a:xfrm>
            <a:prstGeom prst="rect">
              <a:avLst/>
            </a:prstGeom>
            <a:solidFill>
              <a:srgbClr val="EFE2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Прямоугольник 78">
              <a:extLst>
                <a:ext uri="{FF2B5EF4-FFF2-40B4-BE49-F238E27FC236}">
                  <a16:creationId xmlns:a16="http://schemas.microsoft.com/office/drawing/2014/main" xmlns="" id="{1053E704-7BC2-4316-A9EB-A1ED250B3744}"/>
                </a:ext>
              </a:extLst>
            </p:cNvPr>
            <p:cNvSpPr/>
            <p:nvPr/>
          </p:nvSpPr>
          <p:spPr>
            <a:xfrm>
              <a:off x="9484861" y="1788515"/>
              <a:ext cx="367031" cy="4287121"/>
            </a:xfrm>
            <a:prstGeom prst="rect">
              <a:avLst/>
            </a:prstGeom>
            <a:solidFill>
              <a:srgbClr val="EFE2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80" name="Прямоугольник 79">
            <a:extLst>
              <a:ext uri="{FF2B5EF4-FFF2-40B4-BE49-F238E27FC236}">
                <a16:creationId xmlns:a16="http://schemas.microsoft.com/office/drawing/2014/main" xmlns="" id="{69603D8A-FD1D-4818-902E-80A6D84631D3}"/>
              </a:ext>
            </a:extLst>
          </p:cNvPr>
          <p:cNvSpPr/>
          <p:nvPr/>
        </p:nvSpPr>
        <p:spPr>
          <a:xfrm>
            <a:off x="-1093279" y="2082800"/>
            <a:ext cx="1424988" cy="3952434"/>
          </a:xfrm>
          <a:prstGeom prst="rect">
            <a:avLst/>
          </a:prstGeom>
          <a:solidFill>
            <a:srgbClr val="EFE2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1" name="Прямоугольник 80">
            <a:extLst>
              <a:ext uri="{FF2B5EF4-FFF2-40B4-BE49-F238E27FC236}">
                <a16:creationId xmlns:a16="http://schemas.microsoft.com/office/drawing/2014/main" xmlns="" id="{320F923C-E3B5-4A5B-A1E2-28147405530D}"/>
              </a:ext>
            </a:extLst>
          </p:cNvPr>
          <p:cNvSpPr/>
          <p:nvPr/>
        </p:nvSpPr>
        <p:spPr>
          <a:xfrm>
            <a:off x="11865720" y="1598693"/>
            <a:ext cx="1448016" cy="4479720"/>
          </a:xfrm>
          <a:prstGeom prst="rect">
            <a:avLst/>
          </a:prstGeom>
          <a:solidFill>
            <a:srgbClr val="EFE2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8158757D-C0EB-463D-A711-54BB3690358C}"/>
              </a:ext>
            </a:extLst>
          </p:cNvPr>
          <p:cNvSpPr/>
          <p:nvPr/>
        </p:nvSpPr>
        <p:spPr>
          <a:xfrm>
            <a:off x="8886974" y="1061702"/>
            <a:ext cx="1558800" cy="284673"/>
          </a:xfrm>
          <a:prstGeom prst="rect">
            <a:avLst/>
          </a:prstGeom>
          <a:solidFill>
            <a:srgbClr val="EFE2E0"/>
          </a:solidFill>
          <a:ln w="158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</a:rPr>
              <a:t>ИНЖЕНЕРНЫЕ</a:t>
            </a:r>
          </a:p>
        </p:txBody>
      </p:sp>
    </p:spTree>
    <p:extLst>
      <p:ext uri="{BB962C8B-B14F-4D97-AF65-F5344CB8AC3E}">
        <p14:creationId xmlns:p14="http://schemas.microsoft.com/office/powerpoint/2010/main" val="2144190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:a16="http://schemas.microsoft.com/office/drawing/2014/main" xmlns="" id="{CC287FC9-ACD3-44B7-9271-7B96C0432C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85"/>
          <a:stretch/>
        </p:blipFill>
        <p:spPr bwMode="auto">
          <a:xfrm>
            <a:off x="5443121" y="565682"/>
            <a:ext cx="9463049" cy="6177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1E7F96B9-02B4-47F7-838E-00AAB0A10852}"/>
              </a:ext>
            </a:extLst>
          </p:cNvPr>
          <p:cNvSpPr/>
          <p:nvPr/>
        </p:nvSpPr>
        <p:spPr>
          <a:xfrm>
            <a:off x="5398370" y="407740"/>
            <a:ext cx="9241084" cy="6492905"/>
          </a:xfrm>
          <a:prstGeom prst="rect">
            <a:avLst/>
          </a:prstGeom>
          <a:gradFill>
            <a:gsLst>
              <a:gs pos="100000">
                <a:schemeClr val="bg1">
                  <a:alpha val="17000"/>
                </a:schemeClr>
              </a:gs>
              <a:gs pos="5000">
                <a:srgbClr val="EFE2E0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0737C6F6-6EA2-46AC-B123-82E5F41BC766}"/>
              </a:ext>
            </a:extLst>
          </p:cNvPr>
          <p:cNvSpPr/>
          <p:nvPr/>
        </p:nvSpPr>
        <p:spPr>
          <a:xfrm>
            <a:off x="3924000" y="185249"/>
            <a:ext cx="8369300" cy="673100"/>
          </a:xfrm>
          <a:prstGeom prst="rect">
            <a:avLst/>
          </a:prstGeom>
          <a:gradFill>
            <a:gsLst>
              <a:gs pos="0">
                <a:srgbClr val="77151D"/>
              </a:gs>
              <a:gs pos="100000">
                <a:srgbClr val="4D0D1A">
                  <a:lumMod val="100000"/>
                </a:srgb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C35AD809-0148-4B06-B57E-96186A4FC2D8}"/>
              </a:ext>
            </a:extLst>
          </p:cNvPr>
          <p:cNvSpPr/>
          <p:nvPr/>
        </p:nvSpPr>
        <p:spPr>
          <a:xfrm>
            <a:off x="5455767" y="290967"/>
            <a:ext cx="62389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ФЕДЕРАЛНЫЙ ПРОЕКТ «ПРОФЕССИОНАЛИТЕТ</a:t>
            </a:r>
            <a:r>
              <a:rPr lang="ru-RU" b="1" dirty="0" smtClean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в 2024 году</a:t>
            </a:r>
            <a:endParaRPr lang="ru-RU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1F1D23D9-9C7C-4CC0-AB88-1A9E7FE2CFB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8100" y="-104651"/>
            <a:ext cx="1626522" cy="1252901"/>
          </a:xfrm>
          <a:prstGeom prst="rect">
            <a:avLst/>
          </a:prstGeom>
        </p:spPr>
      </p:pic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xmlns="" id="{481AB811-11CF-4F31-8FB4-5FA287E0485A}"/>
              </a:ext>
            </a:extLst>
          </p:cNvPr>
          <p:cNvCxnSpPr/>
          <p:nvPr/>
        </p:nvCxnSpPr>
        <p:spPr>
          <a:xfrm>
            <a:off x="5376197" y="272547"/>
            <a:ext cx="0" cy="498505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17C1F8A8-3C9A-4557-80A2-BED63A209FA7}"/>
              </a:ext>
            </a:extLst>
          </p:cNvPr>
          <p:cNvSpPr txBox="1"/>
          <p:nvPr/>
        </p:nvSpPr>
        <p:spPr>
          <a:xfrm>
            <a:off x="7320551" y="-704001"/>
            <a:ext cx="727891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/>
              <a:t>Участниками образовательного кластера станут 7 профессиональных образовательных организаций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B5580458-A583-48BB-A9B5-8E160C9C2AEE}"/>
              </a:ext>
            </a:extLst>
          </p:cNvPr>
          <p:cNvSpPr/>
          <p:nvPr/>
        </p:nvSpPr>
        <p:spPr>
          <a:xfrm>
            <a:off x="0" y="7863861"/>
            <a:ext cx="1573349" cy="623576"/>
          </a:xfrm>
          <a:prstGeom prst="rect">
            <a:avLst/>
          </a:prstGeom>
          <a:solidFill>
            <a:srgbClr val="AE1E2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Прямоугольник 56"/>
          <p:cNvSpPr/>
          <p:nvPr/>
        </p:nvSpPr>
        <p:spPr>
          <a:xfrm>
            <a:off x="336411" y="1163427"/>
            <a:ext cx="2911720" cy="6832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ru-RU" sz="2400" b="1" dirty="0">
                <a:solidFill>
                  <a:srgbClr val="9A1A2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Кластер</a:t>
            </a:r>
          </a:p>
          <a:p>
            <a:pPr algn="ctr">
              <a:lnSpc>
                <a:spcPct val="80000"/>
              </a:lnSpc>
            </a:pPr>
            <a:r>
              <a:rPr lang="ru-RU" sz="2400" b="1" dirty="0">
                <a:solidFill>
                  <a:srgbClr val="9A1A2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«Управление и Право»</a:t>
            </a:r>
          </a:p>
        </p:txBody>
      </p:sp>
      <p:sp>
        <p:nvSpPr>
          <p:cNvPr id="58" name="Объект 3"/>
          <p:cNvSpPr txBox="1">
            <a:spLocks/>
          </p:cNvSpPr>
          <p:nvPr/>
        </p:nvSpPr>
        <p:spPr>
          <a:xfrm>
            <a:off x="461176" y="2200260"/>
            <a:ext cx="3299791" cy="3951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indent="0">
              <a:buNone/>
              <a:defRPr sz="3800" b="1" u="sng"/>
            </a:lvl1pPr>
          </a:lstStyle>
          <a:p>
            <a:pPr>
              <a:lnSpc>
                <a:spcPct val="80000"/>
              </a:lnSpc>
            </a:pPr>
            <a:r>
              <a:rPr lang="ru-RU" sz="2100" u="none" dirty="0"/>
              <a:t>Отрасль: правоохранительная сфера и управление</a:t>
            </a:r>
          </a:p>
          <a:p>
            <a:pPr>
              <a:lnSpc>
                <a:spcPct val="80000"/>
              </a:lnSpc>
            </a:pPr>
            <a:endParaRPr lang="ru-RU" sz="2100" u="none" dirty="0"/>
          </a:p>
          <a:p>
            <a:pPr>
              <a:lnSpc>
                <a:spcPct val="80000"/>
              </a:lnSpc>
            </a:pPr>
            <a:r>
              <a:rPr lang="ru-RU" sz="2100" u="none" dirty="0"/>
              <a:t>Базовая организация:</a:t>
            </a:r>
          </a:p>
          <a:p>
            <a:pPr>
              <a:lnSpc>
                <a:spcPct val="80000"/>
              </a:lnSpc>
            </a:pPr>
            <a:r>
              <a:rPr lang="ru-RU" sz="2100" u="none" dirty="0"/>
              <a:t>Самарский торгово-экономический колледж</a:t>
            </a:r>
          </a:p>
          <a:p>
            <a:pPr>
              <a:lnSpc>
                <a:spcPct val="80000"/>
              </a:lnSpc>
            </a:pPr>
            <a:endParaRPr lang="ru-RU" sz="2100" u="none" dirty="0"/>
          </a:p>
          <a:p>
            <a:pPr>
              <a:lnSpc>
                <a:spcPct val="80000"/>
              </a:lnSpc>
            </a:pPr>
            <a:r>
              <a:rPr lang="ru-RU" sz="2100" u="none" dirty="0"/>
              <a:t>8 партнеров-работодателей </a:t>
            </a:r>
          </a:p>
          <a:p>
            <a:pPr>
              <a:lnSpc>
                <a:spcPct val="80000"/>
              </a:lnSpc>
            </a:pPr>
            <a:endParaRPr lang="ru-RU" sz="2100" u="none" dirty="0"/>
          </a:p>
          <a:p>
            <a:pPr>
              <a:lnSpc>
                <a:spcPct val="80000"/>
              </a:lnSpc>
            </a:pPr>
            <a:r>
              <a:rPr lang="ru-RU" sz="2100" u="none" dirty="0"/>
              <a:t>5 сетевых образовательных организаций</a:t>
            </a:r>
          </a:p>
        </p:txBody>
      </p:sp>
      <p:pic>
        <p:nvPicPr>
          <p:cNvPr id="5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6687" y="1194475"/>
            <a:ext cx="2952328" cy="1023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0" name="Объект 3"/>
          <p:cNvSpPr txBox="1">
            <a:spLocks/>
          </p:cNvSpPr>
          <p:nvPr/>
        </p:nvSpPr>
        <p:spPr>
          <a:xfrm>
            <a:off x="8008778" y="2218412"/>
            <a:ext cx="3806860" cy="4190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ru-RU" sz="2100" b="1" dirty="0"/>
              <a:t>Отрасль: строительство</a:t>
            </a:r>
          </a:p>
          <a:p>
            <a:pPr>
              <a:lnSpc>
                <a:spcPct val="80000"/>
              </a:lnSpc>
            </a:pPr>
            <a:endParaRPr lang="ru-RU" sz="2100" b="1" dirty="0"/>
          </a:p>
          <a:p>
            <a:pPr>
              <a:lnSpc>
                <a:spcPct val="80000"/>
              </a:lnSpc>
            </a:pPr>
            <a:r>
              <a:rPr lang="ru-RU" sz="2100" b="1" dirty="0"/>
              <a:t>Базовая организация:</a:t>
            </a:r>
          </a:p>
          <a:p>
            <a:pPr>
              <a:lnSpc>
                <a:spcPct val="80000"/>
              </a:lnSpc>
            </a:pPr>
            <a:r>
              <a:rPr lang="ru-RU" sz="2100" b="1" dirty="0"/>
              <a:t>Строительно-энергетический колледж (образовательно-производственный кампус) </a:t>
            </a:r>
            <a:r>
              <a:rPr lang="ru-RU" sz="2100" b="1" dirty="0" smtClean="0"/>
              <a:t>им</a:t>
            </a:r>
            <a:r>
              <a:rPr lang="ru-RU" sz="2100" b="1" dirty="0"/>
              <a:t>. П. </a:t>
            </a:r>
            <a:r>
              <a:rPr lang="ru-RU" sz="2100" b="1" dirty="0" err="1"/>
              <a:t>Мачнева</a:t>
            </a:r>
            <a:endParaRPr lang="ru-RU" sz="2100" b="1" dirty="0"/>
          </a:p>
          <a:p>
            <a:pPr>
              <a:lnSpc>
                <a:spcPct val="80000"/>
              </a:lnSpc>
            </a:pPr>
            <a:endParaRPr lang="ru-RU" sz="2100" b="1" dirty="0"/>
          </a:p>
          <a:p>
            <a:pPr>
              <a:lnSpc>
                <a:spcPct val="80000"/>
              </a:lnSpc>
            </a:pPr>
            <a:r>
              <a:rPr lang="ru-RU" sz="2100" b="1" dirty="0"/>
              <a:t>Опорный работодатель:</a:t>
            </a:r>
          </a:p>
          <a:p>
            <a:pPr>
              <a:lnSpc>
                <a:spcPct val="80000"/>
              </a:lnSpc>
            </a:pPr>
            <a:r>
              <a:rPr lang="ru-RU" sz="2100" b="1" dirty="0"/>
              <a:t>Ассоциация «Саморегулируемая организация «</a:t>
            </a:r>
            <a:r>
              <a:rPr lang="ru-RU" sz="2100" b="1" dirty="0" err="1"/>
              <a:t>СредВолгСтрой</a:t>
            </a:r>
            <a:r>
              <a:rPr lang="ru-RU" sz="2100" b="1" dirty="0"/>
              <a:t>»</a:t>
            </a:r>
          </a:p>
          <a:p>
            <a:pPr>
              <a:lnSpc>
                <a:spcPct val="80000"/>
              </a:lnSpc>
            </a:pPr>
            <a:endParaRPr lang="ru-RU" sz="2100" b="1" dirty="0"/>
          </a:p>
          <a:p>
            <a:pPr>
              <a:lnSpc>
                <a:spcPct val="80000"/>
              </a:lnSpc>
            </a:pPr>
            <a:r>
              <a:rPr lang="ru-RU" sz="2100" b="1" dirty="0"/>
              <a:t>8 сетевых образовательных организаций</a:t>
            </a:r>
          </a:p>
          <a:p>
            <a:pPr indent="0">
              <a:buFont typeface="Arial" pitchFamily="34" charset="0"/>
              <a:buNone/>
            </a:pPr>
            <a:endParaRPr lang="ru-RU" sz="2100" b="1" dirty="0"/>
          </a:p>
          <a:p>
            <a:pPr marL="0" indent="0">
              <a:buFont typeface="Arial" pitchFamily="34" charset="0"/>
              <a:buNone/>
            </a:pPr>
            <a:endParaRPr lang="ru-RU" sz="2100" b="1" dirty="0" smtClean="0">
              <a:solidFill>
                <a:srgbClr val="2038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itchFamily="34" charset="0"/>
              <a:buNone/>
            </a:pPr>
            <a:endParaRPr lang="ru-RU" sz="2100" b="1" dirty="0"/>
          </a:p>
        </p:txBody>
      </p:sp>
      <p:sp>
        <p:nvSpPr>
          <p:cNvPr id="61" name="Прямоугольник 60"/>
          <p:cNvSpPr/>
          <p:nvPr/>
        </p:nvSpPr>
        <p:spPr>
          <a:xfrm>
            <a:off x="7259541" y="1179155"/>
            <a:ext cx="4754880" cy="97872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ru-RU" sz="2400" b="1" dirty="0">
                <a:solidFill>
                  <a:srgbClr val="9A1A2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Образовательно-производственный центр (кластер) </a:t>
            </a:r>
            <a:r>
              <a:rPr lang="ru-RU" sz="2400" b="1" dirty="0" smtClean="0">
                <a:solidFill>
                  <a:srgbClr val="9A1A2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строительно-энергетической </a:t>
            </a:r>
            <a:r>
              <a:rPr lang="ru-RU" sz="2400" b="1" dirty="0">
                <a:solidFill>
                  <a:srgbClr val="9A1A2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отрасли Самарской области</a:t>
            </a:r>
          </a:p>
        </p:txBody>
      </p:sp>
      <p:sp>
        <p:nvSpPr>
          <p:cNvPr id="62" name="Объект 3"/>
          <p:cNvSpPr txBox="1">
            <a:spLocks/>
          </p:cNvSpPr>
          <p:nvPr/>
        </p:nvSpPr>
        <p:spPr>
          <a:xfrm>
            <a:off x="4301656" y="2157884"/>
            <a:ext cx="3244132" cy="42084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ru-RU"/>
            </a:defPPr>
            <a:lvl1pPr indent="0">
              <a:buNone/>
              <a:defRPr sz="3800" b="1" u="sng"/>
            </a:lvl1pPr>
          </a:lstStyle>
          <a:p>
            <a:r>
              <a:rPr lang="ru-RU" sz="2000" u="none" dirty="0"/>
              <a:t>Отрасль</a:t>
            </a:r>
            <a:r>
              <a:rPr lang="ru-RU" sz="2000" u="none" dirty="0" smtClean="0"/>
              <a:t>: </a:t>
            </a:r>
            <a:r>
              <a:rPr lang="ru-RU" sz="2000" u="none" dirty="0"/>
              <a:t>п</a:t>
            </a:r>
            <a:r>
              <a:rPr lang="ru-RU" sz="2000" u="none" dirty="0" smtClean="0"/>
              <a:t>едагогика</a:t>
            </a:r>
            <a:endParaRPr lang="ru-RU" sz="2000" u="none" dirty="0"/>
          </a:p>
          <a:p>
            <a:endParaRPr lang="ru-RU" sz="2000" u="none" dirty="0"/>
          </a:p>
          <a:p>
            <a:pPr>
              <a:lnSpc>
                <a:spcPct val="80000"/>
              </a:lnSpc>
            </a:pPr>
            <a:r>
              <a:rPr lang="ru-RU" sz="2100" u="none" dirty="0"/>
              <a:t>Базовая организация:</a:t>
            </a:r>
          </a:p>
          <a:p>
            <a:pPr>
              <a:lnSpc>
                <a:spcPct val="80000"/>
              </a:lnSpc>
            </a:pPr>
            <a:r>
              <a:rPr lang="ru-RU" sz="2100" u="none" dirty="0"/>
              <a:t>Самарский социально-педагогический колледж</a:t>
            </a:r>
          </a:p>
          <a:p>
            <a:endParaRPr lang="ru-RU" sz="2000" u="none" dirty="0"/>
          </a:p>
          <a:p>
            <a:r>
              <a:rPr lang="ru-RU" sz="2000" u="none" dirty="0"/>
              <a:t>11 </a:t>
            </a:r>
            <a:r>
              <a:rPr lang="ru-RU" sz="2000" u="none" dirty="0" smtClean="0"/>
              <a:t>партнеров-работодателей </a:t>
            </a:r>
            <a:endParaRPr lang="ru-RU" sz="2000" u="none" dirty="0"/>
          </a:p>
          <a:p>
            <a:endParaRPr lang="ru-RU" sz="2000" u="none" dirty="0"/>
          </a:p>
          <a:p>
            <a:pPr>
              <a:lnSpc>
                <a:spcPct val="80000"/>
              </a:lnSpc>
            </a:pPr>
            <a:r>
              <a:rPr lang="ru-RU" sz="2100" u="none" dirty="0"/>
              <a:t>7 сетевых образовательных организаций</a:t>
            </a:r>
          </a:p>
          <a:p>
            <a:pPr>
              <a:lnSpc>
                <a:spcPct val="80000"/>
              </a:lnSpc>
            </a:pPr>
            <a:endParaRPr lang="ru-RU" sz="2100" dirty="0"/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536314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Рисунок 98">
            <a:extLst>
              <a:ext uri="{FF2B5EF4-FFF2-40B4-BE49-F238E27FC236}">
                <a16:creationId xmlns:a16="http://schemas.microsoft.com/office/drawing/2014/main" xmlns="" id="{405A775F-BE44-482E-8BE8-AEF71CFAD4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76" r="11494" b="12762"/>
          <a:stretch/>
        </p:blipFill>
        <p:spPr bwMode="auto">
          <a:xfrm>
            <a:off x="-6054874" y="-29450"/>
            <a:ext cx="9266707" cy="5982803"/>
          </a:xfrm>
          <a:custGeom>
            <a:avLst/>
            <a:gdLst>
              <a:gd name="connsiteX0" fmla="*/ 2490319 w 9266707"/>
              <a:gd name="connsiteY0" fmla="*/ 0 h 5982803"/>
              <a:gd name="connsiteX1" fmla="*/ 6776387 w 9266707"/>
              <a:gd name="connsiteY1" fmla="*/ 0 h 5982803"/>
              <a:gd name="connsiteX2" fmla="*/ 6841885 w 9266707"/>
              <a:gd name="connsiteY2" fmla="*/ 44844 h 5982803"/>
              <a:gd name="connsiteX3" fmla="*/ 9266707 w 9266707"/>
              <a:gd name="connsiteY3" fmla="*/ 5491074 h 5982803"/>
              <a:gd name="connsiteX4" fmla="*/ 9248133 w 9266707"/>
              <a:gd name="connsiteY4" fmla="*/ 5982803 h 5982803"/>
              <a:gd name="connsiteX5" fmla="*/ 18574 w 9266707"/>
              <a:gd name="connsiteY5" fmla="*/ 5982803 h 5982803"/>
              <a:gd name="connsiteX6" fmla="*/ 0 w 9266707"/>
              <a:gd name="connsiteY6" fmla="*/ 5491074 h 5982803"/>
              <a:gd name="connsiteX7" fmla="*/ 2424822 w 9266707"/>
              <a:gd name="connsiteY7" fmla="*/ 44844 h 5982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266707" h="5982803">
                <a:moveTo>
                  <a:pt x="2490319" y="0"/>
                </a:moveTo>
                <a:lnTo>
                  <a:pt x="6776387" y="0"/>
                </a:lnTo>
                <a:lnTo>
                  <a:pt x="6841885" y="44844"/>
                </a:lnTo>
                <a:cubicBezTo>
                  <a:pt x="8286218" y="1093695"/>
                  <a:pt x="9266707" y="3139320"/>
                  <a:pt x="9266707" y="5491074"/>
                </a:cubicBezTo>
                <a:lnTo>
                  <a:pt x="9248133" y="5982803"/>
                </a:lnTo>
                <a:lnTo>
                  <a:pt x="18574" y="5982803"/>
                </a:lnTo>
                <a:lnTo>
                  <a:pt x="0" y="5491074"/>
                </a:lnTo>
                <a:cubicBezTo>
                  <a:pt x="0" y="3139320"/>
                  <a:pt x="980489" y="1093695"/>
                  <a:pt x="2424822" y="44844"/>
                </a:cubicBezTo>
                <a:close/>
              </a:path>
            </a:pathLst>
          </a:custGeom>
          <a:noFill/>
          <a:ln w="127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4" name="Полилиния: фигура 93">
            <a:extLst>
              <a:ext uri="{FF2B5EF4-FFF2-40B4-BE49-F238E27FC236}">
                <a16:creationId xmlns:a16="http://schemas.microsoft.com/office/drawing/2014/main" xmlns="" id="{4C0CCC8F-F878-46A9-A0A0-9EC8883D7F6F}"/>
              </a:ext>
            </a:extLst>
          </p:cNvPr>
          <p:cNvSpPr/>
          <p:nvPr/>
        </p:nvSpPr>
        <p:spPr>
          <a:xfrm>
            <a:off x="-6052582" y="-712335"/>
            <a:ext cx="9266708" cy="6625043"/>
          </a:xfrm>
          <a:custGeom>
            <a:avLst/>
            <a:gdLst>
              <a:gd name="connsiteX0" fmla="*/ 4633354 w 9266708"/>
              <a:gd name="connsiteY0" fmla="*/ 0 h 6625043"/>
              <a:gd name="connsiteX1" fmla="*/ 9266708 w 9266708"/>
              <a:gd name="connsiteY1" fmla="*/ 6193787 h 6625043"/>
              <a:gd name="connsiteX2" fmla="*/ 9260679 w 9266708"/>
              <a:gd name="connsiteY2" fmla="*/ 6512519 h 6625043"/>
              <a:gd name="connsiteX3" fmla="*/ 9254278 w 9266708"/>
              <a:gd name="connsiteY3" fmla="*/ 6625043 h 6625043"/>
              <a:gd name="connsiteX4" fmla="*/ 12430 w 9266708"/>
              <a:gd name="connsiteY4" fmla="*/ 6625043 h 6625043"/>
              <a:gd name="connsiteX5" fmla="*/ 6029 w 9266708"/>
              <a:gd name="connsiteY5" fmla="*/ 6512519 h 6625043"/>
              <a:gd name="connsiteX6" fmla="*/ 0 w 9266708"/>
              <a:gd name="connsiteY6" fmla="*/ 6193787 h 6625043"/>
              <a:gd name="connsiteX7" fmla="*/ 4633354 w 9266708"/>
              <a:gd name="connsiteY7" fmla="*/ 0 h 662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266708" h="6625043">
                <a:moveTo>
                  <a:pt x="4633354" y="0"/>
                </a:moveTo>
                <a:cubicBezTo>
                  <a:pt x="7192285" y="0"/>
                  <a:pt x="9266708" y="2773053"/>
                  <a:pt x="9266708" y="6193787"/>
                </a:cubicBezTo>
                <a:cubicBezTo>
                  <a:pt x="9266708" y="6300685"/>
                  <a:pt x="9264682" y="6406951"/>
                  <a:pt x="9260679" y="6512519"/>
                </a:cubicBezTo>
                <a:lnTo>
                  <a:pt x="9254278" y="6625043"/>
                </a:lnTo>
                <a:lnTo>
                  <a:pt x="12430" y="6625043"/>
                </a:lnTo>
                <a:lnTo>
                  <a:pt x="6029" y="6512519"/>
                </a:lnTo>
                <a:cubicBezTo>
                  <a:pt x="2026" y="6406951"/>
                  <a:pt x="0" y="6300685"/>
                  <a:pt x="0" y="6193787"/>
                </a:cubicBezTo>
                <a:cubicBezTo>
                  <a:pt x="0" y="2773053"/>
                  <a:pt x="2074423" y="0"/>
                  <a:pt x="4633354" y="0"/>
                </a:cubicBezTo>
                <a:close/>
              </a:path>
            </a:pathLst>
          </a:custGeom>
          <a:gradFill>
            <a:gsLst>
              <a:gs pos="78000">
                <a:schemeClr val="bg1">
                  <a:alpha val="0"/>
                </a:schemeClr>
              </a:gs>
              <a:gs pos="100000">
                <a:srgbClr val="EFE2E0">
                  <a:alpha val="50000"/>
                </a:srgbClr>
              </a:gs>
            </a:gsLst>
            <a:lin ang="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1043" name="Прямоугольник: скругленные углы 1042">
            <a:extLst>
              <a:ext uri="{FF2B5EF4-FFF2-40B4-BE49-F238E27FC236}">
                <a16:creationId xmlns:a16="http://schemas.microsoft.com/office/drawing/2014/main" xmlns="" id="{D0F631FE-D41A-411A-A1A4-5BCF19D129BD}"/>
              </a:ext>
            </a:extLst>
          </p:cNvPr>
          <p:cNvSpPr/>
          <p:nvPr/>
        </p:nvSpPr>
        <p:spPr>
          <a:xfrm>
            <a:off x="-96982" y="-2467586"/>
            <a:ext cx="3413035" cy="1373698"/>
          </a:xfrm>
          <a:prstGeom prst="roundRect">
            <a:avLst>
              <a:gd name="adj" fmla="val 50000"/>
            </a:avLst>
          </a:prstGeom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37A1F2AA-5404-4B2B-ADE2-1CD5A897C33A}"/>
              </a:ext>
            </a:extLst>
          </p:cNvPr>
          <p:cNvSpPr/>
          <p:nvPr/>
        </p:nvSpPr>
        <p:spPr>
          <a:xfrm>
            <a:off x="2592000" y="213337"/>
            <a:ext cx="9979265" cy="6731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rgbClr val="4D0D1A">
                  <a:lumMod val="100000"/>
                </a:srgb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DCE521AF-6EEE-49BC-A9B9-E76133B2C369}"/>
              </a:ext>
            </a:extLst>
          </p:cNvPr>
          <p:cNvSpPr/>
          <p:nvPr/>
        </p:nvSpPr>
        <p:spPr>
          <a:xfrm>
            <a:off x="4079968" y="319055"/>
            <a:ext cx="933123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b="1" dirty="0" smtClean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ДОСТИЖЕНИЯ ОТРАСЛИ ОБРАЗОВАНИЯ </a:t>
            </a:r>
            <a:r>
              <a:rPr lang="ru-RU" b="1" dirty="0" smtClean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2022-2023 УЧЕБНОМ ГОДУ</a:t>
            </a:r>
            <a:endParaRPr lang="ru-RU" sz="20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840FB8A4-C573-4013-A717-604F16AA6D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8000" y="-76563"/>
            <a:ext cx="1626522" cy="1252901"/>
          </a:xfrm>
          <a:prstGeom prst="rect">
            <a:avLst/>
          </a:prstGeom>
        </p:spPr>
      </p:pic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xmlns="" id="{4FDD459C-C567-441D-9272-06405450EE7C}"/>
              </a:ext>
            </a:extLst>
          </p:cNvPr>
          <p:cNvCxnSpPr/>
          <p:nvPr/>
        </p:nvCxnSpPr>
        <p:spPr>
          <a:xfrm>
            <a:off x="4032000" y="300635"/>
            <a:ext cx="0" cy="498505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Полилиния: фигура 57">
            <a:extLst>
              <a:ext uri="{FF2B5EF4-FFF2-40B4-BE49-F238E27FC236}">
                <a16:creationId xmlns:a16="http://schemas.microsoft.com/office/drawing/2014/main" xmlns="" id="{873528CD-44B8-46C5-A8D4-BE8AA3240B12}"/>
              </a:ext>
            </a:extLst>
          </p:cNvPr>
          <p:cNvSpPr/>
          <p:nvPr/>
        </p:nvSpPr>
        <p:spPr>
          <a:xfrm>
            <a:off x="454603" y="-3486770"/>
            <a:ext cx="2861450" cy="900000"/>
          </a:xfrm>
          <a:custGeom>
            <a:avLst/>
            <a:gdLst>
              <a:gd name="connsiteX0" fmla="*/ 0 w 2861450"/>
              <a:gd name="connsiteY0" fmla="*/ 0 h 900000"/>
              <a:gd name="connsiteX1" fmla="*/ 2411450 w 2861450"/>
              <a:gd name="connsiteY1" fmla="*/ 0 h 900000"/>
              <a:gd name="connsiteX2" fmla="*/ 2438400 w 2861450"/>
              <a:gd name="connsiteY2" fmla="*/ 0 h 900000"/>
              <a:gd name="connsiteX3" fmla="*/ 2438400 w 2861450"/>
              <a:gd name="connsiteY3" fmla="*/ 2717 h 900000"/>
              <a:gd name="connsiteX4" fmla="*/ 2502141 w 2861450"/>
              <a:gd name="connsiteY4" fmla="*/ 9142 h 900000"/>
              <a:gd name="connsiteX5" fmla="*/ 2861450 w 2861450"/>
              <a:gd name="connsiteY5" fmla="*/ 450000 h 900000"/>
              <a:gd name="connsiteX6" fmla="*/ 2502141 w 2861450"/>
              <a:gd name="connsiteY6" fmla="*/ 890858 h 900000"/>
              <a:gd name="connsiteX7" fmla="*/ 2438400 w 2861450"/>
              <a:gd name="connsiteY7" fmla="*/ 897283 h 900000"/>
              <a:gd name="connsiteX8" fmla="*/ 2438400 w 2861450"/>
              <a:gd name="connsiteY8" fmla="*/ 900000 h 900000"/>
              <a:gd name="connsiteX9" fmla="*/ 2411450 w 2861450"/>
              <a:gd name="connsiteY9" fmla="*/ 900000 h 900000"/>
              <a:gd name="connsiteX10" fmla="*/ 0 w 2861450"/>
              <a:gd name="connsiteY10" fmla="*/ 900000 h 9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61450" h="900000">
                <a:moveTo>
                  <a:pt x="0" y="0"/>
                </a:moveTo>
                <a:lnTo>
                  <a:pt x="2411450" y="0"/>
                </a:lnTo>
                <a:lnTo>
                  <a:pt x="2438400" y="0"/>
                </a:lnTo>
                <a:lnTo>
                  <a:pt x="2438400" y="2717"/>
                </a:lnTo>
                <a:lnTo>
                  <a:pt x="2502141" y="9142"/>
                </a:lnTo>
                <a:cubicBezTo>
                  <a:pt x="2707198" y="51103"/>
                  <a:pt x="2861450" y="232538"/>
                  <a:pt x="2861450" y="450000"/>
                </a:cubicBezTo>
                <a:cubicBezTo>
                  <a:pt x="2861450" y="667462"/>
                  <a:pt x="2707198" y="848897"/>
                  <a:pt x="2502141" y="890858"/>
                </a:cubicBezTo>
                <a:lnTo>
                  <a:pt x="2438400" y="897283"/>
                </a:lnTo>
                <a:lnTo>
                  <a:pt x="2438400" y="900000"/>
                </a:lnTo>
                <a:lnTo>
                  <a:pt x="2411450" y="900000"/>
                </a:lnTo>
                <a:lnTo>
                  <a:pt x="0" y="900000"/>
                </a:lnTo>
                <a:close/>
              </a:path>
            </a:pathLst>
          </a:custGeom>
          <a:ln w="25400">
            <a:solidFill>
              <a:srgbClr val="F4F2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xmlns="" id="{1364915E-F8B6-487B-B892-4E11D5688BC3}"/>
              </a:ext>
            </a:extLst>
          </p:cNvPr>
          <p:cNvSpPr/>
          <p:nvPr/>
        </p:nvSpPr>
        <p:spPr>
          <a:xfrm>
            <a:off x="1817937" y="-3544261"/>
            <a:ext cx="125066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>
                <a:solidFill>
                  <a:schemeClr val="bg1"/>
                </a:solidFill>
                <a:latin typeface="+mj-lt"/>
              </a:rPr>
              <a:t>100%</a:t>
            </a:r>
            <a:r>
              <a:rPr lang="ru-RU" sz="4000" b="1" dirty="0">
                <a:solidFill>
                  <a:schemeClr val="bg1"/>
                </a:solidFill>
                <a:latin typeface="+mj-lt"/>
              </a:rPr>
              <a:t> </a:t>
            </a:r>
            <a:endParaRPr lang="ru-RU" sz="4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51F05BB6-6103-45A6-95C9-C8A91E087668}"/>
              </a:ext>
            </a:extLst>
          </p:cNvPr>
          <p:cNvSpPr/>
          <p:nvPr/>
        </p:nvSpPr>
        <p:spPr>
          <a:xfrm>
            <a:off x="5590331" y="-1422583"/>
            <a:ext cx="1581252" cy="11138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4" name="Прямоугольник 1043">
            <a:extLst>
              <a:ext uri="{FF2B5EF4-FFF2-40B4-BE49-F238E27FC236}">
                <a16:creationId xmlns:a16="http://schemas.microsoft.com/office/drawing/2014/main" xmlns="" id="{B3118BF8-2EF9-4670-95A9-940DB0295EF2}"/>
              </a:ext>
            </a:extLst>
          </p:cNvPr>
          <p:cNvSpPr/>
          <p:nvPr/>
        </p:nvSpPr>
        <p:spPr>
          <a:xfrm>
            <a:off x="1705344" y="-2977369"/>
            <a:ext cx="142378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</a:rPr>
              <a:t>муниципалитетов </a:t>
            </a:r>
            <a:endParaRPr lang="ru-RU" sz="1600" dirty="0"/>
          </a:p>
        </p:txBody>
      </p:sp>
      <p:grpSp>
        <p:nvGrpSpPr>
          <p:cNvPr id="72" name="Группа 71">
            <a:extLst>
              <a:ext uri="{FF2B5EF4-FFF2-40B4-BE49-F238E27FC236}">
                <a16:creationId xmlns:a16="http://schemas.microsoft.com/office/drawing/2014/main" xmlns="" id="{EC40F059-BC50-441E-89BA-D12EFAB013D1}"/>
              </a:ext>
            </a:extLst>
          </p:cNvPr>
          <p:cNvGrpSpPr/>
          <p:nvPr/>
        </p:nvGrpSpPr>
        <p:grpSpPr>
          <a:xfrm>
            <a:off x="3867772" y="8577897"/>
            <a:ext cx="3917983" cy="2162947"/>
            <a:chOff x="3161117" y="3286188"/>
            <a:chExt cx="3917983" cy="2162947"/>
          </a:xfrm>
        </p:grpSpPr>
        <p:grpSp>
          <p:nvGrpSpPr>
            <p:cNvPr id="73" name="Группа 72">
              <a:extLst>
                <a:ext uri="{FF2B5EF4-FFF2-40B4-BE49-F238E27FC236}">
                  <a16:creationId xmlns:a16="http://schemas.microsoft.com/office/drawing/2014/main" xmlns="" id="{020106FA-C1B4-4F80-8829-9DE0401CBB87}"/>
                </a:ext>
              </a:extLst>
            </p:cNvPr>
            <p:cNvGrpSpPr/>
            <p:nvPr/>
          </p:nvGrpSpPr>
          <p:grpSpPr>
            <a:xfrm>
              <a:off x="3161117" y="3286188"/>
              <a:ext cx="3917983" cy="2162947"/>
              <a:chOff x="3045050" y="3480781"/>
              <a:chExt cx="3917983" cy="2162947"/>
            </a:xfrm>
          </p:grpSpPr>
          <p:grpSp>
            <p:nvGrpSpPr>
              <p:cNvPr id="83" name="Группа 82">
                <a:extLst>
                  <a:ext uri="{FF2B5EF4-FFF2-40B4-BE49-F238E27FC236}">
                    <a16:creationId xmlns:a16="http://schemas.microsoft.com/office/drawing/2014/main" xmlns="" id="{416320B2-C3B2-40B0-B2F9-9059F0FA79A2}"/>
                  </a:ext>
                </a:extLst>
              </p:cNvPr>
              <p:cNvGrpSpPr/>
              <p:nvPr/>
            </p:nvGrpSpPr>
            <p:grpSpPr>
              <a:xfrm>
                <a:off x="3528080" y="3966990"/>
                <a:ext cx="2566745" cy="1676738"/>
                <a:chOff x="572214" y="3912742"/>
                <a:chExt cx="2566745" cy="1676738"/>
              </a:xfrm>
            </p:grpSpPr>
            <p:cxnSp>
              <p:nvCxnSpPr>
                <p:cNvPr id="85" name="Прямая соединительная линия 84">
                  <a:extLst>
                    <a:ext uri="{FF2B5EF4-FFF2-40B4-BE49-F238E27FC236}">
                      <a16:creationId xmlns:a16="http://schemas.microsoft.com/office/drawing/2014/main" xmlns="" id="{973AAE21-AACB-4A87-B6B9-FAF47DD56DD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64276" y="3912742"/>
                  <a:ext cx="0" cy="1625218"/>
                </a:xfrm>
                <a:prstGeom prst="line">
                  <a:avLst/>
                </a:prstGeom>
                <a:ln w="12700"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" name="Прямая соединительная линия 85">
                  <a:extLst>
                    <a:ext uri="{FF2B5EF4-FFF2-40B4-BE49-F238E27FC236}">
                      <a16:creationId xmlns:a16="http://schemas.microsoft.com/office/drawing/2014/main" xmlns="" id="{AA19A7CA-608F-4A7F-9D42-8CD6C128D2C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620460" y="3912742"/>
                  <a:ext cx="0" cy="1625218"/>
                </a:xfrm>
                <a:prstGeom prst="line">
                  <a:avLst/>
                </a:prstGeom>
                <a:ln w="12700"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" name="Прямая соединительная линия 86">
                  <a:extLst>
                    <a:ext uri="{FF2B5EF4-FFF2-40B4-BE49-F238E27FC236}">
                      <a16:creationId xmlns:a16="http://schemas.microsoft.com/office/drawing/2014/main" xmlns="" id="{22AF4F20-DCD2-49E8-8125-AE1EFD2753D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376644" y="3912742"/>
                  <a:ext cx="0" cy="1625218"/>
                </a:xfrm>
                <a:prstGeom prst="line">
                  <a:avLst/>
                </a:prstGeom>
                <a:ln w="12700"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8" name="Прямая соединительная линия 87">
                  <a:extLst>
                    <a:ext uri="{FF2B5EF4-FFF2-40B4-BE49-F238E27FC236}">
                      <a16:creationId xmlns:a16="http://schemas.microsoft.com/office/drawing/2014/main" xmlns="" id="{E27CD9C4-2F24-4A36-AF45-DEEBE8C8100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110603" y="3912742"/>
                  <a:ext cx="0" cy="1625218"/>
                </a:xfrm>
                <a:prstGeom prst="line">
                  <a:avLst/>
                </a:prstGeom>
                <a:ln w="12700"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9" name="TextBox 88">
                  <a:extLst>
                    <a:ext uri="{FF2B5EF4-FFF2-40B4-BE49-F238E27FC236}">
                      <a16:creationId xmlns:a16="http://schemas.microsoft.com/office/drawing/2014/main" xmlns="" id="{132205BA-9923-48DE-A0F9-9EF89FEDE3A2}"/>
                    </a:ext>
                  </a:extLst>
                </p:cNvPr>
                <p:cNvSpPr txBox="1"/>
                <p:nvPr/>
              </p:nvSpPr>
              <p:spPr>
                <a:xfrm rot="16200000">
                  <a:off x="511727" y="5204765"/>
                  <a:ext cx="445202" cy="32422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/>
                    <a:t>2020</a:t>
                  </a:r>
                </a:p>
              </p:txBody>
            </p:sp>
            <p:sp>
              <p:nvSpPr>
                <p:cNvPr id="90" name="TextBox 89">
                  <a:extLst>
                    <a:ext uri="{FF2B5EF4-FFF2-40B4-BE49-F238E27FC236}">
                      <a16:creationId xmlns:a16="http://schemas.microsoft.com/office/drawing/2014/main" xmlns="" id="{336C895B-E4D1-4F2C-8E35-C52320C2DA5B}"/>
                    </a:ext>
                  </a:extLst>
                </p:cNvPr>
                <p:cNvSpPr txBox="1"/>
                <p:nvPr/>
              </p:nvSpPr>
              <p:spPr>
                <a:xfrm rot="16200000">
                  <a:off x="1278893" y="5204765"/>
                  <a:ext cx="418581" cy="32422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/>
                    <a:t>2021</a:t>
                  </a:r>
                </a:p>
              </p:txBody>
            </p:sp>
            <p:sp>
              <p:nvSpPr>
                <p:cNvPr id="91" name="TextBox 90">
                  <a:extLst>
                    <a:ext uri="{FF2B5EF4-FFF2-40B4-BE49-F238E27FC236}">
                      <a16:creationId xmlns:a16="http://schemas.microsoft.com/office/drawing/2014/main" xmlns="" id="{CDC18241-B5CD-4B4C-807E-0F1B35264F9F}"/>
                    </a:ext>
                  </a:extLst>
                </p:cNvPr>
                <p:cNvSpPr txBox="1"/>
                <p:nvPr/>
              </p:nvSpPr>
              <p:spPr>
                <a:xfrm rot="16200000">
                  <a:off x="2027056" y="5204765"/>
                  <a:ext cx="442667" cy="32422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/>
                    <a:t>2022</a:t>
                  </a:r>
                </a:p>
              </p:txBody>
            </p:sp>
            <p:sp>
              <p:nvSpPr>
                <p:cNvPr id="92" name="TextBox 91">
                  <a:extLst>
                    <a:ext uri="{FF2B5EF4-FFF2-40B4-BE49-F238E27FC236}">
                      <a16:creationId xmlns:a16="http://schemas.microsoft.com/office/drawing/2014/main" xmlns="" id="{580CFF13-857A-48E9-B1C9-2D85646C5309}"/>
                    </a:ext>
                  </a:extLst>
                </p:cNvPr>
                <p:cNvSpPr txBox="1"/>
                <p:nvPr/>
              </p:nvSpPr>
              <p:spPr>
                <a:xfrm rot="16200000">
                  <a:off x="2756146" y="5204765"/>
                  <a:ext cx="441399" cy="32422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-RU" dirty="0"/>
                    <a:t>2023</a:t>
                  </a:r>
                </a:p>
              </p:txBody>
            </p:sp>
          </p:grpSp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xmlns="" id="{7A1FA6DE-076D-4CCC-80DF-5EF60692A3C2}"/>
                  </a:ext>
                </a:extLst>
              </p:cNvPr>
              <p:cNvSpPr txBox="1"/>
              <p:nvPr/>
            </p:nvSpPr>
            <p:spPr>
              <a:xfrm>
                <a:off x="3045050" y="3480781"/>
                <a:ext cx="3917983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1600" dirty="0"/>
                  <a:t>График роста доли молодых педагогов в ОО региона</a:t>
                </a:r>
              </a:p>
            </p:txBody>
          </p:sp>
        </p:grpSp>
        <p:grpSp>
          <p:nvGrpSpPr>
            <p:cNvPr id="74" name="Группа 73">
              <a:extLst>
                <a:ext uri="{FF2B5EF4-FFF2-40B4-BE49-F238E27FC236}">
                  <a16:creationId xmlns:a16="http://schemas.microsoft.com/office/drawing/2014/main" xmlns="" id="{0B3A3FDB-B581-4E3B-9C0C-F6D411E0579E}"/>
                </a:ext>
              </a:extLst>
            </p:cNvPr>
            <p:cNvGrpSpPr/>
            <p:nvPr/>
          </p:nvGrpSpPr>
          <p:grpSpPr>
            <a:xfrm>
              <a:off x="3936209" y="4062273"/>
              <a:ext cx="2316948" cy="709731"/>
              <a:chOff x="3945703" y="4262319"/>
              <a:chExt cx="2316948" cy="709731"/>
            </a:xfrm>
          </p:grpSpPr>
          <p:cxnSp>
            <p:nvCxnSpPr>
              <p:cNvPr id="79" name="Прямая соединительная линия 78">
                <a:extLst>
                  <a:ext uri="{FF2B5EF4-FFF2-40B4-BE49-F238E27FC236}">
                    <a16:creationId xmlns:a16="http://schemas.microsoft.com/office/drawing/2014/main" xmlns="" id="{C4CA7025-9230-4299-90C7-832588828C2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945703" y="4956596"/>
                <a:ext cx="756184" cy="15454"/>
              </a:xfrm>
              <a:prstGeom prst="line">
                <a:avLst/>
              </a:prstGeom>
              <a:ln w="25400">
                <a:solidFill>
                  <a:schemeClr val="accent1"/>
                </a:solidFill>
                <a:headEnd type="oval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Прямая соединительная линия 79">
                <a:extLst>
                  <a:ext uri="{FF2B5EF4-FFF2-40B4-BE49-F238E27FC236}">
                    <a16:creationId xmlns:a16="http://schemas.microsoft.com/office/drawing/2014/main" xmlns="" id="{0E296E94-8187-43A9-A2D2-DFC277E67F5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701887" y="4667132"/>
                <a:ext cx="756183" cy="289464"/>
              </a:xfrm>
              <a:prstGeom prst="line">
                <a:avLst/>
              </a:prstGeom>
              <a:ln w="25400">
                <a:solidFill>
                  <a:schemeClr val="accent1"/>
                </a:solidFill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Прямая соединительная линия 80">
                <a:extLst>
                  <a:ext uri="{FF2B5EF4-FFF2-40B4-BE49-F238E27FC236}">
                    <a16:creationId xmlns:a16="http://schemas.microsoft.com/office/drawing/2014/main" xmlns="" id="{B576A349-AEC0-4248-9BD3-609CAF6AC5C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458072" y="4262319"/>
                <a:ext cx="804579" cy="404813"/>
              </a:xfrm>
              <a:prstGeom prst="line">
                <a:avLst/>
              </a:prstGeom>
              <a:ln w="25400">
                <a:solidFill>
                  <a:schemeClr val="accent1"/>
                </a:solidFill>
                <a:headEnd type="stealth" w="lg" len="lg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5" name="Прямоугольник 74">
              <a:extLst>
                <a:ext uri="{FF2B5EF4-FFF2-40B4-BE49-F238E27FC236}">
                  <a16:creationId xmlns:a16="http://schemas.microsoft.com/office/drawing/2014/main" xmlns="" id="{2DE4D764-247F-473B-B9FC-502079BD941F}"/>
                </a:ext>
              </a:extLst>
            </p:cNvPr>
            <p:cNvSpPr/>
            <p:nvPr/>
          </p:nvSpPr>
          <p:spPr>
            <a:xfrm>
              <a:off x="5463582" y="3743195"/>
              <a:ext cx="77457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 sz="1800" b="0" i="0" u="none" strike="noStrike" kern="1200" baseline="0">
                  <a:solidFill>
                    <a:srgbClr val="79151D"/>
                  </a:solidFill>
                  <a:latin typeface="+mj-lt"/>
                  <a:ea typeface="+mn-ea"/>
                  <a:cs typeface="+mn-cs"/>
                </a:defRPr>
              </a:pPr>
              <a:fld id="{4543B613-AE16-49C1-8A19-989408A57744}" type="VALUE">
                <a:rPr lang="en-US">
                  <a:solidFill>
                    <a:schemeClr val="accent1"/>
                  </a:solidFill>
                </a:rPr>
                <a:pPr algn="ctr">
                  <a:defRPr sz="1800" b="0" i="0" u="none" strike="noStrike" kern="1200" baseline="0">
                    <a:solidFill>
                      <a:srgbClr val="79151D"/>
                    </a:solidFill>
                    <a:latin typeface="+mj-lt"/>
                    <a:ea typeface="+mn-ea"/>
                    <a:cs typeface="+mn-cs"/>
                  </a:defRPr>
                </a:pPr>
                <a:t>23,95</a:t>
              </a:fld>
              <a:r>
                <a:rPr lang="en-US" dirty="0">
                  <a:solidFill>
                    <a:schemeClr val="accent1"/>
                  </a:solidFill>
                </a:rPr>
                <a:t> %</a:t>
              </a:r>
            </a:p>
          </p:txBody>
        </p:sp>
        <p:sp>
          <p:nvSpPr>
            <p:cNvPr id="76" name="Прямоугольник 75">
              <a:extLst>
                <a:ext uri="{FF2B5EF4-FFF2-40B4-BE49-F238E27FC236}">
                  <a16:creationId xmlns:a16="http://schemas.microsoft.com/office/drawing/2014/main" xmlns="" id="{7110498A-425E-4BC2-ABBD-39DF8223C458}"/>
                </a:ext>
              </a:extLst>
            </p:cNvPr>
            <p:cNvSpPr/>
            <p:nvPr/>
          </p:nvSpPr>
          <p:spPr>
            <a:xfrm>
              <a:off x="4884021" y="4137522"/>
              <a:ext cx="61908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 sz="1400" b="0" i="0" u="none" strike="noStrike" kern="1200" baseline="0">
                  <a:solidFill>
                    <a:srgbClr val="79151D"/>
                  </a:solidFill>
                  <a:latin typeface="+mj-lt"/>
                  <a:ea typeface="+mn-ea"/>
                  <a:cs typeface="+mn-cs"/>
                </a:defRPr>
              </a:pPr>
              <a:fld id="{E9E58D3E-FA45-4D27-AF62-30CE9044D5D6}" type="VALUE">
                <a:rPr lang="en-US">
                  <a:solidFill>
                    <a:srgbClr val="79151D"/>
                  </a:solidFill>
                </a:rPr>
                <a:pPr algn="ctr">
                  <a:defRPr sz="1400" b="0" i="0" u="none" strike="noStrike" kern="1200" baseline="0">
                    <a:solidFill>
                      <a:srgbClr val="79151D"/>
                    </a:solidFill>
                    <a:latin typeface="+mj-lt"/>
                    <a:ea typeface="+mn-ea"/>
                    <a:cs typeface="+mn-cs"/>
                  </a:defRPr>
                </a:pPr>
                <a:t>23,13</a:t>
              </a:fld>
              <a:r>
                <a:rPr lang="en-US" dirty="0">
                  <a:solidFill>
                    <a:srgbClr val="79151D"/>
                  </a:solidFill>
                </a:rPr>
                <a:t> %</a:t>
              </a:r>
            </a:p>
          </p:txBody>
        </p:sp>
        <p:sp>
          <p:nvSpPr>
            <p:cNvPr id="77" name="Прямоугольник 76">
              <a:extLst>
                <a:ext uri="{FF2B5EF4-FFF2-40B4-BE49-F238E27FC236}">
                  <a16:creationId xmlns:a16="http://schemas.microsoft.com/office/drawing/2014/main" xmlns="" id="{7BA0F466-BF71-4D76-9A4D-C8A324B85BCF}"/>
                </a:ext>
              </a:extLst>
            </p:cNvPr>
            <p:cNvSpPr/>
            <p:nvPr/>
          </p:nvSpPr>
          <p:spPr>
            <a:xfrm>
              <a:off x="4153109" y="4452133"/>
              <a:ext cx="579005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 sz="1200" b="0" i="0" u="none" strike="noStrike" kern="1200" baseline="0">
                  <a:solidFill>
                    <a:srgbClr val="79151D"/>
                  </a:solidFill>
                  <a:latin typeface="+mj-lt"/>
                  <a:ea typeface="+mn-ea"/>
                  <a:cs typeface="+mn-cs"/>
                </a:defRPr>
              </a:pPr>
              <a:fld id="{0AD03A9C-D6D0-4275-9461-0836D96BBC32}" type="VALUE">
                <a:rPr lang="en-US">
                  <a:solidFill>
                    <a:srgbClr val="79151D"/>
                  </a:solidFill>
                </a:rPr>
                <a:pPr algn="ctr">
                  <a:defRPr sz="1200" b="0" i="0" u="none" strike="noStrike" kern="1200" baseline="0">
                    <a:solidFill>
                      <a:srgbClr val="79151D"/>
                    </a:solidFill>
                    <a:latin typeface="+mj-lt"/>
                    <a:ea typeface="+mn-ea"/>
                    <a:cs typeface="+mn-cs"/>
                  </a:defRPr>
                </a:pPr>
                <a:t>22,49</a:t>
              </a:fld>
              <a:r>
                <a:rPr lang="en-US" dirty="0">
                  <a:solidFill>
                    <a:srgbClr val="79151D"/>
                  </a:solidFill>
                </a:rPr>
                <a:t> %</a:t>
              </a:r>
            </a:p>
          </p:txBody>
        </p:sp>
        <p:sp>
          <p:nvSpPr>
            <p:cNvPr id="78" name="Прямоугольник 77">
              <a:extLst>
                <a:ext uri="{FF2B5EF4-FFF2-40B4-BE49-F238E27FC236}">
                  <a16:creationId xmlns:a16="http://schemas.microsoft.com/office/drawing/2014/main" xmlns="" id="{E96E8ABB-3C8A-44FE-A527-7F3FF2C8C74E}"/>
                </a:ext>
              </a:extLst>
            </p:cNvPr>
            <p:cNvSpPr/>
            <p:nvPr/>
          </p:nvSpPr>
          <p:spPr>
            <a:xfrm>
              <a:off x="3415321" y="4472627"/>
              <a:ext cx="58221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 sz="1200" b="0" i="0" u="none" strike="noStrike" kern="1200" baseline="0">
                  <a:solidFill>
                    <a:srgbClr val="79151D"/>
                  </a:solidFill>
                  <a:latin typeface="+mj-lt"/>
                  <a:ea typeface="+mn-ea"/>
                  <a:cs typeface="+mn-cs"/>
                </a:defRPr>
              </a:pPr>
              <a:fld id="{A8CEEB6A-742B-49C3-85CD-4B2C533F47FC}" type="VALUE">
                <a:rPr lang="en-US">
                  <a:solidFill>
                    <a:srgbClr val="79151D"/>
                  </a:solidFill>
                </a:rPr>
                <a:pPr algn="ctr">
                  <a:defRPr sz="1200" b="0" i="0" u="none" strike="noStrike" kern="1200" baseline="0">
                    <a:solidFill>
                      <a:srgbClr val="79151D"/>
                    </a:solidFill>
                    <a:latin typeface="+mj-lt"/>
                    <a:ea typeface="+mn-ea"/>
                    <a:cs typeface="+mn-cs"/>
                  </a:defRPr>
                </a:pPr>
                <a:t>22,45</a:t>
              </a:fld>
              <a:r>
                <a:rPr lang="en-US" dirty="0">
                  <a:solidFill>
                    <a:srgbClr val="79151D"/>
                  </a:solidFill>
                </a:rPr>
                <a:t> %</a:t>
              </a:r>
            </a:p>
          </p:txBody>
        </p:sp>
      </p:grpSp>
      <p:sp>
        <p:nvSpPr>
          <p:cNvPr id="109" name="TextBox 37">
            <a:extLst>
              <a:ext uri="{FF2B5EF4-FFF2-40B4-BE49-F238E27FC236}">
                <a16:creationId xmlns="" xmlns:a16="http://schemas.microsoft.com/office/drawing/2014/main" id="{B23DD96C-1547-4EAF-BE60-472FE4DB87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58121" y="3395152"/>
            <a:ext cx="3801644" cy="2285239"/>
          </a:xfrm>
          <a:prstGeom prst="rect">
            <a:avLst/>
          </a:prstGeom>
          <a:noFill/>
          <a:ln>
            <a:noFill/>
          </a:ln>
        </p:spPr>
        <p:txBody>
          <a:bodyPr wrap="square" lIns="68439" tIns="34289" rIns="68439" bIns="34289">
            <a:spAutoFit/>
          </a:bodyPr>
          <a:lstStyle>
            <a:lvl1pPr defTabSz="684213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512763" indent="-169863" defTabSz="684213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855663" indent="-169863" defTabSz="684213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198563" indent="-169863" defTabSz="684213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541463" indent="-169863" defTabSz="684213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1998663" indent="-169863" defTabSz="6842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455863" indent="-169863" defTabSz="6842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2913063" indent="-169863" defTabSz="6842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370263" indent="-169863" defTabSz="6842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ru-RU" altLang="ru-RU" sz="2400" b="1" dirty="0">
                <a:ln w="1905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Заключительный этап: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ru-RU" altLang="ru-RU" sz="2400" b="1" dirty="0">
                <a:ln w="1905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2023 год </a:t>
            </a:r>
          </a:p>
          <a:p>
            <a:pPr marL="171450" indent="-171450" algn="ctr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ru-RU" altLang="ru-RU" sz="2400" b="1" dirty="0" smtClean="0">
                <a:ln w="1905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  3 </a:t>
            </a:r>
            <a:r>
              <a:rPr lang="ru-RU" altLang="ru-RU" sz="2400" b="1" dirty="0">
                <a:ln w="1905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победителя</a:t>
            </a:r>
          </a:p>
          <a:p>
            <a:pPr marL="171450" indent="-171450" algn="ctr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ru-RU" altLang="ru-RU" sz="2400" b="1" dirty="0" smtClean="0">
                <a:ln w="1905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  13 </a:t>
            </a:r>
            <a:r>
              <a:rPr lang="ru-RU" altLang="ru-RU" sz="2400" b="1" dirty="0">
                <a:ln w="1905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призеров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ru-RU" altLang="ru-RU" sz="2400" b="1" dirty="0">
                <a:ln w="1905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Международная победа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ru-RU" altLang="ru-RU" sz="2400" b="1" dirty="0">
                <a:ln w="1905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по химии </a:t>
            </a:r>
          </a:p>
        </p:txBody>
      </p:sp>
      <p:pic>
        <p:nvPicPr>
          <p:cNvPr id="110" name="Picture 9" descr="https://nouellada.mskobr.ru/files/2023/logo.png">
            <a:extLst>
              <a:ext uri="{FF2B5EF4-FFF2-40B4-BE49-F238E27FC236}">
                <a16:creationId xmlns="" xmlns:a16="http://schemas.microsoft.com/office/drawing/2014/main" id="{929C6F77-B018-4570-A12E-F1CED2099C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96" t="12064" r="13605" b="16489"/>
          <a:stretch>
            <a:fillRect/>
          </a:stretch>
        </p:blipFill>
        <p:spPr bwMode="auto">
          <a:xfrm>
            <a:off x="9717931" y="1464172"/>
            <a:ext cx="1867119" cy="1799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1" name="Овал 110">
            <a:extLst>
              <a:ext uri="{FF2B5EF4-FFF2-40B4-BE49-F238E27FC236}">
                <a16:creationId xmlns:a16="http://schemas.microsoft.com/office/drawing/2014/main" xmlns="" id="{ECDFEEBF-DCB0-4F9B-99CC-3FDFC4645C9D}"/>
              </a:ext>
            </a:extLst>
          </p:cNvPr>
          <p:cNvSpPr>
            <a:spLocks noChangeAspect="1"/>
          </p:cNvSpPr>
          <p:nvPr/>
        </p:nvSpPr>
        <p:spPr>
          <a:xfrm>
            <a:off x="2157845" y="1879993"/>
            <a:ext cx="968219" cy="968219"/>
          </a:xfrm>
          <a:prstGeom prst="ellipse">
            <a:avLst/>
          </a:prstGeom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ru-RU" sz="2400" dirty="0" smtClean="0"/>
              <a:t>5 место</a:t>
            </a:r>
            <a:endParaRPr lang="ru-RU" sz="2400" dirty="0"/>
          </a:p>
        </p:txBody>
      </p:sp>
      <p:sp>
        <p:nvSpPr>
          <p:cNvPr id="112" name="Овал 111">
            <a:extLst>
              <a:ext uri="{FF2B5EF4-FFF2-40B4-BE49-F238E27FC236}">
                <a16:creationId xmlns:a16="http://schemas.microsoft.com/office/drawing/2014/main" xmlns="" id="{8A3E1476-E840-4A9E-98F4-B7EE5E56406E}"/>
              </a:ext>
            </a:extLst>
          </p:cNvPr>
          <p:cNvSpPr>
            <a:spLocks noChangeAspect="1"/>
          </p:cNvSpPr>
          <p:nvPr/>
        </p:nvSpPr>
        <p:spPr>
          <a:xfrm>
            <a:off x="1670669" y="888087"/>
            <a:ext cx="974353" cy="974353"/>
          </a:xfrm>
          <a:prstGeom prst="ellipse">
            <a:avLst/>
          </a:prstGeom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ru-RU" sz="2400" dirty="0" smtClean="0"/>
              <a:t>2</a:t>
            </a:r>
          </a:p>
          <a:p>
            <a:pPr algn="ctr"/>
            <a:r>
              <a:rPr lang="ru-RU" sz="2400" dirty="0" smtClean="0"/>
              <a:t>место</a:t>
            </a:r>
            <a:endParaRPr lang="ru-RU" sz="2400" dirty="0"/>
          </a:p>
        </p:txBody>
      </p:sp>
      <p:sp>
        <p:nvSpPr>
          <p:cNvPr id="113" name="Овал 112">
            <a:extLst>
              <a:ext uri="{FF2B5EF4-FFF2-40B4-BE49-F238E27FC236}">
                <a16:creationId xmlns:a16="http://schemas.microsoft.com/office/drawing/2014/main" xmlns="" id="{7CF5F3B8-9A26-4971-B1F6-63D09C3BA3E2}"/>
              </a:ext>
            </a:extLst>
          </p:cNvPr>
          <p:cNvSpPr>
            <a:spLocks noChangeAspect="1"/>
          </p:cNvSpPr>
          <p:nvPr/>
        </p:nvSpPr>
        <p:spPr>
          <a:xfrm>
            <a:off x="2798016" y="3931611"/>
            <a:ext cx="989084" cy="989084"/>
          </a:xfrm>
          <a:prstGeom prst="ellipse">
            <a:avLst/>
          </a:prstGeom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ru-RU" sz="2400" dirty="0" smtClean="0"/>
              <a:t>9 </a:t>
            </a:r>
            <a:r>
              <a:rPr lang="ru-RU" sz="2400" dirty="0"/>
              <a:t>место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xmlns="" id="{B757BF0F-6C7D-4A12-8D62-21A04BDC8E65}"/>
              </a:ext>
            </a:extLst>
          </p:cNvPr>
          <p:cNvSpPr txBox="1"/>
          <p:nvPr/>
        </p:nvSpPr>
        <p:spPr>
          <a:xfrm>
            <a:off x="2731149" y="956663"/>
            <a:ext cx="626177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altLang="ru-RU" b="1" dirty="0">
                <a:latin typeface="Calibri" panose="020F0502020204030204" pitchFamily="34" charset="0"/>
              </a:rPr>
              <a:t>в</a:t>
            </a:r>
            <a:r>
              <a:rPr lang="en-GB" altLang="ru-RU" b="1" dirty="0">
                <a:latin typeface="Calibri" panose="020F0502020204030204" pitchFamily="34" charset="0"/>
              </a:rPr>
              <a:t> </a:t>
            </a:r>
            <a:r>
              <a:rPr lang="ru-RU" altLang="ru-RU" b="1" dirty="0">
                <a:latin typeface="Calibri" panose="020F0502020204030204" pitchFamily="34" charset="0"/>
              </a:rPr>
              <a:t>Приволжском федеральном округе </a:t>
            </a:r>
            <a:endParaRPr lang="ru-RU" altLang="ru-RU" b="1" dirty="0" smtClean="0">
              <a:latin typeface="Calibri" panose="020F0502020204030204" pitchFamily="34" charset="0"/>
            </a:endParaRPr>
          </a:p>
          <a:p>
            <a:r>
              <a:rPr lang="ru-RU" altLang="ru-RU" b="1" dirty="0" smtClean="0">
                <a:latin typeface="Calibri" panose="020F0502020204030204" pitchFamily="34" charset="0"/>
              </a:rPr>
              <a:t>по </a:t>
            </a:r>
            <a:r>
              <a:rPr lang="ru-RU" altLang="ru-RU" b="1" dirty="0">
                <a:latin typeface="Calibri" panose="020F0502020204030204" pitchFamily="34" charset="0"/>
              </a:rPr>
              <a:t>достижению показателя  «Уровень образования» </a:t>
            </a:r>
            <a:endParaRPr lang="ru-RU" altLang="ru-RU" b="1" dirty="0" smtClean="0">
              <a:latin typeface="Calibri" panose="020F0502020204030204" pitchFamily="34" charset="0"/>
            </a:endParaRPr>
          </a:p>
          <a:p>
            <a:r>
              <a:rPr lang="ru-RU" altLang="ru-RU" b="1" dirty="0" smtClean="0">
                <a:latin typeface="Calibri" panose="020F0502020204030204" pitchFamily="34" charset="0"/>
              </a:rPr>
              <a:t>(</a:t>
            </a:r>
            <a:r>
              <a:rPr lang="ru-RU" altLang="ru-RU" b="1" dirty="0">
                <a:latin typeface="Calibri" panose="020F0502020204030204" pitchFamily="34" charset="0"/>
              </a:rPr>
              <a:t>8 место в РФ по итогам 2022 года)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131051" y="1933215"/>
            <a:ext cx="5694897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altLang="ru-RU" b="1" dirty="0">
                <a:latin typeface="Calibri" panose="020F0502020204030204" pitchFamily="34" charset="0"/>
              </a:rPr>
              <a:t>в РФ по достижениям образовательных и воспитательных результатов </a:t>
            </a:r>
            <a:endParaRPr lang="ru-RU" altLang="ru-RU" b="1" dirty="0" smtClean="0">
              <a:latin typeface="Calibri" panose="020F0502020204030204" pitchFamily="34" charset="0"/>
            </a:endParaRPr>
          </a:p>
          <a:p>
            <a:pPr algn="just"/>
            <a:r>
              <a:rPr lang="ru-RU" altLang="ru-RU" sz="1400" b="1" dirty="0">
                <a:latin typeface="Calibri" panose="020F0502020204030204" pitchFamily="34" charset="0"/>
              </a:rPr>
              <a:t>(по итогам мотивирующего мониторинга </a:t>
            </a:r>
            <a:r>
              <a:rPr lang="ru-RU" altLang="ru-RU" sz="1400" b="1" dirty="0" err="1">
                <a:latin typeface="Calibri" panose="020F0502020204030204" pitchFamily="34" charset="0"/>
              </a:rPr>
              <a:t>Минпросвещения</a:t>
            </a:r>
            <a:r>
              <a:rPr lang="ru-RU" altLang="ru-RU" sz="1400" b="1" dirty="0">
                <a:latin typeface="Calibri" panose="020F0502020204030204" pitchFamily="34" charset="0"/>
              </a:rPr>
              <a:t>)</a:t>
            </a:r>
          </a:p>
        </p:txBody>
      </p:sp>
      <p:sp>
        <p:nvSpPr>
          <p:cNvPr id="116" name="Овал 115">
            <a:extLst>
              <a:ext uri="{FF2B5EF4-FFF2-40B4-BE49-F238E27FC236}">
                <a16:creationId xmlns:a16="http://schemas.microsoft.com/office/drawing/2014/main" xmlns="" id="{ECDFEEBF-DCB0-4F9B-99CC-3FDFC4645C9D}"/>
              </a:ext>
            </a:extLst>
          </p:cNvPr>
          <p:cNvSpPr>
            <a:spLocks noChangeAspect="1"/>
          </p:cNvSpPr>
          <p:nvPr/>
        </p:nvSpPr>
        <p:spPr>
          <a:xfrm>
            <a:off x="2582728" y="2911043"/>
            <a:ext cx="968219" cy="968219"/>
          </a:xfrm>
          <a:prstGeom prst="ellipse">
            <a:avLst/>
          </a:prstGeom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ru-RU" sz="2400" dirty="0" smtClean="0"/>
              <a:t>6 место</a:t>
            </a:r>
            <a:endParaRPr lang="ru-RU" sz="24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3596758" y="2911043"/>
            <a:ext cx="531190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altLang="ru-RU" b="1" dirty="0">
                <a:latin typeface="Calibri" panose="020F0502020204030204" pitchFamily="34" charset="0"/>
              </a:rPr>
              <a:t>в РФ по результативности участия во всероссийском конкурсе </a:t>
            </a:r>
            <a:r>
              <a:rPr lang="ru-RU" altLang="ru-RU" b="1" dirty="0" smtClean="0">
                <a:latin typeface="Calibri" panose="020F0502020204030204" pitchFamily="34" charset="0"/>
              </a:rPr>
              <a:t>научно- </a:t>
            </a:r>
            <a:r>
              <a:rPr lang="ru-RU" altLang="ru-RU" b="1" dirty="0">
                <a:latin typeface="Calibri" panose="020F0502020204030204" pitchFamily="34" charset="0"/>
              </a:rPr>
              <a:t>технологических проектов «Большие вызовы»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3787100" y="4015524"/>
            <a:ext cx="50388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altLang="ru-RU" b="1" dirty="0">
                <a:latin typeface="Calibri" panose="020F0502020204030204" pitchFamily="34" charset="0"/>
              </a:rPr>
              <a:t>в </a:t>
            </a:r>
            <a:r>
              <a:rPr lang="ru-RU" altLang="ru-RU" b="1" dirty="0" smtClean="0">
                <a:latin typeface="Calibri" panose="020F0502020204030204" pitchFamily="34" charset="0"/>
              </a:rPr>
              <a:t>РФ </a:t>
            </a:r>
            <a:r>
              <a:rPr lang="ru-RU" altLang="ru-RU" b="1" dirty="0">
                <a:latin typeface="Calibri" panose="020F0502020204030204" pitchFamily="34" charset="0"/>
              </a:rPr>
              <a:t>по итогам участия во всероссийском конкурсе </a:t>
            </a:r>
            <a:r>
              <a:rPr lang="ru-RU" altLang="ru-RU" b="1" dirty="0" smtClean="0">
                <a:latin typeface="Calibri" panose="020F0502020204030204" pitchFamily="34" charset="0"/>
              </a:rPr>
              <a:t>«</a:t>
            </a:r>
            <a:r>
              <a:rPr lang="ru-RU" altLang="ru-RU" b="1" dirty="0">
                <a:latin typeface="Calibri" panose="020F0502020204030204" pitchFamily="34" charset="0"/>
              </a:rPr>
              <a:t>Большая перемена»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3935624" y="4928463"/>
            <a:ext cx="489032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altLang="ru-RU" b="1" dirty="0">
                <a:latin typeface="Calibri" panose="020F0502020204030204" pitchFamily="34" charset="0"/>
              </a:rPr>
              <a:t>в  РФ в общекомандном зачете по участию в финале X </a:t>
            </a:r>
            <a:r>
              <a:rPr lang="ru-RU" altLang="ru-RU" b="1" dirty="0" smtClean="0">
                <a:latin typeface="Calibri" panose="020F0502020204030204" pitchFamily="34" charset="0"/>
              </a:rPr>
              <a:t>Национального </a:t>
            </a:r>
            <a:r>
              <a:rPr lang="ru-RU" altLang="ru-RU" b="1" dirty="0">
                <a:latin typeface="Calibri" panose="020F0502020204030204" pitchFamily="34" charset="0"/>
              </a:rPr>
              <a:t>чемпионата «Молодые профессионалы»</a:t>
            </a:r>
          </a:p>
        </p:txBody>
      </p:sp>
      <p:sp>
        <p:nvSpPr>
          <p:cNvPr id="117" name="Овал 116">
            <a:extLst>
              <a:ext uri="{FF2B5EF4-FFF2-40B4-BE49-F238E27FC236}">
                <a16:creationId xmlns:a16="http://schemas.microsoft.com/office/drawing/2014/main" xmlns="" id="{7CF5F3B8-9A26-4971-B1F6-63D09C3BA3E2}"/>
              </a:ext>
            </a:extLst>
          </p:cNvPr>
          <p:cNvSpPr>
            <a:spLocks noChangeAspect="1"/>
          </p:cNvSpPr>
          <p:nvPr/>
        </p:nvSpPr>
        <p:spPr>
          <a:xfrm>
            <a:off x="2974638" y="4964269"/>
            <a:ext cx="989084" cy="989084"/>
          </a:xfrm>
          <a:prstGeom prst="ellipse">
            <a:avLst/>
          </a:prstGeom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ru-RU" sz="2400" dirty="0" smtClean="0"/>
              <a:t>11 </a:t>
            </a:r>
            <a:r>
              <a:rPr lang="ru-RU" sz="2400" dirty="0"/>
              <a:t>место</a:t>
            </a:r>
          </a:p>
        </p:txBody>
      </p:sp>
      <p:sp>
        <p:nvSpPr>
          <p:cNvPr id="45" name="Овал 44">
            <a:extLst>
              <a:ext uri="{FF2B5EF4-FFF2-40B4-BE49-F238E27FC236}">
                <a16:creationId xmlns:a16="http://schemas.microsoft.com/office/drawing/2014/main" xmlns="" id="{7CF5F3B8-9A26-4971-B1F6-63D09C3BA3E2}"/>
              </a:ext>
            </a:extLst>
          </p:cNvPr>
          <p:cNvSpPr>
            <a:spLocks noChangeAspect="1"/>
          </p:cNvSpPr>
          <p:nvPr/>
        </p:nvSpPr>
        <p:spPr>
          <a:xfrm>
            <a:off x="3085438" y="5979716"/>
            <a:ext cx="878284" cy="878284"/>
          </a:xfrm>
          <a:prstGeom prst="ellipse">
            <a:avLst/>
          </a:prstGeom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ru-RU" sz="2400" dirty="0" smtClean="0"/>
              <a:t>В ТОП</a:t>
            </a:r>
            <a:endParaRPr lang="ru-RU" sz="24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4020869" y="609569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atin typeface="Calibri" panose="020F0502020204030204" pitchFamily="34" charset="0"/>
              </a:rPr>
              <a:t>результативных регионов по уровню развития функциональной </a:t>
            </a:r>
            <a:r>
              <a:rPr lang="ru-RU" b="1" dirty="0" smtClean="0">
                <a:latin typeface="Calibri" panose="020F0502020204030204" pitchFamily="34" charset="0"/>
              </a:rPr>
              <a:t>грамотности обучающихся</a:t>
            </a:r>
            <a:endParaRPr lang="ru-RU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5588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haliullinaya\Downloads\IMG_28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070" y="360003"/>
            <a:ext cx="4917361" cy="6279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7">
            <a:extLst>
              <a:ext uri="{FF2B5EF4-FFF2-40B4-BE49-F238E27FC236}">
                <a16:creationId xmlns="" xmlns:a16="http://schemas.microsoft.com/office/drawing/2014/main" id="{B23DD96C-1547-4EAF-BE60-472FE4DB87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73864" y="1891521"/>
            <a:ext cx="6337190" cy="2923812"/>
          </a:xfrm>
          <a:prstGeom prst="rect">
            <a:avLst/>
          </a:prstGeom>
          <a:noFill/>
          <a:ln>
            <a:noFill/>
          </a:ln>
        </p:spPr>
        <p:txBody>
          <a:bodyPr wrap="square" lIns="68439" tIns="34289" rIns="68439" bIns="34289">
            <a:spAutoFit/>
          </a:bodyPr>
          <a:lstStyle>
            <a:lvl1pPr defTabSz="684213"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512763" indent="-169863" defTabSz="684213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855663" indent="-169863" defTabSz="684213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198563" indent="-169863" defTabSz="684213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marL="1541463" indent="-169863" defTabSz="684213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1998663" indent="-169863" defTabSz="6842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455863" indent="-169863" defTabSz="6842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2913063" indent="-169863" defTabSz="6842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370263" indent="-169863" defTabSz="684213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ru-RU" altLang="ru-RU" sz="3200" b="1" dirty="0" smtClean="0">
                <a:ln w="1905"/>
                <a:solidFill>
                  <a:srgbClr val="9A1A2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НОВОСТИ, СОБЫТИЯ, АНОНСЫ </a:t>
            </a: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ru-RU" altLang="ru-RU" sz="3200" b="1" dirty="0" smtClean="0">
                <a:ln w="1905"/>
                <a:solidFill>
                  <a:srgbClr val="9A1A2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В</a:t>
            </a:r>
            <a:r>
              <a:rPr lang="en-US" altLang="ru-RU" sz="3200" b="1" dirty="0" smtClean="0">
                <a:ln w="1905"/>
                <a:solidFill>
                  <a:srgbClr val="9A1A2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 TELEGRAM-</a:t>
            </a:r>
            <a:r>
              <a:rPr lang="ru-RU" altLang="ru-RU" sz="3200" b="1" dirty="0" smtClean="0">
                <a:ln w="1905"/>
                <a:solidFill>
                  <a:srgbClr val="9A1A2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КАНАЛЕ </a:t>
            </a: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ru-RU" altLang="ru-RU" sz="3200" b="1" dirty="0" smtClean="0">
                <a:ln w="1905"/>
                <a:solidFill>
                  <a:srgbClr val="9A1A2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МИНИСТЕРСТВА ОБРАЗОВАНИЯ И НАУКИ САМАРСКОЙ ОБЛАСТИ </a:t>
            </a:r>
            <a:endParaRPr lang="ru-RU" altLang="ru-RU" sz="3200" b="1" dirty="0">
              <a:ln w="1905"/>
              <a:solidFill>
                <a:srgbClr val="9A1A2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04842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0737C6F6-6EA2-46AC-B123-82E5F41BC766}"/>
              </a:ext>
            </a:extLst>
          </p:cNvPr>
          <p:cNvSpPr/>
          <p:nvPr/>
        </p:nvSpPr>
        <p:spPr>
          <a:xfrm>
            <a:off x="3924000" y="185249"/>
            <a:ext cx="8369300" cy="673100"/>
          </a:xfrm>
          <a:prstGeom prst="rect">
            <a:avLst/>
          </a:prstGeom>
          <a:gradFill>
            <a:gsLst>
              <a:gs pos="0">
                <a:srgbClr val="77151D"/>
              </a:gs>
              <a:gs pos="100000">
                <a:srgbClr val="4D0D1A">
                  <a:lumMod val="100000"/>
                </a:srgb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C35AD809-0148-4B06-B57E-96186A4FC2D8}"/>
              </a:ext>
            </a:extLst>
          </p:cNvPr>
          <p:cNvSpPr/>
          <p:nvPr/>
        </p:nvSpPr>
        <p:spPr>
          <a:xfrm>
            <a:off x="5455766" y="290967"/>
            <a:ext cx="67362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b="1" dirty="0" smtClean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Достижения образовательной </a:t>
            </a:r>
            <a:r>
              <a:rPr lang="ru-RU" sz="2400" b="1" dirty="0" smtClean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организации</a:t>
            </a:r>
            <a:endParaRPr lang="ru-RU" sz="24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1F1D23D9-9C7C-4CC0-AB88-1A9E7FE2CFB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8100" y="-104651"/>
            <a:ext cx="1626522" cy="1252901"/>
          </a:xfrm>
          <a:prstGeom prst="rect">
            <a:avLst/>
          </a:prstGeom>
        </p:spPr>
      </p:pic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xmlns="" id="{481AB811-11CF-4F31-8FB4-5FA287E0485A}"/>
              </a:ext>
            </a:extLst>
          </p:cNvPr>
          <p:cNvCxnSpPr/>
          <p:nvPr/>
        </p:nvCxnSpPr>
        <p:spPr>
          <a:xfrm>
            <a:off x="5376197" y="272547"/>
            <a:ext cx="0" cy="498505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17C1F8A8-3C9A-4557-80A2-BED63A209FA7}"/>
              </a:ext>
            </a:extLst>
          </p:cNvPr>
          <p:cNvSpPr txBox="1"/>
          <p:nvPr/>
        </p:nvSpPr>
        <p:spPr>
          <a:xfrm>
            <a:off x="7320551" y="-704001"/>
            <a:ext cx="727891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/>
              <a:t>Участниками образовательного кластера станут 7 профессиональных образовательных организаций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B5580458-A583-48BB-A9B5-8E160C9C2AEE}"/>
              </a:ext>
            </a:extLst>
          </p:cNvPr>
          <p:cNvSpPr/>
          <p:nvPr/>
        </p:nvSpPr>
        <p:spPr>
          <a:xfrm>
            <a:off x="0" y="7863861"/>
            <a:ext cx="1573349" cy="623576"/>
          </a:xfrm>
          <a:prstGeom prst="rect">
            <a:avLst/>
          </a:prstGeom>
          <a:solidFill>
            <a:srgbClr val="AE1E2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Прямоугольник 60"/>
          <p:cNvSpPr/>
          <p:nvPr/>
        </p:nvSpPr>
        <p:spPr>
          <a:xfrm>
            <a:off x="4007457" y="3268195"/>
            <a:ext cx="4754880" cy="6832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ru-RU" sz="2400" b="1" dirty="0" smtClean="0">
                <a:solidFill>
                  <a:srgbClr val="9A1A2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Здесь должны быть достижения вашего образовательного учреждения</a:t>
            </a:r>
            <a:endParaRPr lang="ru-RU" sz="2400" b="1" dirty="0">
              <a:solidFill>
                <a:srgbClr val="9A1A2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5066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Августовка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79151D"/>
      </a:accent1>
      <a:accent2>
        <a:srgbClr val="E2CE84"/>
      </a:accent2>
      <a:accent3>
        <a:srgbClr val="F1EBDB"/>
      </a:accent3>
      <a:accent4>
        <a:srgbClr val="C6B098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1">
      <a:majorFont>
        <a:latin typeface="Bahnschrift SemiBold Condensed"/>
        <a:ea typeface=""/>
        <a:cs typeface=""/>
      </a:majorFont>
      <a:minorFont>
        <a:latin typeface="Bahnschrift Condensed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9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0825A437-7C4A-4A81-98D3-94D630BCB64F}">
  <we:reference id="wa104051163" version="1.2.0.3" store="ru-RU" storeType="OMEX"/>
  <we:alternateReferences>
    <we:reference id="WA104051163" version="1.2.0.3" store="WA104051163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5697</TotalTime>
  <Words>684</Words>
  <Application>Microsoft Office PowerPoint</Application>
  <PresentationFormat>Произвольный</PresentationFormat>
  <Paragraphs>207</Paragraphs>
  <Slides>12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1" baseType="lpstr">
      <vt:lpstr>Arial</vt:lpstr>
      <vt:lpstr>Calibri</vt:lpstr>
      <vt:lpstr>Arial Narrow</vt:lpstr>
      <vt:lpstr>Bahnschrift SemiBold Condensed</vt:lpstr>
      <vt:lpstr>Bahnschrift Condensed</vt:lpstr>
      <vt:lpstr>Bahnschrift Light SemiCondensed</vt:lpstr>
      <vt:lpstr>Wingdings</vt:lpstr>
      <vt:lpstr>Bahnschrift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A-Teacher</dc:creator>
  <cp:lastModifiedBy>Халиуллина Юлия Александровна</cp:lastModifiedBy>
  <cp:revision>950</cp:revision>
  <dcterms:created xsi:type="dcterms:W3CDTF">2023-06-22T07:16:34Z</dcterms:created>
  <dcterms:modified xsi:type="dcterms:W3CDTF">2023-08-30T14:00:01Z</dcterms:modified>
</cp:coreProperties>
</file>