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324" r:id="rId3"/>
    <p:sldId id="325" r:id="rId4"/>
    <p:sldId id="326" r:id="rId5"/>
    <p:sldId id="319" r:id="rId6"/>
    <p:sldId id="327" r:id="rId7"/>
    <p:sldId id="328" r:id="rId8"/>
    <p:sldId id="336" r:id="rId9"/>
    <p:sldId id="330" r:id="rId10"/>
    <p:sldId id="338" r:id="rId11"/>
    <p:sldId id="332" r:id="rId12"/>
    <p:sldId id="339" r:id="rId13"/>
    <p:sldId id="334" r:id="rId14"/>
    <p:sldId id="335" r:id="rId15"/>
  </p:sldIdLst>
  <p:sldSz cx="12192000" cy="6858000"/>
  <p:notesSz cx="6815138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3" userDrawn="1">
          <p15:clr>
            <a:srgbClr val="A4A3A4"/>
          </p15:clr>
        </p15:guide>
        <p15:guide id="2" pos="3817" userDrawn="1">
          <p15:clr>
            <a:srgbClr val="A4A3A4"/>
          </p15:clr>
        </p15:guide>
        <p15:guide id="3" orient="horz" pos="624" userDrawn="1">
          <p15:clr>
            <a:srgbClr val="A4A3A4"/>
          </p15:clr>
        </p15:guide>
        <p15:guide id="4" orient="horz" pos="39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4C72"/>
    <a:srgbClr val="6C2E9B"/>
    <a:srgbClr val="0033CC"/>
    <a:srgbClr val="FF679B"/>
    <a:srgbClr val="F6433E"/>
    <a:srgbClr val="FE2929"/>
    <a:srgbClr val="769BC9"/>
    <a:srgbClr val="4472AC"/>
    <a:srgbClr val="594F96"/>
    <a:srgbClr val="5D6A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06" autoAdjust="0"/>
    <p:restoredTop sz="94490" autoAdjust="0"/>
  </p:normalViewPr>
  <p:slideViewPr>
    <p:cSldViewPr snapToGrid="0" showGuides="1">
      <p:cViewPr varScale="1">
        <p:scale>
          <a:sx n="116" d="100"/>
          <a:sy n="116" d="100"/>
        </p:scale>
        <p:origin x="720" y="192"/>
      </p:cViewPr>
      <p:guideLst>
        <p:guide orient="horz" pos="2273"/>
        <p:guide pos="3817"/>
        <p:guide orient="horz" pos="624"/>
        <p:guide orient="horz" pos="397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E13-434F-94D2-1F5D787CB702}"/>
              </c:ext>
            </c:extLst>
          </c:dPt>
          <c:dPt>
            <c:idx val="1"/>
            <c:bubble3D val="0"/>
            <c:spPr>
              <a:solidFill>
                <a:srgbClr val="FF6699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E13-434F-94D2-1F5D787CB7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E13-434F-94D2-1F5D787CB70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E13-434F-94D2-1F5D787CB70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4E13-434F-94D2-1F5D787CB702}"/>
              </c:ext>
            </c:extLst>
          </c:dPt>
          <c:dPt>
            <c:idx val="5"/>
            <c:bubble3D val="0"/>
            <c:spPr>
              <a:solidFill>
                <a:srgbClr val="CCFF99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4E13-434F-94D2-1F5D787CB702}"/>
              </c:ext>
            </c:extLst>
          </c:dPt>
          <c:dLbls>
            <c:dLbl>
              <c:idx val="1"/>
              <c:layout>
                <c:manualLayout>
                  <c:x val="0.15332284810613134"/>
                  <c:y val="-1.3499460553052702E-2"/>
                </c:manualLayout>
              </c:layout>
              <c:tx>
                <c:rich>
                  <a:bodyPr/>
                  <a:lstStyle/>
                  <a:p>
                    <a:fld id="{07E0BEE9-CA27-417E-AC8B-51BCC2AB8BFE}" type="CATEGORYNAME">
                      <a:rPr lang="ru-RU" sz="1400">
                        <a:solidFill>
                          <a:srgbClr val="FF6699"/>
                        </a:solidFill>
                      </a:rPr>
                      <a:pPr/>
                      <a:t>[ИМЯ КАТЕГОРИИ]</a:t>
                    </a:fld>
                    <a:endParaRPr lang="ru-RU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252189377479717"/>
                      <c:h val="0.1758379661963961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E13-434F-94D2-1F5D787CB702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4E13-434F-94D2-1F5D787CB702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4E13-434F-94D2-1F5D787CB702}"/>
                </c:ext>
              </c:extLst>
            </c:dLbl>
            <c:dLbl>
              <c:idx val="4"/>
              <c:layout>
                <c:manualLayout>
                  <c:x val="0"/>
                  <c:y val="6.67862364053353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E13-434F-94D2-1F5D787CB702}"/>
                </c:ext>
              </c:extLst>
            </c:dLbl>
            <c:dLbl>
              <c:idx val="5"/>
              <c:layout>
                <c:manualLayout>
                  <c:x val="5.1127697419250294E-2"/>
                  <c:y val="-2.16073117781967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781372644773997"/>
                      <c:h val="0.1028508040642162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4E13-434F-94D2-1F5D787CB7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Начальное образование</c:v>
                </c:pt>
                <c:pt idx="1">
                  <c:v>Иностранный язык</c:v>
                </c:pt>
                <c:pt idx="2">
                  <c:v>Математика Физика</c:v>
                </c:pt>
                <c:pt idx="3">
                  <c:v>Физическая культура</c:v>
                </c:pt>
                <c:pt idx="4">
                  <c:v>Русский язык и литература</c:v>
                </c:pt>
                <c:pt idx="5">
                  <c:v>Биология Химия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6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E13-434F-94D2-1F5D787CB702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FF679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45E-45EB-BA63-85346998AE28}"/>
              </c:ext>
            </c:extLst>
          </c:dPt>
          <c:dPt>
            <c:idx val="1"/>
            <c:bubble3D val="0"/>
            <c:spPr>
              <a:solidFill>
                <a:srgbClr val="00206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45E-45EB-BA63-85346998AE28}"/>
              </c:ext>
            </c:extLst>
          </c:dPt>
          <c:val>
            <c:numRef>
              <c:f>Лист1!$C$12:$C$13</c:f>
              <c:numCache>
                <c:formatCode>0.0%</c:formatCode>
                <c:ptCount val="2"/>
                <c:pt idx="0">
                  <c:v>0.16100000000000006</c:v>
                </c:pt>
                <c:pt idx="1">
                  <c:v>0.83900000000000052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5E-45EB-BA63-85346998AE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FF679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9FC-4C95-BA90-4080669A845F}"/>
              </c:ext>
            </c:extLst>
          </c:dPt>
          <c:dPt>
            <c:idx val="1"/>
            <c:bubble3D val="0"/>
            <c:spPr>
              <a:solidFill>
                <a:srgbClr val="00206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9FC-4C95-BA90-4080669A845F}"/>
              </c:ext>
            </c:extLst>
          </c:dPt>
          <c:val>
            <c:numRef>
              <c:f>Лист1!$B$12:$B$13</c:f>
              <c:numCache>
                <c:formatCode>0.0%</c:formatCode>
                <c:ptCount val="2"/>
                <c:pt idx="0">
                  <c:v>0.111</c:v>
                </c:pt>
                <c:pt idx="1">
                  <c:v>0.88900000000000001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9FC-4C95-BA90-4080669A84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F82-4F4B-9E8F-B9D22A8D68EC}"/>
              </c:ext>
            </c:extLst>
          </c:dPt>
          <c:dPt>
            <c:idx val="1"/>
            <c:bubble3D val="0"/>
            <c:spPr>
              <a:solidFill>
                <a:srgbClr val="769BC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F82-4F4B-9E8F-B9D22A8D68EC}"/>
              </c:ext>
            </c:extLst>
          </c:dPt>
          <c:val>
            <c:numRef>
              <c:f>Лист1!$C$9:$C$10</c:f>
              <c:numCache>
                <c:formatCode>0.0%</c:formatCode>
                <c:ptCount val="2"/>
                <c:pt idx="0">
                  <c:v>0.12300000000000007</c:v>
                </c:pt>
                <c:pt idx="1">
                  <c:v>0.87700000000000056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82-4F4B-9E8F-B9D22A8D68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898-4887-879B-4E367739D525}"/>
              </c:ext>
            </c:extLst>
          </c:dPt>
          <c:dPt>
            <c:idx val="1"/>
            <c:bubble3D val="0"/>
            <c:spPr>
              <a:solidFill>
                <a:srgbClr val="769BC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898-4887-879B-4E367739D525}"/>
              </c:ext>
            </c:extLst>
          </c:dPt>
          <c:val>
            <c:numRef>
              <c:f>Лист1!$B$9:$B$10</c:f>
              <c:numCache>
                <c:formatCode>0.0%</c:formatCode>
                <c:ptCount val="2"/>
                <c:pt idx="0">
                  <c:v>8.7000000000000022E-2</c:v>
                </c:pt>
                <c:pt idx="1">
                  <c:v>0.91300000000000003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898-4887-879B-4E367739D5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057526974055061E-2"/>
          <c:y val="5.1576257052816432E-2"/>
          <c:w val="0.87864058073967488"/>
          <c:h val="0.7999842969926033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Дошкольное образование</c:v>
                </c:pt>
                <c:pt idx="1">
                  <c:v>Преподавание в начальных классах</c:v>
                </c:pt>
                <c:pt idx="2">
                  <c:v>Музыкальное образование</c:v>
                </c:pt>
                <c:pt idx="3">
                  <c:v>Коррекционная педагогика в начальном образовании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CD-4E11-95D5-1FA89D38A59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Дошкольное образование</c:v>
                </c:pt>
                <c:pt idx="1">
                  <c:v>Преподавание в начальных классах</c:v>
                </c:pt>
                <c:pt idx="2">
                  <c:v>Музыкальное образование</c:v>
                </c:pt>
                <c:pt idx="3">
                  <c:v>Коррекционная педагогика в начальном образовании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CD-4E11-95D5-1FA89D38A59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Дошкольное образование</c:v>
                </c:pt>
                <c:pt idx="1">
                  <c:v>Преподавание в начальных классах</c:v>
                </c:pt>
                <c:pt idx="2">
                  <c:v>Музыкальное образование</c:v>
                </c:pt>
                <c:pt idx="3">
                  <c:v>Коррекционная педагогика в начальном образовании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CD-4E11-95D5-1FA89D38A59E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Ряд 4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Дошкольное образование</c:v>
                </c:pt>
                <c:pt idx="1">
                  <c:v>Преподавание в начальных классах</c:v>
                </c:pt>
                <c:pt idx="2">
                  <c:v>Музыкальное образование</c:v>
                </c:pt>
                <c:pt idx="3">
                  <c:v>Коррекционная педагогика в начальном образовании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7CD-4E11-95D5-1FA89D38A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9820928"/>
        <c:axId val="189822464"/>
      </c:barChart>
      <c:catAx>
        <c:axId val="1898209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ru-RU"/>
          </a:p>
        </c:txPr>
        <c:crossAx val="189822464"/>
        <c:crosses val="autoZero"/>
        <c:auto val="1"/>
        <c:lblAlgn val="ctr"/>
        <c:lblOffset val="100"/>
        <c:noMultiLvlLbl val="0"/>
      </c:catAx>
      <c:valAx>
        <c:axId val="189822464"/>
        <c:scaling>
          <c:orientation val="minMax"/>
        </c:scaling>
        <c:delete val="0"/>
        <c:axPos val="l"/>
        <c:majorGridlines>
          <c:spPr>
            <a:ln>
              <a:solidFill>
                <a:srgbClr val="2D4C72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189820928"/>
        <c:crosses val="autoZero"/>
        <c:crossBetween val="between"/>
      </c:valAx>
      <c:spPr>
        <a:ln w="12700">
          <a:solidFill>
            <a:srgbClr val="2D4C72"/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c:spPr>
    </c:plotArea>
    <c:plotVisOnly val="1"/>
    <c:dispBlanksAs val="gap"/>
    <c:showDLblsOverMax val="0"/>
  </c:chart>
  <c:txPr>
    <a:bodyPr/>
    <a:lstStyle/>
    <a:p>
      <a:pPr>
        <a:defRPr sz="1000">
          <a:latin typeface="Calibri Light (Основной текст)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3736712129258776E-2"/>
          <c:y val="5.6068138772343096E-2"/>
          <c:w val="0.92002715198223928"/>
          <c:h val="0.7810501876508787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Дошкольное образование и Начальное образование</c:v>
                </c:pt>
                <c:pt idx="1">
                  <c:v>Физическая культура</c:v>
                </c:pt>
                <c:pt idx="2">
                  <c:v>Психология и социальная педагогика</c:v>
                </c:pt>
                <c:pt idx="3">
                  <c:v>Биология и Химия</c:v>
                </c:pt>
                <c:pt idx="4">
                  <c:v>Математика и Физика</c:v>
                </c:pt>
                <c:pt idx="5">
                  <c:v>Русский язык и Литература</c:v>
                </c:pt>
                <c:pt idx="6">
                  <c:v>Информатика и Дополнительное образование (в области информатики и ИКТ)</c:v>
                </c:pt>
                <c:pt idx="7">
                  <c:v>Иностранный язык</c:v>
                </c:pt>
                <c:pt idx="8">
                  <c:v>История и обществознание 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9C-4CE0-A021-863E4C75956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Дошкольное образование и Начальное образование</c:v>
                </c:pt>
                <c:pt idx="1">
                  <c:v>Физическая культура</c:v>
                </c:pt>
                <c:pt idx="2">
                  <c:v>Психология и социальная педагогика</c:v>
                </c:pt>
                <c:pt idx="3">
                  <c:v>Биология и Химия</c:v>
                </c:pt>
                <c:pt idx="4">
                  <c:v>Математика и Физика</c:v>
                </c:pt>
                <c:pt idx="5">
                  <c:v>Русский язык и Литература</c:v>
                </c:pt>
                <c:pt idx="6">
                  <c:v>Информатика и Дополнительное образование (в области информатики и ИКТ)</c:v>
                </c:pt>
                <c:pt idx="7">
                  <c:v>Иностранный язык</c:v>
                </c:pt>
                <c:pt idx="8">
                  <c:v>История и обществознание 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9C-4CE0-A021-863E4C75956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Дошкольное образование и Начальное образование</c:v>
                </c:pt>
                <c:pt idx="1">
                  <c:v>Физическая культура</c:v>
                </c:pt>
                <c:pt idx="2">
                  <c:v>Психология и социальная педагогика</c:v>
                </c:pt>
                <c:pt idx="3">
                  <c:v>Биология и Химия</c:v>
                </c:pt>
                <c:pt idx="4">
                  <c:v>Математика и Физика</c:v>
                </c:pt>
                <c:pt idx="5">
                  <c:v>Русский язык и Литература</c:v>
                </c:pt>
                <c:pt idx="6">
                  <c:v>Информатика и Дополнительное образование (в области информатики и ИКТ)</c:v>
                </c:pt>
                <c:pt idx="7">
                  <c:v>Иностранный язык</c:v>
                </c:pt>
                <c:pt idx="8">
                  <c:v>История и обществознание </c:v>
                </c:pt>
              </c:strCache>
            </c:strRef>
          </c:cat>
          <c:val>
            <c:numRef>
              <c:f>Лист1!$D$2:$D$10</c:f>
              <c:numCache>
                <c:formatCode>General</c:formatCode>
                <c:ptCount val="9"/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99C-4CE0-A021-863E4C759564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Ряд 4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Дошкольное образование и Начальное образование</c:v>
                </c:pt>
                <c:pt idx="1">
                  <c:v>Физическая культура</c:v>
                </c:pt>
                <c:pt idx="2">
                  <c:v>Психология и социальная педагогика</c:v>
                </c:pt>
                <c:pt idx="3">
                  <c:v>Биология и Химия</c:v>
                </c:pt>
                <c:pt idx="4">
                  <c:v>Математика и Физика</c:v>
                </c:pt>
                <c:pt idx="5">
                  <c:v>Русский язык и Литература</c:v>
                </c:pt>
                <c:pt idx="6">
                  <c:v>Информатика и Дополнительное образование (в области информатики и ИКТ)</c:v>
                </c:pt>
                <c:pt idx="7">
                  <c:v>Иностранный язык</c:v>
                </c:pt>
                <c:pt idx="8">
                  <c:v>История и обществознание </c:v>
                </c:pt>
              </c:strCache>
            </c:strRef>
          </c:cat>
          <c:val>
            <c:numRef>
              <c:f>Лист1!$E$2:$E$10</c:f>
              <c:numCache>
                <c:formatCode>General</c:formatCode>
                <c:ptCount val="9"/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99C-4CE0-A021-863E4C759564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Ряд 5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Дошкольное образование и Начальное образование</c:v>
                </c:pt>
                <c:pt idx="1">
                  <c:v>Физическая культура</c:v>
                </c:pt>
                <c:pt idx="2">
                  <c:v>Психология и социальная педагогика</c:v>
                </c:pt>
                <c:pt idx="3">
                  <c:v>Биология и Химия</c:v>
                </c:pt>
                <c:pt idx="4">
                  <c:v>Математика и Физика</c:v>
                </c:pt>
                <c:pt idx="5">
                  <c:v>Русский язык и Литература</c:v>
                </c:pt>
                <c:pt idx="6">
                  <c:v>Информатика и Дополнительное образование (в области информатики и ИКТ)</c:v>
                </c:pt>
                <c:pt idx="7">
                  <c:v>Иностранный язык</c:v>
                </c:pt>
                <c:pt idx="8">
                  <c:v>История и обществознание </c:v>
                </c:pt>
              </c:strCache>
            </c:strRef>
          </c:cat>
          <c:val>
            <c:numRef>
              <c:f>Лист1!$F$2:$F$10</c:f>
              <c:numCache>
                <c:formatCode>General</c:formatCode>
                <c:ptCount val="9"/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99C-4CE0-A021-863E4C759564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Ряд 6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Дошкольное образование и Начальное образование</c:v>
                </c:pt>
                <c:pt idx="1">
                  <c:v>Физическая культура</c:v>
                </c:pt>
                <c:pt idx="2">
                  <c:v>Психология и социальная педагогика</c:v>
                </c:pt>
                <c:pt idx="3">
                  <c:v>Биология и Химия</c:v>
                </c:pt>
                <c:pt idx="4">
                  <c:v>Математика и Физика</c:v>
                </c:pt>
                <c:pt idx="5">
                  <c:v>Русский язык и Литература</c:v>
                </c:pt>
                <c:pt idx="6">
                  <c:v>Информатика и Дополнительное образование (в области информатики и ИКТ)</c:v>
                </c:pt>
                <c:pt idx="7">
                  <c:v>Иностранный язык</c:v>
                </c:pt>
                <c:pt idx="8">
                  <c:v>История и обществознание </c:v>
                </c:pt>
              </c:strCache>
            </c:strRef>
          </c:cat>
          <c:val>
            <c:numRef>
              <c:f>Лист1!$G$2:$G$10</c:f>
              <c:numCache>
                <c:formatCode>General</c:formatCode>
                <c:ptCount val="9"/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99C-4CE0-A021-863E4C759564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Ряд 7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Дошкольное образование и Начальное образование</c:v>
                </c:pt>
                <c:pt idx="1">
                  <c:v>Физическая культура</c:v>
                </c:pt>
                <c:pt idx="2">
                  <c:v>Психология и социальная педагогика</c:v>
                </c:pt>
                <c:pt idx="3">
                  <c:v>Биология и Химия</c:v>
                </c:pt>
                <c:pt idx="4">
                  <c:v>Математика и Физика</c:v>
                </c:pt>
                <c:pt idx="5">
                  <c:v>Русский язык и Литература</c:v>
                </c:pt>
                <c:pt idx="6">
                  <c:v>Информатика и Дополнительное образование (в области информатики и ИКТ)</c:v>
                </c:pt>
                <c:pt idx="7">
                  <c:v>Иностранный язык</c:v>
                </c:pt>
                <c:pt idx="8">
                  <c:v>История и обществознание </c:v>
                </c:pt>
              </c:strCache>
            </c:strRef>
          </c:cat>
          <c:val>
            <c:numRef>
              <c:f>Лист1!$H$2:$H$10</c:f>
              <c:numCache>
                <c:formatCode>General</c:formatCode>
                <c:ptCount val="9"/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99C-4CE0-A021-863E4C759564}"/>
            </c:ext>
          </c:extLst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Ряд 8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Дошкольное образование и Начальное образование</c:v>
                </c:pt>
                <c:pt idx="1">
                  <c:v>Физическая культура</c:v>
                </c:pt>
                <c:pt idx="2">
                  <c:v>Психология и социальная педагогика</c:v>
                </c:pt>
                <c:pt idx="3">
                  <c:v>Биология и Химия</c:v>
                </c:pt>
                <c:pt idx="4">
                  <c:v>Математика и Физика</c:v>
                </c:pt>
                <c:pt idx="5">
                  <c:v>Русский язык и Литература</c:v>
                </c:pt>
                <c:pt idx="6">
                  <c:v>Информатика и Дополнительное образование (в области информатики и ИКТ)</c:v>
                </c:pt>
                <c:pt idx="7">
                  <c:v>Иностранный язык</c:v>
                </c:pt>
                <c:pt idx="8">
                  <c:v>История и обществознание </c:v>
                </c:pt>
              </c:strCache>
            </c:strRef>
          </c:cat>
          <c:val>
            <c:numRef>
              <c:f>Лист1!$I$2:$I$10</c:f>
              <c:numCache>
                <c:formatCode>General</c:formatCode>
                <c:ptCount val="9"/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38-4397-AEF5-1DCF8AD4D008}"/>
            </c:ext>
          </c:extLst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Ряд 9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Дошкольное образование и Начальное образование</c:v>
                </c:pt>
                <c:pt idx="1">
                  <c:v>Физическая культура</c:v>
                </c:pt>
                <c:pt idx="2">
                  <c:v>Психология и социальная педагогика</c:v>
                </c:pt>
                <c:pt idx="3">
                  <c:v>Биология и Химия</c:v>
                </c:pt>
                <c:pt idx="4">
                  <c:v>Математика и Физика</c:v>
                </c:pt>
                <c:pt idx="5">
                  <c:v>Русский язык и Литература</c:v>
                </c:pt>
                <c:pt idx="6">
                  <c:v>Информатика и Дополнительное образование (в области информатики и ИКТ)</c:v>
                </c:pt>
                <c:pt idx="7">
                  <c:v>Иностранный язык</c:v>
                </c:pt>
                <c:pt idx="8">
                  <c:v>История и обществознание </c:v>
                </c:pt>
              </c:strCache>
            </c:strRef>
          </c:cat>
          <c:val>
            <c:numRef>
              <c:f>Лист1!$J$2:$J$10</c:f>
              <c:numCache>
                <c:formatCode>General</c:formatCode>
                <c:ptCount val="9"/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38-4397-AEF5-1DCF8AD4D0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0116992"/>
        <c:axId val="190118528"/>
      </c:barChart>
      <c:catAx>
        <c:axId val="1901169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500"/>
            </a:pPr>
            <a:endParaRPr lang="ru-RU"/>
          </a:p>
        </c:txPr>
        <c:crossAx val="190118528"/>
        <c:crosses val="autoZero"/>
        <c:auto val="1"/>
        <c:lblAlgn val="ctr"/>
        <c:lblOffset val="100"/>
        <c:noMultiLvlLbl val="0"/>
      </c:catAx>
      <c:valAx>
        <c:axId val="190118528"/>
        <c:scaling>
          <c:orientation val="minMax"/>
        </c:scaling>
        <c:delete val="0"/>
        <c:axPos val="l"/>
        <c:majorGridlines>
          <c:spPr>
            <a:ln>
              <a:solidFill>
                <a:srgbClr val="2D4C72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190116992"/>
        <c:crosses val="autoZero"/>
        <c:crossBetween val="between"/>
        <c:minorUnit val="1"/>
      </c:valAx>
      <c:spPr>
        <a:ln w="12700">
          <a:solidFill>
            <a:srgbClr val="2D4C72"/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c:spPr>
    </c:plotArea>
    <c:plotVisOnly val="1"/>
    <c:dispBlanksAs val="gap"/>
    <c:showDLblsOverMax val="0"/>
  </c:chart>
  <c:txPr>
    <a:bodyPr/>
    <a:lstStyle/>
    <a:p>
      <a:pPr>
        <a:defRPr sz="1000">
          <a:latin typeface="Calibri Light (Основной текст)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A0D8EB-8255-4B10-B897-B63BB670474B}" type="doc">
      <dgm:prSet loTypeId="urn:microsoft.com/office/officeart/2005/8/layout/cycle6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0E5593C-8858-4835-AE72-6C350414F2D3}">
      <dgm:prSet phldrT="[Текст]"/>
      <dgm:spPr/>
      <dgm:t>
        <a:bodyPr/>
        <a:lstStyle/>
        <a:p>
          <a:r>
            <a:rPr lang="ru-RU" b="1" dirty="0"/>
            <a:t>Реализация инициатив участников первичного отделения «Движение первых» (физкультминутки с обучающимися начальной школы, творческие мастер-классы)</a:t>
          </a:r>
        </a:p>
      </dgm:t>
    </dgm:pt>
    <dgm:pt modelId="{D1C0D919-8F2B-476C-9BD1-66777C244E6D}" type="parTrans" cxnId="{1F326479-F35D-4D41-AD56-62CA48CFEA02}">
      <dgm:prSet/>
      <dgm:spPr/>
      <dgm:t>
        <a:bodyPr/>
        <a:lstStyle/>
        <a:p>
          <a:endParaRPr lang="ru-RU"/>
        </a:p>
      </dgm:t>
    </dgm:pt>
    <dgm:pt modelId="{0E168261-9868-47AA-BB9E-E161E6995DBC}" type="sibTrans" cxnId="{1F326479-F35D-4D41-AD56-62CA48CFEA02}">
      <dgm:prSet/>
      <dgm:spPr/>
      <dgm:t>
        <a:bodyPr/>
        <a:lstStyle/>
        <a:p>
          <a:endParaRPr lang="ru-RU"/>
        </a:p>
      </dgm:t>
    </dgm:pt>
    <dgm:pt modelId="{36961871-71AD-49B2-855F-9AA2061A6ECB}">
      <dgm:prSet phldrT="[Текст]"/>
      <dgm:spPr/>
      <dgm:t>
        <a:bodyPr/>
        <a:lstStyle/>
        <a:p>
          <a:r>
            <a:rPr lang="ru-RU" b="1" dirty="0"/>
            <a:t>Наставничество в рамках программы «Орлята России», проведение тематических занятий в начальных классах</a:t>
          </a:r>
        </a:p>
      </dgm:t>
    </dgm:pt>
    <dgm:pt modelId="{3B31696D-88EB-41B6-B449-49D4A893F4ED}" type="parTrans" cxnId="{8321A782-00E5-41D3-90A2-14CED27F4845}">
      <dgm:prSet/>
      <dgm:spPr/>
      <dgm:t>
        <a:bodyPr/>
        <a:lstStyle/>
        <a:p>
          <a:endParaRPr lang="ru-RU"/>
        </a:p>
      </dgm:t>
    </dgm:pt>
    <dgm:pt modelId="{2E71F4EB-FDCC-44CF-9ACA-2AC6D991E523}" type="sibTrans" cxnId="{8321A782-00E5-41D3-90A2-14CED27F4845}">
      <dgm:prSet/>
      <dgm:spPr/>
      <dgm:t>
        <a:bodyPr/>
        <a:lstStyle/>
        <a:p>
          <a:endParaRPr lang="ru-RU"/>
        </a:p>
      </dgm:t>
    </dgm:pt>
    <dgm:pt modelId="{7F7C83AB-1BF8-4E14-A29F-EAACE4324B87}">
      <dgm:prSet phldrT="[Текст]"/>
      <dgm:spPr/>
      <dgm:t>
        <a:bodyPr/>
        <a:lstStyle/>
        <a:p>
          <a:r>
            <a:rPr lang="ru-RU" b="1" dirty="0"/>
            <a:t>Разрешение конфликтных ситуаций (в рамках </a:t>
          </a:r>
          <a:r>
            <a:rPr lang="ru-RU" dirty="0"/>
            <a:t>деятельности Школьной службы примирения)</a:t>
          </a:r>
        </a:p>
      </dgm:t>
    </dgm:pt>
    <dgm:pt modelId="{0664882F-26CC-41C8-B992-60614331AF48}" type="parTrans" cxnId="{B0AA6304-A0D3-4B8C-942E-9ED5849E9176}">
      <dgm:prSet/>
      <dgm:spPr/>
      <dgm:t>
        <a:bodyPr/>
        <a:lstStyle/>
        <a:p>
          <a:endParaRPr lang="ru-RU"/>
        </a:p>
      </dgm:t>
    </dgm:pt>
    <dgm:pt modelId="{F6FAE24F-8BE5-4E72-B1FA-A4737DD27105}" type="sibTrans" cxnId="{B0AA6304-A0D3-4B8C-942E-9ED5849E9176}">
      <dgm:prSet/>
      <dgm:spPr/>
      <dgm:t>
        <a:bodyPr/>
        <a:lstStyle/>
        <a:p>
          <a:endParaRPr lang="ru-RU"/>
        </a:p>
      </dgm:t>
    </dgm:pt>
    <dgm:pt modelId="{30FAA224-2C08-4D81-9B15-9D8D307F05CE}">
      <dgm:prSet phldrT="[Текст]"/>
      <dgm:spPr/>
      <dgm:t>
        <a:bodyPr/>
        <a:lstStyle/>
        <a:p>
          <a:r>
            <a:rPr lang="ru-RU" dirty="0"/>
            <a:t>Шефство над отдельными обучающимися 1-4 классов (члены Совета обучающихся школы)</a:t>
          </a:r>
        </a:p>
      </dgm:t>
    </dgm:pt>
    <dgm:pt modelId="{19457C9A-D286-4CEF-ACD5-24E5160D57D8}" type="parTrans" cxnId="{64ED291D-10B2-47E2-833E-A61D5D6DE729}">
      <dgm:prSet/>
      <dgm:spPr/>
      <dgm:t>
        <a:bodyPr/>
        <a:lstStyle/>
        <a:p>
          <a:endParaRPr lang="ru-RU"/>
        </a:p>
      </dgm:t>
    </dgm:pt>
    <dgm:pt modelId="{1AE0127C-9B14-4F87-8CC5-31F1F6BECEDA}" type="sibTrans" cxnId="{64ED291D-10B2-47E2-833E-A61D5D6DE729}">
      <dgm:prSet/>
      <dgm:spPr/>
      <dgm:t>
        <a:bodyPr/>
        <a:lstStyle/>
        <a:p>
          <a:endParaRPr lang="ru-RU"/>
        </a:p>
      </dgm:t>
    </dgm:pt>
    <dgm:pt modelId="{AD23E3AA-8364-40FA-AEAC-2E972F30A11F}">
      <dgm:prSet phldrT="[Текст]"/>
      <dgm:spPr/>
      <dgm:t>
        <a:bodyPr/>
        <a:lstStyle/>
        <a:p>
          <a:r>
            <a:rPr lang="ru-RU" dirty="0"/>
            <a:t>Проведение занятий на сплочение коллектива (в рамках деятельности добровольческого педагогического отряда «Пламя»)</a:t>
          </a:r>
        </a:p>
      </dgm:t>
    </dgm:pt>
    <dgm:pt modelId="{B1710B3D-8A94-4C55-9702-38491E2CD9BC}" type="parTrans" cxnId="{52BE794B-8551-4822-955F-CC8E7398240E}">
      <dgm:prSet/>
      <dgm:spPr/>
      <dgm:t>
        <a:bodyPr/>
        <a:lstStyle/>
        <a:p>
          <a:endParaRPr lang="ru-RU"/>
        </a:p>
      </dgm:t>
    </dgm:pt>
    <dgm:pt modelId="{3677D5B1-E624-4EEF-84AE-67C79929A81A}" type="sibTrans" cxnId="{52BE794B-8551-4822-955F-CC8E7398240E}">
      <dgm:prSet/>
      <dgm:spPr/>
      <dgm:t>
        <a:bodyPr/>
        <a:lstStyle/>
        <a:p>
          <a:endParaRPr lang="ru-RU"/>
        </a:p>
      </dgm:t>
    </dgm:pt>
    <dgm:pt modelId="{9853A216-C2BD-4991-84FC-CD23341C97B1}" type="pres">
      <dgm:prSet presAssocID="{D7A0D8EB-8255-4B10-B897-B63BB670474B}" presName="cycle" presStyleCnt="0">
        <dgm:presLayoutVars>
          <dgm:dir/>
          <dgm:resizeHandles val="exact"/>
        </dgm:presLayoutVars>
      </dgm:prSet>
      <dgm:spPr/>
    </dgm:pt>
    <dgm:pt modelId="{E6303E2F-01C3-4EE5-ADBC-4CF48D4C4E19}" type="pres">
      <dgm:prSet presAssocID="{30E5593C-8858-4835-AE72-6C350414F2D3}" presName="node" presStyleLbl="node1" presStyleIdx="0" presStyleCnt="5" custScaleX="145213" custScaleY="156861">
        <dgm:presLayoutVars>
          <dgm:bulletEnabled val="1"/>
        </dgm:presLayoutVars>
      </dgm:prSet>
      <dgm:spPr/>
    </dgm:pt>
    <dgm:pt modelId="{3E0DDF77-2895-4EF4-8BE2-B32BCA5CD7A9}" type="pres">
      <dgm:prSet presAssocID="{30E5593C-8858-4835-AE72-6C350414F2D3}" presName="spNode" presStyleCnt="0"/>
      <dgm:spPr/>
    </dgm:pt>
    <dgm:pt modelId="{80DD9099-1230-49C6-A433-0A0D98E6ACE3}" type="pres">
      <dgm:prSet presAssocID="{0E168261-9868-47AA-BB9E-E161E6995DBC}" presName="sibTrans" presStyleLbl="sibTrans1D1" presStyleIdx="0" presStyleCnt="5"/>
      <dgm:spPr/>
    </dgm:pt>
    <dgm:pt modelId="{D5A04ABB-1EE9-4621-A7F2-04F774049E3C}" type="pres">
      <dgm:prSet presAssocID="{36961871-71AD-49B2-855F-9AA2061A6ECB}" presName="node" presStyleLbl="node1" presStyleIdx="1" presStyleCnt="5" custScaleX="126508" custScaleY="142913" custRadScaleRad="99161" custRadScaleInc="37499">
        <dgm:presLayoutVars>
          <dgm:bulletEnabled val="1"/>
        </dgm:presLayoutVars>
      </dgm:prSet>
      <dgm:spPr/>
    </dgm:pt>
    <dgm:pt modelId="{5C5A9CD3-0296-47B2-B22C-58484F08443C}" type="pres">
      <dgm:prSet presAssocID="{36961871-71AD-49B2-855F-9AA2061A6ECB}" presName="spNode" presStyleCnt="0"/>
      <dgm:spPr/>
    </dgm:pt>
    <dgm:pt modelId="{8F16D179-DB0E-431E-AC73-9A1D35722F24}" type="pres">
      <dgm:prSet presAssocID="{2E71F4EB-FDCC-44CF-9ACA-2AC6D991E523}" presName="sibTrans" presStyleLbl="sibTrans1D1" presStyleIdx="1" presStyleCnt="5"/>
      <dgm:spPr/>
    </dgm:pt>
    <dgm:pt modelId="{95549ED3-D158-4880-B739-04C17D19A52C}" type="pres">
      <dgm:prSet presAssocID="{7F7C83AB-1BF8-4E14-A29F-EAACE4324B87}" presName="node" presStyleLbl="node1" presStyleIdx="2" presStyleCnt="5" custScaleX="121993" custScaleY="141961">
        <dgm:presLayoutVars>
          <dgm:bulletEnabled val="1"/>
        </dgm:presLayoutVars>
      </dgm:prSet>
      <dgm:spPr/>
    </dgm:pt>
    <dgm:pt modelId="{0A10021B-0B62-42A7-8F19-C5C9044C9FBB}" type="pres">
      <dgm:prSet presAssocID="{7F7C83AB-1BF8-4E14-A29F-EAACE4324B87}" presName="spNode" presStyleCnt="0"/>
      <dgm:spPr/>
    </dgm:pt>
    <dgm:pt modelId="{1F380763-D704-461E-A210-14ED5D6399E4}" type="pres">
      <dgm:prSet presAssocID="{F6FAE24F-8BE5-4E72-B1FA-A4737DD27105}" presName="sibTrans" presStyleLbl="sibTrans1D1" presStyleIdx="2" presStyleCnt="5"/>
      <dgm:spPr/>
    </dgm:pt>
    <dgm:pt modelId="{4E63DDB3-24FA-4FE0-9AC6-B0AA154721C9}" type="pres">
      <dgm:prSet presAssocID="{30FAA224-2C08-4D81-9B15-9D8D307F05CE}" presName="node" presStyleLbl="node1" presStyleIdx="3" presStyleCnt="5" custScaleX="131753" custScaleY="141639">
        <dgm:presLayoutVars>
          <dgm:bulletEnabled val="1"/>
        </dgm:presLayoutVars>
      </dgm:prSet>
      <dgm:spPr/>
    </dgm:pt>
    <dgm:pt modelId="{052C2410-5CC6-481D-A45E-8E7A2DCD0756}" type="pres">
      <dgm:prSet presAssocID="{30FAA224-2C08-4D81-9B15-9D8D307F05CE}" presName="spNode" presStyleCnt="0"/>
      <dgm:spPr/>
    </dgm:pt>
    <dgm:pt modelId="{839AEFAD-9733-45DD-99ED-04A81FC957FB}" type="pres">
      <dgm:prSet presAssocID="{1AE0127C-9B14-4F87-8CC5-31F1F6BECEDA}" presName="sibTrans" presStyleLbl="sibTrans1D1" presStyleIdx="3" presStyleCnt="5"/>
      <dgm:spPr/>
    </dgm:pt>
    <dgm:pt modelId="{43FE6FE9-384D-45AF-952E-EFDBCE26D05D}" type="pres">
      <dgm:prSet presAssocID="{AD23E3AA-8364-40FA-AEAC-2E972F30A11F}" presName="node" presStyleLbl="node1" presStyleIdx="4" presStyleCnt="5" custScaleX="131420" custScaleY="138024" custRadScaleRad="101125" custRadScaleInc="-48864">
        <dgm:presLayoutVars>
          <dgm:bulletEnabled val="1"/>
        </dgm:presLayoutVars>
      </dgm:prSet>
      <dgm:spPr/>
    </dgm:pt>
    <dgm:pt modelId="{2682B584-5EB1-4491-9D8E-EB4C199FE265}" type="pres">
      <dgm:prSet presAssocID="{AD23E3AA-8364-40FA-AEAC-2E972F30A11F}" presName="spNode" presStyleCnt="0"/>
      <dgm:spPr/>
    </dgm:pt>
    <dgm:pt modelId="{F963A1FF-BF5F-4D39-865A-EA70B10A25E7}" type="pres">
      <dgm:prSet presAssocID="{3677D5B1-E624-4EEF-84AE-67C79929A81A}" presName="sibTrans" presStyleLbl="sibTrans1D1" presStyleIdx="4" presStyleCnt="5"/>
      <dgm:spPr/>
    </dgm:pt>
  </dgm:ptLst>
  <dgm:cxnLst>
    <dgm:cxn modelId="{B0AA6304-A0D3-4B8C-942E-9ED5849E9176}" srcId="{D7A0D8EB-8255-4B10-B897-B63BB670474B}" destId="{7F7C83AB-1BF8-4E14-A29F-EAACE4324B87}" srcOrd="2" destOrd="0" parTransId="{0664882F-26CC-41C8-B992-60614331AF48}" sibTransId="{F6FAE24F-8BE5-4E72-B1FA-A4737DD27105}"/>
    <dgm:cxn modelId="{4B176009-BE8C-448F-973D-A72DD9AD20A3}" type="presOf" srcId="{30E5593C-8858-4835-AE72-6C350414F2D3}" destId="{E6303E2F-01C3-4EE5-ADBC-4CF48D4C4E19}" srcOrd="0" destOrd="0" presId="urn:microsoft.com/office/officeart/2005/8/layout/cycle6"/>
    <dgm:cxn modelId="{64ED291D-10B2-47E2-833E-A61D5D6DE729}" srcId="{D7A0D8EB-8255-4B10-B897-B63BB670474B}" destId="{30FAA224-2C08-4D81-9B15-9D8D307F05CE}" srcOrd="3" destOrd="0" parTransId="{19457C9A-D286-4CEF-ACD5-24E5160D57D8}" sibTransId="{1AE0127C-9B14-4F87-8CC5-31F1F6BECEDA}"/>
    <dgm:cxn modelId="{A701C532-8572-454C-AC1C-AC8CBE614D73}" type="presOf" srcId="{0E168261-9868-47AA-BB9E-E161E6995DBC}" destId="{80DD9099-1230-49C6-A433-0A0D98E6ACE3}" srcOrd="0" destOrd="0" presId="urn:microsoft.com/office/officeart/2005/8/layout/cycle6"/>
    <dgm:cxn modelId="{52BE794B-8551-4822-955F-CC8E7398240E}" srcId="{D7A0D8EB-8255-4B10-B897-B63BB670474B}" destId="{AD23E3AA-8364-40FA-AEAC-2E972F30A11F}" srcOrd="4" destOrd="0" parTransId="{B1710B3D-8A94-4C55-9702-38491E2CD9BC}" sibTransId="{3677D5B1-E624-4EEF-84AE-67C79929A81A}"/>
    <dgm:cxn modelId="{0DE2F36D-5D91-48E9-B57B-2A70650A61D5}" type="presOf" srcId="{D7A0D8EB-8255-4B10-B897-B63BB670474B}" destId="{9853A216-C2BD-4991-84FC-CD23341C97B1}" srcOrd="0" destOrd="0" presId="urn:microsoft.com/office/officeart/2005/8/layout/cycle6"/>
    <dgm:cxn modelId="{1F326479-F35D-4D41-AD56-62CA48CFEA02}" srcId="{D7A0D8EB-8255-4B10-B897-B63BB670474B}" destId="{30E5593C-8858-4835-AE72-6C350414F2D3}" srcOrd="0" destOrd="0" parTransId="{D1C0D919-8F2B-476C-9BD1-66777C244E6D}" sibTransId="{0E168261-9868-47AA-BB9E-E161E6995DBC}"/>
    <dgm:cxn modelId="{8321A782-00E5-41D3-90A2-14CED27F4845}" srcId="{D7A0D8EB-8255-4B10-B897-B63BB670474B}" destId="{36961871-71AD-49B2-855F-9AA2061A6ECB}" srcOrd="1" destOrd="0" parTransId="{3B31696D-88EB-41B6-B449-49D4A893F4ED}" sibTransId="{2E71F4EB-FDCC-44CF-9ACA-2AC6D991E523}"/>
    <dgm:cxn modelId="{59C9E98E-A33B-4590-A63C-A60B1C5EB7DB}" type="presOf" srcId="{7F7C83AB-1BF8-4E14-A29F-EAACE4324B87}" destId="{95549ED3-D158-4880-B739-04C17D19A52C}" srcOrd="0" destOrd="0" presId="urn:microsoft.com/office/officeart/2005/8/layout/cycle6"/>
    <dgm:cxn modelId="{7A270A97-7F04-4D45-8BBB-7D91FACA7A97}" type="presOf" srcId="{F6FAE24F-8BE5-4E72-B1FA-A4737DD27105}" destId="{1F380763-D704-461E-A210-14ED5D6399E4}" srcOrd="0" destOrd="0" presId="urn:microsoft.com/office/officeart/2005/8/layout/cycle6"/>
    <dgm:cxn modelId="{E9A9C4CD-3F41-453A-BAD9-17141B483F3F}" type="presOf" srcId="{36961871-71AD-49B2-855F-9AA2061A6ECB}" destId="{D5A04ABB-1EE9-4621-A7F2-04F774049E3C}" srcOrd="0" destOrd="0" presId="urn:microsoft.com/office/officeart/2005/8/layout/cycle6"/>
    <dgm:cxn modelId="{93CC0BD1-CFB9-4C1E-A3F2-D5ED94E01CDB}" type="presOf" srcId="{AD23E3AA-8364-40FA-AEAC-2E972F30A11F}" destId="{43FE6FE9-384D-45AF-952E-EFDBCE26D05D}" srcOrd="0" destOrd="0" presId="urn:microsoft.com/office/officeart/2005/8/layout/cycle6"/>
    <dgm:cxn modelId="{EA8F0FDA-2FDA-4EF0-96A7-CE52C09D76E0}" type="presOf" srcId="{1AE0127C-9B14-4F87-8CC5-31F1F6BECEDA}" destId="{839AEFAD-9733-45DD-99ED-04A81FC957FB}" srcOrd="0" destOrd="0" presId="urn:microsoft.com/office/officeart/2005/8/layout/cycle6"/>
    <dgm:cxn modelId="{D15B8CDE-69AA-4097-9217-35F850249769}" type="presOf" srcId="{2E71F4EB-FDCC-44CF-9ACA-2AC6D991E523}" destId="{8F16D179-DB0E-431E-AC73-9A1D35722F24}" srcOrd="0" destOrd="0" presId="urn:microsoft.com/office/officeart/2005/8/layout/cycle6"/>
    <dgm:cxn modelId="{99D761EA-AC41-4EF3-9BA6-C9D533D9818E}" type="presOf" srcId="{3677D5B1-E624-4EEF-84AE-67C79929A81A}" destId="{F963A1FF-BF5F-4D39-865A-EA70B10A25E7}" srcOrd="0" destOrd="0" presId="urn:microsoft.com/office/officeart/2005/8/layout/cycle6"/>
    <dgm:cxn modelId="{FCAECEFD-F62E-41E4-8E65-991CA26857D4}" type="presOf" srcId="{30FAA224-2C08-4D81-9B15-9D8D307F05CE}" destId="{4E63DDB3-24FA-4FE0-9AC6-B0AA154721C9}" srcOrd="0" destOrd="0" presId="urn:microsoft.com/office/officeart/2005/8/layout/cycle6"/>
    <dgm:cxn modelId="{BFB4D8FF-76A9-4C6B-BF28-91D1AB547A83}" type="presParOf" srcId="{9853A216-C2BD-4991-84FC-CD23341C97B1}" destId="{E6303E2F-01C3-4EE5-ADBC-4CF48D4C4E19}" srcOrd="0" destOrd="0" presId="urn:microsoft.com/office/officeart/2005/8/layout/cycle6"/>
    <dgm:cxn modelId="{1D8CA310-F140-4210-B3D0-F5C5A0FFF737}" type="presParOf" srcId="{9853A216-C2BD-4991-84FC-CD23341C97B1}" destId="{3E0DDF77-2895-4EF4-8BE2-B32BCA5CD7A9}" srcOrd="1" destOrd="0" presId="urn:microsoft.com/office/officeart/2005/8/layout/cycle6"/>
    <dgm:cxn modelId="{3A86DE0B-B409-4DEF-A8A8-1C49EE93FC99}" type="presParOf" srcId="{9853A216-C2BD-4991-84FC-CD23341C97B1}" destId="{80DD9099-1230-49C6-A433-0A0D98E6ACE3}" srcOrd="2" destOrd="0" presId="urn:microsoft.com/office/officeart/2005/8/layout/cycle6"/>
    <dgm:cxn modelId="{3BA0C68D-D1C2-447D-A0EF-E403E1D694D3}" type="presParOf" srcId="{9853A216-C2BD-4991-84FC-CD23341C97B1}" destId="{D5A04ABB-1EE9-4621-A7F2-04F774049E3C}" srcOrd="3" destOrd="0" presId="urn:microsoft.com/office/officeart/2005/8/layout/cycle6"/>
    <dgm:cxn modelId="{7D71470A-5985-48EA-A44E-E9DCFE397CBE}" type="presParOf" srcId="{9853A216-C2BD-4991-84FC-CD23341C97B1}" destId="{5C5A9CD3-0296-47B2-B22C-58484F08443C}" srcOrd="4" destOrd="0" presId="urn:microsoft.com/office/officeart/2005/8/layout/cycle6"/>
    <dgm:cxn modelId="{ACC9D06B-B518-4151-9E34-4CBDD11D4778}" type="presParOf" srcId="{9853A216-C2BD-4991-84FC-CD23341C97B1}" destId="{8F16D179-DB0E-431E-AC73-9A1D35722F24}" srcOrd="5" destOrd="0" presId="urn:microsoft.com/office/officeart/2005/8/layout/cycle6"/>
    <dgm:cxn modelId="{6B1BFCE2-E58E-48C4-92E2-9FB3D3CB4B3B}" type="presParOf" srcId="{9853A216-C2BD-4991-84FC-CD23341C97B1}" destId="{95549ED3-D158-4880-B739-04C17D19A52C}" srcOrd="6" destOrd="0" presId="urn:microsoft.com/office/officeart/2005/8/layout/cycle6"/>
    <dgm:cxn modelId="{673AE9A6-A5A4-416E-AD9E-75B2865C0AC2}" type="presParOf" srcId="{9853A216-C2BD-4991-84FC-CD23341C97B1}" destId="{0A10021B-0B62-42A7-8F19-C5C9044C9FBB}" srcOrd="7" destOrd="0" presId="urn:microsoft.com/office/officeart/2005/8/layout/cycle6"/>
    <dgm:cxn modelId="{40CAA70D-BDF2-4F90-BF99-EB98FADBF1D4}" type="presParOf" srcId="{9853A216-C2BD-4991-84FC-CD23341C97B1}" destId="{1F380763-D704-461E-A210-14ED5D6399E4}" srcOrd="8" destOrd="0" presId="urn:microsoft.com/office/officeart/2005/8/layout/cycle6"/>
    <dgm:cxn modelId="{C8A9CDC1-A4AE-4EEA-BA8F-973ECB625CAB}" type="presParOf" srcId="{9853A216-C2BD-4991-84FC-CD23341C97B1}" destId="{4E63DDB3-24FA-4FE0-9AC6-B0AA154721C9}" srcOrd="9" destOrd="0" presId="urn:microsoft.com/office/officeart/2005/8/layout/cycle6"/>
    <dgm:cxn modelId="{F9438E7C-4A75-4E49-B63E-55348872D9FF}" type="presParOf" srcId="{9853A216-C2BD-4991-84FC-CD23341C97B1}" destId="{052C2410-5CC6-481D-A45E-8E7A2DCD0756}" srcOrd="10" destOrd="0" presId="urn:microsoft.com/office/officeart/2005/8/layout/cycle6"/>
    <dgm:cxn modelId="{EB0E3DCB-7CC7-43C5-864D-056CCF438986}" type="presParOf" srcId="{9853A216-C2BD-4991-84FC-CD23341C97B1}" destId="{839AEFAD-9733-45DD-99ED-04A81FC957FB}" srcOrd="11" destOrd="0" presId="urn:microsoft.com/office/officeart/2005/8/layout/cycle6"/>
    <dgm:cxn modelId="{1FB985B2-46C7-47AA-8E18-8CA913A87070}" type="presParOf" srcId="{9853A216-C2BD-4991-84FC-CD23341C97B1}" destId="{43FE6FE9-384D-45AF-952E-EFDBCE26D05D}" srcOrd="12" destOrd="0" presId="urn:microsoft.com/office/officeart/2005/8/layout/cycle6"/>
    <dgm:cxn modelId="{1C1F478A-2D19-4E66-BAF3-190C96EEC8AA}" type="presParOf" srcId="{9853A216-C2BD-4991-84FC-CD23341C97B1}" destId="{2682B584-5EB1-4491-9D8E-EB4C199FE265}" srcOrd="13" destOrd="0" presId="urn:microsoft.com/office/officeart/2005/8/layout/cycle6"/>
    <dgm:cxn modelId="{23164B21-E2AD-46BB-AF44-134B213BACC5}" type="presParOf" srcId="{9853A216-C2BD-4991-84FC-CD23341C97B1}" destId="{F963A1FF-BF5F-4D39-865A-EA70B10A25E7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2BD0A0-DB3D-4D0B-BD9D-CBBA2182634A}" type="doc">
      <dgm:prSet loTypeId="urn:microsoft.com/office/officeart/2005/8/layout/chevron1" loCatId="process" qsTypeId="urn:microsoft.com/office/officeart/2005/8/quickstyle/simple1" qsCatId="simple" csTypeId="urn:microsoft.com/office/officeart/2005/8/colors/colorful5" csCatId="colorful" phldr="1"/>
      <dgm:spPr/>
    </dgm:pt>
    <dgm:pt modelId="{BBCA9F27-3E52-4B5A-A318-B55D981C2FAE}">
      <dgm:prSet phldrT="[Текст]"/>
      <dgm:spPr/>
      <dgm:t>
        <a:bodyPr/>
        <a:lstStyle/>
        <a:p>
          <a:r>
            <a:rPr lang="ru-RU" b="1" dirty="0"/>
            <a:t>Наставничество</a:t>
          </a:r>
        </a:p>
      </dgm:t>
    </dgm:pt>
    <dgm:pt modelId="{CEADA207-10CE-4CFF-9C7D-4A5D748B255B}" type="parTrans" cxnId="{FA18B4A2-3318-42D1-80DB-A465134F84B6}">
      <dgm:prSet/>
      <dgm:spPr/>
      <dgm:t>
        <a:bodyPr/>
        <a:lstStyle/>
        <a:p>
          <a:endParaRPr lang="ru-RU"/>
        </a:p>
      </dgm:t>
    </dgm:pt>
    <dgm:pt modelId="{D36B5EDC-3FC0-4BF0-8548-4BAB64A36737}" type="sibTrans" cxnId="{FA18B4A2-3318-42D1-80DB-A465134F84B6}">
      <dgm:prSet/>
      <dgm:spPr/>
      <dgm:t>
        <a:bodyPr/>
        <a:lstStyle/>
        <a:p>
          <a:endParaRPr lang="ru-RU"/>
        </a:p>
      </dgm:t>
    </dgm:pt>
    <dgm:pt modelId="{BED0A446-67EC-4E3D-A575-29CB234D1953}">
      <dgm:prSet phldrT="[Текст]"/>
      <dgm:spPr/>
      <dgm:t>
        <a:bodyPr/>
        <a:lstStyle/>
        <a:p>
          <a:r>
            <a:rPr lang="ru-RU" b="1" dirty="0"/>
            <a:t>Меры социальной поддержки</a:t>
          </a:r>
        </a:p>
      </dgm:t>
    </dgm:pt>
    <dgm:pt modelId="{71301615-2F11-442F-B70C-FAEAA14A4696}" type="parTrans" cxnId="{B99852AB-9BE0-4F5C-9306-EF332B905B1D}">
      <dgm:prSet/>
      <dgm:spPr/>
      <dgm:t>
        <a:bodyPr/>
        <a:lstStyle/>
        <a:p>
          <a:endParaRPr lang="ru-RU"/>
        </a:p>
      </dgm:t>
    </dgm:pt>
    <dgm:pt modelId="{BD515AD1-D754-4413-88F9-78BD183B16EF}" type="sibTrans" cxnId="{B99852AB-9BE0-4F5C-9306-EF332B905B1D}">
      <dgm:prSet/>
      <dgm:spPr/>
      <dgm:t>
        <a:bodyPr/>
        <a:lstStyle/>
        <a:p>
          <a:endParaRPr lang="ru-RU"/>
        </a:p>
      </dgm:t>
    </dgm:pt>
    <dgm:pt modelId="{BA3BFD71-DEA2-459D-9072-FCAB4919FDD3}">
      <dgm:prSet phldrT="[Текст]"/>
      <dgm:spPr/>
      <dgm:t>
        <a:bodyPr/>
        <a:lstStyle/>
        <a:p>
          <a:r>
            <a:rPr lang="ru-RU" b="1" dirty="0"/>
            <a:t>Клуб «Молодой педагог»</a:t>
          </a:r>
        </a:p>
      </dgm:t>
    </dgm:pt>
    <dgm:pt modelId="{22481255-0453-4643-88A2-F2C77C81F793}" type="parTrans" cxnId="{2967B110-B533-4980-BB06-7FFD127EAD4C}">
      <dgm:prSet/>
      <dgm:spPr/>
      <dgm:t>
        <a:bodyPr/>
        <a:lstStyle/>
        <a:p>
          <a:endParaRPr lang="ru-RU"/>
        </a:p>
      </dgm:t>
    </dgm:pt>
    <dgm:pt modelId="{59770DEC-AEA7-4898-84C9-B18306BCFC92}" type="sibTrans" cxnId="{2967B110-B533-4980-BB06-7FFD127EAD4C}">
      <dgm:prSet/>
      <dgm:spPr/>
      <dgm:t>
        <a:bodyPr/>
        <a:lstStyle/>
        <a:p>
          <a:endParaRPr lang="ru-RU"/>
        </a:p>
      </dgm:t>
    </dgm:pt>
    <dgm:pt modelId="{72F1885D-E06E-4A59-B558-F949B568377B}">
      <dgm:prSet/>
      <dgm:spPr/>
      <dgm:t>
        <a:bodyPr/>
        <a:lstStyle/>
        <a:p>
          <a:r>
            <a:rPr lang="ru-RU" b="1" dirty="0"/>
            <a:t>Конкурсное движение</a:t>
          </a:r>
        </a:p>
      </dgm:t>
    </dgm:pt>
    <dgm:pt modelId="{99EBE83D-76D9-45B1-A076-4B44F6224822}" type="parTrans" cxnId="{5DC96E6C-BAAF-472A-997C-CDA3B4B20F48}">
      <dgm:prSet/>
      <dgm:spPr/>
      <dgm:t>
        <a:bodyPr/>
        <a:lstStyle/>
        <a:p>
          <a:endParaRPr lang="ru-RU"/>
        </a:p>
      </dgm:t>
    </dgm:pt>
    <dgm:pt modelId="{9F0EEA25-C10C-443B-B67E-D05C4E15A88B}" type="sibTrans" cxnId="{5DC96E6C-BAAF-472A-997C-CDA3B4B20F48}">
      <dgm:prSet/>
      <dgm:spPr/>
      <dgm:t>
        <a:bodyPr/>
        <a:lstStyle/>
        <a:p>
          <a:endParaRPr lang="ru-RU"/>
        </a:p>
      </dgm:t>
    </dgm:pt>
    <dgm:pt modelId="{5E6193DC-0B6E-48CC-923E-1F9734BEDDB9}" type="pres">
      <dgm:prSet presAssocID="{B12BD0A0-DB3D-4D0B-BD9D-CBBA2182634A}" presName="Name0" presStyleCnt="0">
        <dgm:presLayoutVars>
          <dgm:dir/>
          <dgm:animLvl val="lvl"/>
          <dgm:resizeHandles val="exact"/>
        </dgm:presLayoutVars>
      </dgm:prSet>
      <dgm:spPr/>
    </dgm:pt>
    <dgm:pt modelId="{2C65144A-50E9-4FCF-9776-96584C4A9DAF}" type="pres">
      <dgm:prSet presAssocID="{BBCA9F27-3E52-4B5A-A318-B55D981C2FAE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BB587D6-BAA2-4DDB-8AF5-9BBF68EA58F8}" type="pres">
      <dgm:prSet presAssocID="{D36B5EDC-3FC0-4BF0-8548-4BAB64A36737}" presName="parTxOnlySpace" presStyleCnt="0"/>
      <dgm:spPr/>
    </dgm:pt>
    <dgm:pt modelId="{24DB4CE7-41D2-4C8B-ABD3-1F6D4F62F16C}" type="pres">
      <dgm:prSet presAssocID="{BED0A446-67EC-4E3D-A575-29CB234D195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9D1D073-8D66-419D-B455-B659E7F4DAFB}" type="pres">
      <dgm:prSet presAssocID="{BD515AD1-D754-4413-88F9-78BD183B16EF}" presName="parTxOnlySpace" presStyleCnt="0"/>
      <dgm:spPr/>
    </dgm:pt>
    <dgm:pt modelId="{63C99CA0-9766-4822-8FB9-C5F54EA96D60}" type="pres">
      <dgm:prSet presAssocID="{BA3BFD71-DEA2-459D-9072-FCAB4919FDD3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B40ECF6E-3C27-4FE9-84FD-EE9A40422841}" type="pres">
      <dgm:prSet presAssocID="{59770DEC-AEA7-4898-84C9-B18306BCFC92}" presName="parTxOnlySpace" presStyleCnt="0"/>
      <dgm:spPr/>
    </dgm:pt>
    <dgm:pt modelId="{A9F2B19E-56FD-4D2F-875C-B8700102B94A}" type="pres">
      <dgm:prSet presAssocID="{72F1885D-E06E-4A59-B558-F949B568377B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967B110-B533-4980-BB06-7FFD127EAD4C}" srcId="{B12BD0A0-DB3D-4D0B-BD9D-CBBA2182634A}" destId="{BA3BFD71-DEA2-459D-9072-FCAB4919FDD3}" srcOrd="2" destOrd="0" parTransId="{22481255-0453-4643-88A2-F2C77C81F793}" sibTransId="{59770DEC-AEA7-4898-84C9-B18306BCFC92}"/>
    <dgm:cxn modelId="{EDD9F117-A4F8-4064-AB74-40F0AC500AF2}" type="presOf" srcId="{72F1885D-E06E-4A59-B558-F949B568377B}" destId="{A9F2B19E-56FD-4D2F-875C-B8700102B94A}" srcOrd="0" destOrd="0" presId="urn:microsoft.com/office/officeart/2005/8/layout/chevron1"/>
    <dgm:cxn modelId="{8975C55A-AA37-4ED0-84B6-E0B019E9B5F7}" type="presOf" srcId="{BED0A446-67EC-4E3D-A575-29CB234D1953}" destId="{24DB4CE7-41D2-4C8B-ABD3-1F6D4F62F16C}" srcOrd="0" destOrd="0" presId="urn:microsoft.com/office/officeart/2005/8/layout/chevron1"/>
    <dgm:cxn modelId="{5DC96E6C-BAAF-472A-997C-CDA3B4B20F48}" srcId="{B12BD0A0-DB3D-4D0B-BD9D-CBBA2182634A}" destId="{72F1885D-E06E-4A59-B558-F949B568377B}" srcOrd="3" destOrd="0" parTransId="{99EBE83D-76D9-45B1-A076-4B44F6224822}" sibTransId="{9F0EEA25-C10C-443B-B67E-D05C4E15A88B}"/>
    <dgm:cxn modelId="{FA18B4A2-3318-42D1-80DB-A465134F84B6}" srcId="{B12BD0A0-DB3D-4D0B-BD9D-CBBA2182634A}" destId="{BBCA9F27-3E52-4B5A-A318-B55D981C2FAE}" srcOrd="0" destOrd="0" parTransId="{CEADA207-10CE-4CFF-9C7D-4A5D748B255B}" sibTransId="{D36B5EDC-3FC0-4BF0-8548-4BAB64A36737}"/>
    <dgm:cxn modelId="{B99852AB-9BE0-4F5C-9306-EF332B905B1D}" srcId="{B12BD0A0-DB3D-4D0B-BD9D-CBBA2182634A}" destId="{BED0A446-67EC-4E3D-A575-29CB234D1953}" srcOrd="1" destOrd="0" parTransId="{71301615-2F11-442F-B70C-FAEAA14A4696}" sibTransId="{BD515AD1-D754-4413-88F9-78BD183B16EF}"/>
    <dgm:cxn modelId="{9E6617C1-2A29-4A02-90DE-D0BF76D25111}" type="presOf" srcId="{BBCA9F27-3E52-4B5A-A318-B55D981C2FAE}" destId="{2C65144A-50E9-4FCF-9776-96584C4A9DAF}" srcOrd="0" destOrd="0" presId="urn:microsoft.com/office/officeart/2005/8/layout/chevron1"/>
    <dgm:cxn modelId="{700DA3EA-2028-4132-BA7C-08B5F091F92F}" type="presOf" srcId="{B12BD0A0-DB3D-4D0B-BD9D-CBBA2182634A}" destId="{5E6193DC-0B6E-48CC-923E-1F9734BEDDB9}" srcOrd="0" destOrd="0" presId="urn:microsoft.com/office/officeart/2005/8/layout/chevron1"/>
    <dgm:cxn modelId="{83AD23F1-5BA5-4971-AD12-5C1197B5D628}" type="presOf" srcId="{BA3BFD71-DEA2-459D-9072-FCAB4919FDD3}" destId="{63C99CA0-9766-4822-8FB9-C5F54EA96D60}" srcOrd="0" destOrd="0" presId="urn:microsoft.com/office/officeart/2005/8/layout/chevron1"/>
    <dgm:cxn modelId="{10ABA646-CC3D-490E-8BC6-63509D694B67}" type="presParOf" srcId="{5E6193DC-0B6E-48CC-923E-1F9734BEDDB9}" destId="{2C65144A-50E9-4FCF-9776-96584C4A9DAF}" srcOrd="0" destOrd="0" presId="urn:microsoft.com/office/officeart/2005/8/layout/chevron1"/>
    <dgm:cxn modelId="{6488990A-FE26-4D27-A426-A50D4AEF1584}" type="presParOf" srcId="{5E6193DC-0B6E-48CC-923E-1F9734BEDDB9}" destId="{3BB587D6-BAA2-4DDB-8AF5-9BBF68EA58F8}" srcOrd="1" destOrd="0" presId="urn:microsoft.com/office/officeart/2005/8/layout/chevron1"/>
    <dgm:cxn modelId="{3CDCF009-6AD5-4D63-A456-519E858CACEB}" type="presParOf" srcId="{5E6193DC-0B6E-48CC-923E-1F9734BEDDB9}" destId="{24DB4CE7-41D2-4C8B-ABD3-1F6D4F62F16C}" srcOrd="2" destOrd="0" presId="urn:microsoft.com/office/officeart/2005/8/layout/chevron1"/>
    <dgm:cxn modelId="{9BFD35BD-F787-425B-9206-FED66099A94F}" type="presParOf" srcId="{5E6193DC-0B6E-48CC-923E-1F9734BEDDB9}" destId="{39D1D073-8D66-419D-B455-B659E7F4DAFB}" srcOrd="3" destOrd="0" presId="urn:microsoft.com/office/officeart/2005/8/layout/chevron1"/>
    <dgm:cxn modelId="{CFEE2E8C-AC9D-4A19-83F7-9026E81A9DAE}" type="presParOf" srcId="{5E6193DC-0B6E-48CC-923E-1F9734BEDDB9}" destId="{63C99CA0-9766-4822-8FB9-C5F54EA96D60}" srcOrd="4" destOrd="0" presId="urn:microsoft.com/office/officeart/2005/8/layout/chevron1"/>
    <dgm:cxn modelId="{117F71B1-872A-4FBE-96CD-473E7DA7297E}" type="presParOf" srcId="{5E6193DC-0B6E-48CC-923E-1F9734BEDDB9}" destId="{B40ECF6E-3C27-4FE9-84FD-EE9A40422841}" srcOrd="5" destOrd="0" presId="urn:microsoft.com/office/officeart/2005/8/layout/chevron1"/>
    <dgm:cxn modelId="{B080B68A-BBEE-4B0D-917B-578B4F83142D}" type="presParOf" srcId="{5E6193DC-0B6E-48CC-923E-1F9734BEDDB9}" destId="{A9F2B19E-56FD-4D2F-875C-B8700102B94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303E2F-01C3-4EE5-ADBC-4CF48D4C4E19}">
      <dsp:nvSpPr>
        <dsp:cNvPr id="0" name=""/>
        <dsp:cNvSpPr/>
      </dsp:nvSpPr>
      <dsp:spPr>
        <a:xfrm>
          <a:off x="2174428" y="-223089"/>
          <a:ext cx="2337662" cy="164136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/>
            <a:t>Реализация инициатив участников первичного отделения «Движение первых» (физкультминутки с обучающимися начальной школы, творческие мастер-классы)</a:t>
          </a:r>
        </a:p>
      </dsp:txBody>
      <dsp:txXfrm>
        <a:off x="2254553" y="-142964"/>
        <a:ext cx="2177412" cy="1481112"/>
      </dsp:txXfrm>
    </dsp:sp>
    <dsp:sp modelId="{80DD9099-1230-49C6-A433-0A0D98E6ACE3}">
      <dsp:nvSpPr>
        <dsp:cNvPr id="0" name=""/>
        <dsp:cNvSpPr/>
      </dsp:nvSpPr>
      <dsp:spPr>
        <a:xfrm>
          <a:off x="1218629" y="573873"/>
          <a:ext cx="4180427" cy="4180427"/>
        </a:xfrm>
        <a:custGeom>
          <a:avLst/>
          <a:gdLst/>
          <a:ahLst/>
          <a:cxnLst/>
          <a:rect l="0" t="0" r="0" b="0"/>
          <a:pathLst>
            <a:path>
              <a:moveTo>
                <a:pt x="3300778" y="386239"/>
              </a:moveTo>
              <a:arcTo wR="2090213" hR="2090213" stAng="18323480" swAng="1455838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A04ABB-1EE9-4621-A7F2-04F774049E3C}">
      <dsp:nvSpPr>
        <dsp:cNvPr id="0" name=""/>
        <dsp:cNvSpPr/>
      </dsp:nvSpPr>
      <dsp:spPr>
        <a:xfrm>
          <a:off x="4372144" y="1615852"/>
          <a:ext cx="2036546" cy="1495413"/>
        </a:xfrm>
        <a:prstGeom prst="roundRect">
          <a:avLst/>
        </a:prstGeom>
        <a:solidFill>
          <a:schemeClr val="accent5">
            <a:hueOff val="792542"/>
            <a:satOff val="-4614"/>
            <a:lumOff val="-66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/>
            <a:t>Наставничество в рамках программы «Орлята России», проведение тематических занятий в начальных классах</a:t>
          </a:r>
        </a:p>
      </dsp:txBody>
      <dsp:txXfrm>
        <a:off x="4445144" y="1688852"/>
        <a:ext cx="1890546" cy="1349413"/>
      </dsp:txXfrm>
    </dsp:sp>
    <dsp:sp modelId="{8F16D179-DB0E-431E-AC73-9A1D35722F24}">
      <dsp:nvSpPr>
        <dsp:cNvPr id="0" name=""/>
        <dsp:cNvSpPr/>
      </dsp:nvSpPr>
      <dsp:spPr>
        <a:xfrm>
          <a:off x="1223594" y="657813"/>
          <a:ext cx="4180427" cy="4180427"/>
        </a:xfrm>
        <a:custGeom>
          <a:avLst/>
          <a:gdLst/>
          <a:ahLst/>
          <a:cxnLst/>
          <a:rect l="0" t="0" r="0" b="0"/>
          <a:pathLst>
            <a:path>
              <a:moveTo>
                <a:pt x="4147660" y="2458872"/>
              </a:moveTo>
              <a:arcTo wR="2090213" hR="2090213" stAng="609517" swAng="889978"/>
            </a:path>
          </a:pathLst>
        </a:custGeom>
        <a:noFill/>
        <a:ln w="6350" cap="flat" cmpd="sng" algn="ctr">
          <a:solidFill>
            <a:schemeClr val="accent5">
              <a:hueOff val="792542"/>
              <a:satOff val="-4614"/>
              <a:lumOff val="-661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549ED3-D158-4880-B739-04C17D19A52C}">
      <dsp:nvSpPr>
        <dsp:cNvPr id="0" name=""/>
        <dsp:cNvSpPr/>
      </dsp:nvSpPr>
      <dsp:spPr>
        <a:xfrm>
          <a:off x="3589925" y="3636098"/>
          <a:ext cx="1963863" cy="1485452"/>
        </a:xfrm>
        <a:prstGeom prst="roundRect">
          <a:avLst/>
        </a:prstGeom>
        <a:solidFill>
          <a:schemeClr val="accent5">
            <a:hueOff val="1585084"/>
            <a:satOff val="-9228"/>
            <a:lumOff val="-1323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/>
            <a:t>Разрешение конфликтных ситуаций (в рамках </a:t>
          </a:r>
          <a:r>
            <a:rPr lang="ru-RU" sz="1300" kern="1200" dirty="0"/>
            <a:t>деятельности Школьной службы примирения)</a:t>
          </a:r>
        </a:p>
      </dsp:txBody>
      <dsp:txXfrm>
        <a:off x="3662439" y="3708612"/>
        <a:ext cx="1818835" cy="1340424"/>
      </dsp:txXfrm>
    </dsp:sp>
    <dsp:sp modelId="{1F380763-D704-461E-A210-14ED5D6399E4}">
      <dsp:nvSpPr>
        <dsp:cNvPr id="0" name=""/>
        <dsp:cNvSpPr/>
      </dsp:nvSpPr>
      <dsp:spPr>
        <a:xfrm>
          <a:off x="1253046" y="597592"/>
          <a:ext cx="4180427" cy="4180427"/>
        </a:xfrm>
        <a:custGeom>
          <a:avLst/>
          <a:gdLst/>
          <a:ahLst/>
          <a:cxnLst/>
          <a:rect l="0" t="0" r="0" b="0"/>
          <a:pathLst>
            <a:path>
              <a:moveTo>
                <a:pt x="2332759" y="4166307"/>
              </a:moveTo>
              <a:arcTo wR="2090213" hR="2090213" stAng="5000188" swAng="669770"/>
            </a:path>
          </a:pathLst>
        </a:custGeom>
        <a:noFill/>
        <a:ln w="6350" cap="flat" cmpd="sng" algn="ctr">
          <a:solidFill>
            <a:schemeClr val="accent5">
              <a:hueOff val="1585084"/>
              <a:satOff val="-9228"/>
              <a:lumOff val="-1323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63DDB3-24FA-4FE0-9AC6-B0AA154721C9}">
      <dsp:nvSpPr>
        <dsp:cNvPr id="0" name=""/>
        <dsp:cNvSpPr/>
      </dsp:nvSpPr>
      <dsp:spPr>
        <a:xfrm>
          <a:off x="1054172" y="3637783"/>
          <a:ext cx="2120981" cy="1482082"/>
        </a:xfrm>
        <a:prstGeom prst="roundRect">
          <a:avLst/>
        </a:prstGeom>
        <a:solidFill>
          <a:schemeClr val="accent5">
            <a:hueOff val="2377625"/>
            <a:satOff val="-13842"/>
            <a:lumOff val="-198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Шефство над отдельными обучающимися 1-4 классов (члены Совета обучающихся школы)</a:t>
          </a:r>
        </a:p>
      </dsp:txBody>
      <dsp:txXfrm>
        <a:off x="1126521" y="3710132"/>
        <a:ext cx="1976283" cy="1337384"/>
      </dsp:txXfrm>
    </dsp:sp>
    <dsp:sp modelId="{839AEFAD-9733-45DD-99ED-04A81FC957FB}">
      <dsp:nvSpPr>
        <dsp:cNvPr id="0" name=""/>
        <dsp:cNvSpPr/>
      </dsp:nvSpPr>
      <dsp:spPr>
        <a:xfrm>
          <a:off x="1205637" y="509905"/>
          <a:ext cx="4180427" cy="4180427"/>
        </a:xfrm>
        <a:custGeom>
          <a:avLst/>
          <a:gdLst/>
          <a:ahLst/>
          <a:cxnLst/>
          <a:rect l="0" t="0" r="0" b="0"/>
          <a:pathLst>
            <a:path>
              <a:moveTo>
                <a:pt x="273290" y="3123550"/>
              </a:moveTo>
              <a:arcTo wR="2090213" hR="2090213" stAng="9022311" swAng="804827"/>
            </a:path>
          </a:pathLst>
        </a:custGeom>
        <a:noFill/>
        <a:ln w="6350" cap="flat" cmpd="sng" algn="ctr">
          <a:solidFill>
            <a:schemeClr val="accent5">
              <a:hueOff val="2377625"/>
              <a:satOff val="-13842"/>
              <a:lumOff val="-1985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FE6FE9-384D-45AF-952E-EFDBCE26D05D}">
      <dsp:nvSpPr>
        <dsp:cNvPr id="0" name=""/>
        <dsp:cNvSpPr/>
      </dsp:nvSpPr>
      <dsp:spPr>
        <a:xfrm>
          <a:off x="184375" y="1734732"/>
          <a:ext cx="2115620" cy="1444256"/>
        </a:xfrm>
        <a:prstGeom prst="roundRect">
          <a:avLst/>
        </a:prstGeom>
        <a:solidFill>
          <a:schemeClr val="accent5">
            <a:hueOff val="3170167"/>
            <a:satOff val="-18456"/>
            <a:lumOff val="-2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Проведение занятий на сплочение коллектива (в рамках деятельности добровольческого педагогического отряда «Пламя»)</a:t>
          </a:r>
        </a:p>
      </dsp:txBody>
      <dsp:txXfrm>
        <a:off x="254878" y="1805235"/>
        <a:ext cx="1974614" cy="1303250"/>
      </dsp:txXfrm>
    </dsp:sp>
    <dsp:sp modelId="{F963A1FF-BF5F-4D39-865A-EA70B10A25E7}">
      <dsp:nvSpPr>
        <dsp:cNvPr id="0" name=""/>
        <dsp:cNvSpPr/>
      </dsp:nvSpPr>
      <dsp:spPr>
        <a:xfrm>
          <a:off x="1212889" y="624011"/>
          <a:ext cx="4180427" cy="4180427"/>
        </a:xfrm>
        <a:custGeom>
          <a:avLst/>
          <a:gdLst/>
          <a:ahLst/>
          <a:cxnLst/>
          <a:rect l="0" t="0" r="0" b="0"/>
          <a:pathLst>
            <a:path>
              <a:moveTo>
                <a:pt x="248697" y="1101370"/>
              </a:moveTo>
              <a:arcTo wR="2090213" hR="2090213" stAng="12494074" swAng="1727557"/>
            </a:path>
          </a:pathLst>
        </a:custGeom>
        <a:noFill/>
        <a:ln w="6350" cap="flat" cmpd="sng" algn="ctr">
          <a:solidFill>
            <a:schemeClr val="accent5">
              <a:hueOff val="3170167"/>
              <a:satOff val="-18456"/>
              <a:lumOff val="-2647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65144A-50E9-4FCF-9776-96584C4A9DAF}">
      <dsp:nvSpPr>
        <dsp:cNvPr id="0" name=""/>
        <dsp:cNvSpPr/>
      </dsp:nvSpPr>
      <dsp:spPr>
        <a:xfrm>
          <a:off x="3158" y="1172669"/>
          <a:ext cx="1838853" cy="735541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Наставничество</a:t>
          </a:r>
        </a:p>
      </dsp:txBody>
      <dsp:txXfrm>
        <a:off x="370929" y="1172669"/>
        <a:ext cx="1103312" cy="735541"/>
      </dsp:txXfrm>
    </dsp:sp>
    <dsp:sp modelId="{24DB4CE7-41D2-4C8B-ABD3-1F6D4F62F16C}">
      <dsp:nvSpPr>
        <dsp:cNvPr id="0" name=""/>
        <dsp:cNvSpPr/>
      </dsp:nvSpPr>
      <dsp:spPr>
        <a:xfrm>
          <a:off x="1658127" y="1172669"/>
          <a:ext cx="1838853" cy="735541"/>
        </a:xfrm>
        <a:prstGeom prst="chevron">
          <a:avLst/>
        </a:prstGeom>
        <a:solidFill>
          <a:schemeClr val="accent5">
            <a:hueOff val="1056722"/>
            <a:satOff val="-6152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Меры социальной поддержки</a:t>
          </a:r>
        </a:p>
      </dsp:txBody>
      <dsp:txXfrm>
        <a:off x="2025898" y="1172669"/>
        <a:ext cx="1103312" cy="735541"/>
      </dsp:txXfrm>
    </dsp:sp>
    <dsp:sp modelId="{63C99CA0-9766-4822-8FB9-C5F54EA96D60}">
      <dsp:nvSpPr>
        <dsp:cNvPr id="0" name=""/>
        <dsp:cNvSpPr/>
      </dsp:nvSpPr>
      <dsp:spPr>
        <a:xfrm>
          <a:off x="3313095" y="1172669"/>
          <a:ext cx="1838853" cy="735541"/>
        </a:xfrm>
        <a:prstGeom prst="chevron">
          <a:avLst/>
        </a:prstGeom>
        <a:solidFill>
          <a:schemeClr val="accent5">
            <a:hueOff val="2113445"/>
            <a:satOff val="-12304"/>
            <a:lumOff val="-1764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Клуб «Молодой педагог»</a:t>
          </a:r>
        </a:p>
      </dsp:txBody>
      <dsp:txXfrm>
        <a:off x="3680866" y="1172669"/>
        <a:ext cx="1103312" cy="735541"/>
      </dsp:txXfrm>
    </dsp:sp>
    <dsp:sp modelId="{A9F2B19E-56FD-4D2F-875C-B8700102B94A}">
      <dsp:nvSpPr>
        <dsp:cNvPr id="0" name=""/>
        <dsp:cNvSpPr/>
      </dsp:nvSpPr>
      <dsp:spPr>
        <a:xfrm>
          <a:off x="4968063" y="1172669"/>
          <a:ext cx="1838853" cy="735541"/>
        </a:xfrm>
        <a:prstGeom prst="chevron">
          <a:avLst/>
        </a:prstGeom>
        <a:solidFill>
          <a:schemeClr val="accent5">
            <a:hueOff val="3170167"/>
            <a:satOff val="-18456"/>
            <a:lumOff val="-2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Конкурсное движение</a:t>
          </a:r>
        </a:p>
      </dsp:txBody>
      <dsp:txXfrm>
        <a:off x="5335834" y="1172669"/>
        <a:ext cx="1103312" cy="7355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3226" cy="498932"/>
          </a:xfrm>
          <a:prstGeom prst="rect">
            <a:avLst/>
          </a:prstGeom>
        </p:spPr>
        <p:txBody>
          <a:bodyPr vert="horz" lIns="91184" tIns="45592" rIns="91184" bIns="4559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60335" y="0"/>
            <a:ext cx="2953226" cy="498932"/>
          </a:xfrm>
          <a:prstGeom prst="rect">
            <a:avLst/>
          </a:prstGeom>
        </p:spPr>
        <p:txBody>
          <a:bodyPr vert="horz" lIns="91184" tIns="45592" rIns="91184" bIns="45592" rtlCol="0"/>
          <a:lstStyle>
            <a:lvl1pPr algn="r">
              <a:defRPr sz="1200"/>
            </a:lvl1pPr>
          </a:lstStyle>
          <a:p>
            <a:fld id="{E5309188-D0EF-4081-9398-D770528817B6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5169"/>
            <a:ext cx="2953226" cy="498931"/>
          </a:xfrm>
          <a:prstGeom prst="rect">
            <a:avLst/>
          </a:prstGeom>
        </p:spPr>
        <p:txBody>
          <a:bodyPr vert="horz" lIns="91184" tIns="45592" rIns="91184" bIns="4559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60335" y="9445169"/>
            <a:ext cx="2953226" cy="498931"/>
          </a:xfrm>
          <a:prstGeom prst="rect">
            <a:avLst/>
          </a:prstGeom>
        </p:spPr>
        <p:txBody>
          <a:bodyPr vert="horz" lIns="91184" tIns="45592" rIns="91184" bIns="45592" rtlCol="0" anchor="b"/>
          <a:lstStyle>
            <a:lvl1pPr algn="r">
              <a:defRPr sz="1200"/>
            </a:lvl1pPr>
          </a:lstStyle>
          <a:p>
            <a:fld id="{22C6D4D3-9891-4CEE-ACEB-FEBF33F901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0916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3226" cy="498932"/>
          </a:xfrm>
          <a:prstGeom prst="rect">
            <a:avLst/>
          </a:prstGeom>
        </p:spPr>
        <p:txBody>
          <a:bodyPr vert="horz" lIns="91184" tIns="45592" rIns="91184" bIns="4559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60335" y="0"/>
            <a:ext cx="2953226" cy="498932"/>
          </a:xfrm>
          <a:prstGeom prst="rect">
            <a:avLst/>
          </a:prstGeom>
        </p:spPr>
        <p:txBody>
          <a:bodyPr vert="horz" lIns="91184" tIns="45592" rIns="91184" bIns="45592" rtlCol="0"/>
          <a:lstStyle>
            <a:lvl1pPr algn="r">
              <a:defRPr sz="1200"/>
            </a:lvl1pPr>
          </a:lstStyle>
          <a:p>
            <a:fld id="{2819EA1F-7E76-4269-B8D5-8092E3E4C7F0}" type="datetimeFigureOut">
              <a:rPr lang="en-US" smtClean="0"/>
              <a:pPr/>
              <a:t>10/29/24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43013"/>
            <a:ext cx="5964238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84" tIns="45592" rIns="91184" bIns="4559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514" y="4785598"/>
            <a:ext cx="5452110" cy="3915490"/>
          </a:xfrm>
          <a:prstGeom prst="rect">
            <a:avLst/>
          </a:prstGeom>
        </p:spPr>
        <p:txBody>
          <a:bodyPr vert="horz" lIns="91184" tIns="45592" rIns="91184" bIns="45592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53226" cy="498931"/>
          </a:xfrm>
          <a:prstGeom prst="rect">
            <a:avLst/>
          </a:prstGeom>
        </p:spPr>
        <p:txBody>
          <a:bodyPr vert="horz" lIns="91184" tIns="45592" rIns="91184" bIns="4559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60335" y="9445169"/>
            <a:ext cx="2953226" cy="498931"/>
          </a:xfrm>
          <a:prstGeom prst="rect">
            <a:avLst/>
          </a:prstGeom>
        </p:spPr>
        <p:txBody>
          <a:bodyPr vert="horz" lIns="91184" tIns="45592" rIns="91184" bIns="45592" rtlCol="0" anchor="b"/>
          <a:lstStyle>
            <a:lvl1pPr algn="r">
              <a:defRPr sz="1200"/>
            </a:lvl1pPr>
          </a:lstStyle>
          <a:p>
            <a:fld id="{F3942DF2-8739-4E5F-B9DD-32E48D476D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178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42DF2-8739-4E5F-B9DD-32E48D476DB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159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42DF2-8739-4E5F-B9DD-32E48D476DB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821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42DF2-8739-4E5F-B9DD-32E48D476DB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423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42DF2-8739-4E5F-B9DD-32E48D476DB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006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42DF2-8739-4E5F-B9DD-32E48D476DB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1948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42DF2-8739-4E5F-B9DD-32E48D476DB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237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42DF2-8739-4E5F-B9DD-32E48D476DB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516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42DF2-8739-4E5F-B9DD-32E48D476DB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443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42DF2-8739-4E5F-B9DD-32E48D476DB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063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53C82-2D45-4BE9-989E-2851FD0BDB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579A86-48BB-4A8A-AEA3-ADDB571615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10EBD-7A0B-4E5A-9321-F8A4D6F0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65DA3-109C-4BB0-9353-1E81ED7E1CC8}" type="datetimeFigureOut">
              <a:rPr lang="en-US" smtClean="0"/>
              <a:pPr/>
              <a:t>10/29/24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5AAE7-2748-40A6-9909-C0C064E8C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623426-E3D7-406B-A2CD-9BCAA5654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606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4A32E-E979-4230-8498-E27F14B69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29AE8-2F2B-4006-8E55-989727C24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0AE313-45CF-42C4-8D67-2729CDAC4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65DA3-109C-4BB0-9353-1E81ED7E1CC8}" type="datetimeFigureOut">
              <a:rPr lang="en-US" smtClean="0"/>
              <a:pPr/>
              <a:t>10/29/24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97C648-53E2-46AB-BF90-D935CA14E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4628C8-BA17-4575-902D-91B5D5C67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431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20B08-4BA9-4F9C-B076-B2936FCA0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0F9993-9A15-4042-9AAE-AA45D785C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E0F267-EB12-452F-9137-36B00DC4C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65DA3-109C-4BB0-9353-1E81ED7E1CC8}" type="datetimeFigureOut">
              <a:rPr lang="en-US" smtClean="0"/>
              <a:pPr/>
              <a:t>10/29/24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60797-DE91-41EB-9432-FED3A5844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CAE71-833B-45CD-996E-C094B0E4D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839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F845E-D460-43EF-B040-B45603D26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EB151-5569-4D0C-A63D-E6ED8B7CEB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53DB4E-8F10-4709-935C-E382F6062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D58F09-1D5E-488E-A795-CA440BE43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65DA3-109C-4BB0-9353-1E81ED7E1CC8}" type="datetimeFigureOut">
              <a:rPr lang="en-US" smtClean="0"/>
              <a:pPr/>
              <a:t>10/29/24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7556D5-ACF5-4A7A-AF48-EB5E4326C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D527A8-8F10-431A-9DDB-9953679EC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413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B8526-A104-4111-90A9-6E4DA4414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0ED51C-6728-49EA-80A6-26BBCE8DC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86F391-0EBC-4F88-A011-12D1E373DD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879A4D-6353-4B56-A7AA-5068B41B11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126543-B6F0-4C86-BBC1-7392698BDE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386C6A-9A7C-45BC-AA84-CAFA86DE1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65DA3-109C-4BB0-9353-1E81ED7E1CC8}" type="datetimeFigureOut">
              <a:rPr lang="en-US" smtClean="0"/>
              <a:pPr/>
              <a:t>10/29/24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9EE31C-6DC0-4952-9925-77B13A485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561655-9C08-4882-A894-A066B428C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228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E1F34-6A2A-49A8-B489-DFEBF4490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DA4183-950B-4BE3-822C-937EC9DD4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65DA3-109C-4BB0-9353-1E81ED7E1CC8}" type="datetimeFigureOut">
              <a:rPr lang="en-US" smtClean="0"/>
              <a:pPr/>
              <a:t>10/29/24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E5B6EA-4AA8-4C06-BDF9-6C127A3E4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7F7E91-0957-4971-A049-BC583B4D2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580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C6B50F-5389-4DFC-B26D-AAB89BE86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65DA3-109C-4BB0-9353-1E81ED7E1CC8}" type="datetimeFigureOut">
              <a:rPr lang="en-US" smtClean="0"/>
              <a:pPr/>
              <a:t>10/29/24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990199-ACFA-48DB-A5E8-496391B8D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6F9BF2-34BD-4537-999E-75A2A0F5A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169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6B9C5-31F6-4C78-9848-265AFA47E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EA5A4-38EE-40DF-A90E-FE3320082C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F4F7B0-9B0D-4B7B-BEE8-E02F836493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0C0C1D-88E4-4212-B999-DA643DAC5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65DA3-109C-4BB0-9353-1E81ED7E1CC8}" type="datetimeFigureOut">
              <a:rPr lang="en-US" smtClean="0"/>
              <a:pPr/>
              <a:t>10/29/24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5B0CBE-000F-4BEF-95BD-2F684D97C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F8762A-1F40-4043-9F3C-79ED3CE1B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26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1F321-FD1D-4033-8104-7AEAA9C9B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57D41C-18BD-4AC6-AE8F-2AE8F880B8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A2F1C1-E1B6-4E17-8927-F3BB20879D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F23FB4-E4B0-46EC-950F-016C7AA76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65DA3-109C-4BB0-9353-1E81ED7E1CC8}" type="datetimeFigureOut">
              <a:rPr lang="en-US" smtClean="0"/>
              <a:pPr/>
              <a:t>10/29/24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31F0B3-74D5-481B-AEF8-33E1B9979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6E9F9F-6D8C-47A0-8590-A3F108F51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002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7F5AB-9113-409E-BA08-6EA93D13A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2C4082-686F-4BB4-999C-3D33A24CF6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DC6F4D-F256-4D28-861B-A26F48572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65DA3-109C-4BB0-9353-1E81ED7E1CC8}" type="datetimeFigureOut">
              <a:rPr lang="en-US" smtClean="0"/>
              <a:pPr/>
              <a:t>10/29/24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A21EB-B233-4C24-90AE-C93B11E5F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1B7108-0729-4F89-8BC5-B08F62242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5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E0A063-BC0C-4DAE-BAE7-A8E9CBEB63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60F71D-9AA9-4948-A7D2-1641166FFF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03287-B074-4CB0-B705-A19B7EB4C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65DA3-109C-4BB0-9353-1E81ED7E1CC8}" type="datetimeFigureOut">
              <a:rPr lang="en-US" smtClean="0"/>
              <a:pPr/>
              <a:t>10/29/24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9BEE4-CE6F-4B67-BF5C-68FFDE636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BCDD6-0F29-47AB-808E-2A09852F0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946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7AD1E4-21B0-4EDD-AEC7-C25FDF6AD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817E53-9E91-4890-AD18-67D2E8DC8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38DCF6-184F-4CF0-8DE6-8C839C72DA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65DA3-109C-4BB0-9353-1E81ED7E1CC8}" type="datetimeFigureOut">
              <a:rPr lang="en-US" smtClean="0"/>
              <a:pPr/>
              <a:t>10/29/24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9484E-F94F-4FC9-AA78-422814FEA8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C230FB-2EF3-4D87-9C1E-271083981C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289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4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18.jpeg"/><Relationship Id="rId3" Type="http://schemas.openxmlformats.org/officeDocument/2006/relationships/image" Target="../media/image4.jpeg"/><Relationship Id="rId7" Type="http://schemas.openxmlformats.org/officeDocument/2006/relationships/diagramColors" Target="../diagrams/colors1.xml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6.jpeg"/><Relationship Id="rId5" Type="http://schemas.openxmlformats.org/officeDocument/2006/relationships/diagramLayout" Target="../diagrams/layout1.xml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diagramData" Target="../diagrams/data1.xml"/><Relationship Id="rId9" Type="http://schemas.openxmlformats.org/officeDocument/2006/relationships/image" Target="../media/image14.gif"/><Relationship Id="rId1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chart" Target="../charts/chart3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chart" Target="../charts/char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4.jpeg"/><Relationship Id="rId5" Type="http://schemas.openxmlformats.org/officeDocument/2006/relationships/tags" Target="../tags/tag5.xml"/><Relationship Id="rId15" Type="http://schemas.openxmlformats.org/officeDocument/2006/relationships/chart" Target="../charts/chart5.xml"/><Relationship Id="rId10" Type="http://schemas.openxmlformats.org/officeDocument/2006/relationships/notesSlide" Target="../notesSlides/notesSlide4.xml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7.xml"/><Relationship Id="rId1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openxmlformats.org/officeDocument/2006/relationships/image" Target="../media/image42.jpeg"/><Relationship Id="rId3" Type="http://schemas.openxmlformats.org/officeDocument/2006/relationships/image" Target="../media/image4.jpeg"/><Relationship Id="rId7" Type="http://schemas.openxmlformats.org/officeDocument/2006/relationships/image" Target="../media/image36.jpeg"/><Relationship Id="rId12" Type="http://schemas.openxmlformats.org/officeDocument/2006/relationships/image" Target="../media/image4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5" Type="http://schemas.openxmlformats.org/officeDocument/2006/relationships/image" Target="../media/image34.jpe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7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4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4.png"/><Relationship Id="rId7" Type="http://schemas.openxmlformats.org/officeDocument/2006/relationships/image" Target="../media/image3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microsoft.com/office/2007/relationships/hdphoto" Target="../media/hdphoto5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02263E0-DD2A-418D-BEFC-0645BB6813CF}"/>
              </a:ext>
            </a:extLst>
          </p:cNvPr>
          <p:cNvSpPr/>
          <p:nvPr/>
        </p:nvSpPr>
        <p:spPr>
          <a:xfrm>
            <a:off x="0" y="0"/>
            <a:ext cx="9169400" cy="6858000"/>
          </a:xfrm>
          <a:prstGeom prst="rect">
            <a:avLst/>
          </a:prstGeom>
          <a:pattFill prst="zigZag">
            <a:fgClr>
              <a:schemeClr val="accent5">
                <a:lumMod val="75000"/>
              </a:schemeClr>
            </a:fgClr>
            <a:bgClr>
              <a:schemeClr val="accent5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5098D1-2D2D-4366-A704-31FE246C6C2F}"/>
              </a:ext>
            </a:extLst>
          </p:cNvPr>
          <p:cNvSpPr/>
          <p:nvPr/>
        </p:nvSpPr>
        <p:spPr>
          <a:xfrm>
            <a:off x="0" y="6019800"/>
            <a:ext cx="1349830" cy="546100"/>
          </a:xfrm>
          <a:prstGeom prst="rect">
            <a:avLst/>
          </a:prstGeom>
          <a:solidFill>
            <a:srgbClr val="FF67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14B4C2E-19A9-4B7A-ABA5-F075146C937E}"/>
              </a:ext>
            </a:extLst>
          </p:cNvPr>
          <p:cNvGrpSpPr/>
          <p:nvPr/>
        </p:nvGrpSpPr>
        <p:grpSpPr>
          <a:xfrm>
            <a:off x="156326" y="1446047"/>
            <a:ext cx="6454496" cy="4618083"/>
            <a:chOff x="320228" y="1553738"/>
            <a:chExt cx="6454496" cy="461808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7B66C77-DD8F-4EB2-82E4-84F18CC6A0E3}"/>
                </a:ext>
              </a:extLst>
            </p:cNvPr>
            <p:cNvSpPr txBox="1"/>
            <p:nvPr/>
          </p:nvSpPr>
          <p:spPr>
            <a:xfrm>
              <a:off x="320228" y="1553738"/>
              <a:ext cx="5846173" cy="286232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3600" dirty="0">
                  <a:solidFill>
                    <a:schemeClr val="bg1"/>
                  </a:solidFill>
                </a:rPr>
                <a:t>О работе педагогических классов в округе: набор, учебный план, спецкурсы, практика, выпуск и поступление</a:t>
              </a:r>
              <a:endParaRPr lang="ru-RU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F61AE00-ABBA-465C-923C-5A026CEB1D08}"/>
                </a:ext>
              </a:extLst>
            </p:cNvPr>
            <p:cNvSpPr txBox="1"/>
            <p:nvPr/>
          </p:nvSpPr>
          <p:spPr>
            <a:xfrm>
              <a:off x="691424" y="5433157"/>
              <a:ext cx="6083300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600" b="1" dirty="0">
                  <a:solidFill>
                    <a:schemeClr val="bg1"/>
                  </a:solidFill>
                </a:rPr>
                <a:t>С.Н. Русанов, </a:t>
              </a:r>
              <a:r>
                <a:rPr lang="ru-RU" sz="1600" dirty="0">
                  <a:solidFill>
                    <a:schemeClr val="bg1"/>
                  </a:solidFill>
                </a:rPr>
                <a:t>руководитель Северо-Западного управления </a:t>
              </a:r>
            </a:p>
            <a:p>
              <a:r>
                <a:rPr lang="ru-RU" sz="1600" dirty="0">
                  <a:solidFill>
                    <a:schemeClr val="bg1"/>
                  </a:solidFill>
                </a:rPr>
                <a:t>министерства образования Самарской области</a:t>
              </a:r>
            </a:p>
            <a:p>
              <a:pPr algn="r"/>
              <a:r>
                <a:rPr lang="en-US" sz="1600" dirty="0">
                  <a:solidFill>
                    <a:schemeClr val="bg1"/>
                  </a:solidFill>
                </a:rPr>
                <a:t>. </a:t>
              </a:r>
            </a:p>
          </p:txBody>
        </p:sp>
      </p:grp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787" y="82895"/>
            <a:ext cx="664368" cy="66436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8DAF865-96F5-4176-9983-A7D572FF73F1}"/>
              </a:ext>
            </a:extLst>
          </p:cNvPr>
          <p:cNvSpPr txBox="1"/>
          <p:nvPr/>
        </p:nvSpPr>
        <p:spPr>
          <a:xfrm>
            <a:off x="863903" y="122691"/>
            <a:ext cx="44310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>
                    <a:lumMod val="95000"/>
                  </a:schemeClr>
                </a:solidFill>
              </a:rPr>
              <a:t>СЕВЕРО-ЗАПАДНОЕ УПРАВЛЕНИЕ</a:t>
            </a:r>
          </a:p>
          <a:p>
            <a:r>
              <a:rPr lang="ru-RU" sz="1600" dirty="0">
                <a:solidFill>
                  <a:schemeClr val="bg1">
                    <a:lumMod val="85000"/>
                  </a:schemeClr>
                </a:solidFill>
              </a:rPr>
              <a:t>министерство образования Самарской области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7629" y="1755761"/>
            <a:ext cx="5189623" cy="40245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5047" y1="11681" x2="15047" y2="11681"/>
                        <a14:foregroundMark x1="36677" y1="6838" x2="36677" y2="6838"/>
                        <a14:foregroundMark x1="36677" y1="6268" x2="36677" y2="6268"/>
                        <a14:foregroundMark x1="57994" y1="8262" x2="57994" y2="8262"/>
                        <a14:foregroundMark x1="57994" y1="8262" x2="57994" y2="8262"/>
                        <a14:foregroundMark x1="50784" y1="17664" x2="50784" y2="17664"/>
                        <a14:foregroundMark x1="35110" y1="26781" x2="35110" y2="26781"/>
                        <a14:foregroundMark x1="35110" y1="26781" x2="35110" y2="26781"/>
                        <a14:foregroundMark x1="18495" y1="48433" x2="18495" y2="48433"/>
                        <a14:foregroundMark x1="18495" y1="48433" x2="18495" y2="48433"/>
                        <a14:foregroundMark x1="18809" y1="65527" x2="18809" y2="65527"/>
                        <a14:foregroundMark x1="61755" y1="65812" x2="61755" y2="65812"/>
                        <a14:foregroundMark x1="80251" y1="64103" x2="80251" y2="64103"/>
                        <a14:foregroundMark x1="5016" y1="84900" x2="5016" y2="84900"/>
                        <a14:foregroundMark x1="9091" y1="84330" x2="9091" y2="84330"/>
                        <a14:foregroundMark x1="17241" y1="84330" x2="17241" y2="84330"/>
                        <a14:foregroundMark x1="25392" y1="85185" x2="25392" y2="85185"/>
                        <a14:foregroundMark x1="31975" y1="83761" x2="31975" y2="83761"/>
                        <a14:foregroundMark x1="37931" y1="84900" x2="37931" y2="84900"/>
                        <a14:foregroundMark x1="47022" y1="84330" x2="47022" y2="84330"/>
                        <a14:foregroundMark x1="50784" y1="85185" x2="50784" y2="85185"/>
                        <a14:foregroundMark x1="58307" y1="84900" x2="58307" y2="84900"/>
                        <a14:foregroundMark x1="66144" y1="85755" x2="66144" y2="85755"/>
                        <a14:foregroundMark x1="74295" y1="84330" x2="74295" y2="84330"/>
                        <a14:foregroundMark x1="82132" y1="85185" x2="82132" y2="85185"/>
                        <a14:foregroundMark x1="86520" y1="84900" x2="86520" y2="84900"/>
                        <a14:foregroundMark x1="94044" y1="85185" x2="94044" y2="85185"/>
                        <a14:foregroundMark x1="95298" y1="93447" x2="95298" y2="93447"/>
                        <a14:foregroundMark x1="86520" y1="94302" x2="86520" y2="94302"/>
                        <a14:foregroundMark x1="78997" y1="93447" x2="78997" y2="93447"/>
                        <a14:foregroundMark x1="71473" y1="93732" x2="71473" y2="93732"/>
                        <a14:foregroundMark x1="64890" y1="95157" x2="64890" y2="95157"/>
                        <a14:foregroundMark x1="55799" y1="93732" x2="55799" y2="93732"/>
                        <a14:foregroundMark x1="48276" y1="95157" x2="48276" y2="95157"/>
                        <a14:foregroundMark x1="43260" y1="94872" x2="43260" y2="94872"/>
                        <a14:foregroundMark x1="35110" y1="93732" x2="35110" y2="93732"/>
                        <a14:foregroundMark x1="27586" y1="94302" x2="27586" y2="94302"/>
                        <a14:foregroundMark x1="22257" y1="95157" x2="22257" y2="95157"/>
                        <a14:foregroundMark x1="14734" y1="94302" x2="14734" y2="94302"/>
                        <a14:foregroundMark x1="8150" y1="93732" x2="8150" y2="93732"/>
                        <a14:foregroundMark x1="84953" y1="12821" x2="84953" y2="128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35544" y="122691"/>
            <a:ext cx="1281859" cy="1467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F61AE00-ABBA-465C-923C-5A026CEB1D08}"/>
              </a:ext>
            </a:extLst>
          </p:cNvPr>
          <p:cNvSpPr txBox="1"/>
          <p:nvPr/>
        </p:nvSpPr>
        <p:spPr>
          <a:xfrm>
            <a:off x="10336529" y="6215449"/>
            <a:ext cx="216174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30 октября 2024</a:t>
            </a:r>
            <a:endParaRPr lang="ru-RU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844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9E21BCBC-95AD-472E-B71B-712C78CF5E1C}"/>
              </a:ext>
            </a:extLst>
          </p:cNvPr>
          <p:cNvSpPr/>
          <p:nvPr/>
        </p:nvSpPr>
        <p:spPr>
          <a:xfrm>
            <a:off x="11239500" y="6356350"/>
            <a:ext cx="952500" cy="365125"/>
          </a:xfrm>
          <a:prstGeom prst="rect">
            <a:avLst/>
          </a:prstGeom>
          <a:solidFill>
            <a:srgbClr val="FF67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C260EA6C-E7C9-438A-A850-C2C66A350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7142" y="6394418"/>
            <a:ext cx="2743200" cy="365125"/>
          </a:xfrm>
        </p:spPr>
        <p:txBody>
          <a:bodyPr/>
          <a:lstStyle/>
          <a:p>
            <a:r>
              <a:rPr lang="ru-RU" sz="1600" dirty="0">
                <a:solidFill>
                  <a:schemeClr val="bg1"/>
                </a:solidFill>
              </a:rPr>
              <a:t>2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69958" y="360074"/>
            <a:ext cx="832983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i="1" dirty="0">
                <a:solidFill>
                  <a:srgbClr val="002060"/>
                </a:solidFill>
                <a:latin typeface="Manrope"/>
              </a:rPr>
              <a:t>«Мы активно развиваем сеть психолого-педагогических классов, и с каждым годом их число увеличивается. В </a:t>
            </a:r>
            <a:r>
              <a:rPr lang="ru-RU" sz="1600" i="1" dirty="0" err="1">
                <a:solidFill>
                  <a:srgbClr val="002060"/>
                </a:solidFill>
                <a:latin typeface="Manrope"/>
              </a:rPr>
              <a:t>педклассы</a:t>
            </a:r>
            <a:r>
              <a:rPr lang="ru-RU" sz="1600" i="1" dirty="0">
                <a:solidFill>
                  <a:srgbClr val="002060"/>
                </a:solidFill>
                <a:latin typeface="Manrope"/>
              </a:rPr>
              <a:t> идут ребята, которые уже решили связать свою жизнь с педагогикой. Это наш кадровый резерв, будущие учителя, которые через несколько лет придут работать в школы или колледжи. Им нужно создать все условия для учебы и саморазвития, а также для того, чтобы они продолжили педагогическое образование в профильных университетах или колледжах».</a:t>
            </a:r>
          </a:p>
          <a:p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Министр просвещения Российской Федерации                                              С.С. Кравцов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28F1EF8-D55F-4EAB-9B5F-B1D632BB5452}"/>
              </a:ext>
            </a:extLst>
          </p:cNvPr>
          <p:cNvSpPr/>
          <p:nvPr/>
        </p:nvSpPr>
        <p:spPr>
          <a:xfrm rot="10800000" flipV="1">
            <a:off x="82514" y="628400"/>
            <a:ext cx="3551722" cy="1631734"/>
          </a:xfrm>
          <a:prstGeom prst="rect">
            <a:avLst/>
          </a:prstGeom>
          <a:pattFill prst="zigZag">
            <a:fgClr>
              <a:schemeClr val="accent5">
                <a:lumMod val="75000"/>
              </a:schemeClr>
            </a:fgClr>
            <a:bgClr>
              <a:schemeClr val="accent5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s://zor.gov67.ru/files/223/gallery/detail/92-1526716932_158506717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14" y="257321"/>
            <a:ext cx="3304849" cy="179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5">
            <a:extLst>
              <a:ext uri="{FF2B5EF4-FFF2-40B4-BE49-F238E27FC236}">
                <a16:creationId xmlns:a16="http://schemas.microsoft.com/office/drawing/2014/main" id="{828F1EF8-D55F-4EAB-9B5F-B1D632BB5452}"/>
              </a:ext>
            </a:extLst>
          </p:cNvPr>
          <p:cNvSpPr/>
          <p:nvPr/>
        </p:nvSpPr>
        <p:spPr>
          <a:xfrm rot="10800000" flipV="1">
            <a:off x="0" y="1"/>
            <a:ext cx="12192000" cy="194708"/>
          </a:xfrm>
          <a:prstGeom prst="rect">
            <a:avLst/>
          </a:prstGeom>
          <a:pattFill prst="zigZag">
            <a:fgClr>
              <a:schemeClr val="accent5">
                <a:lumMod val="75000"/>
              </a:schemeClr>
            </a:fgClr>
            <a:bgClr>
              <a:schemeClr val="accent5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4" name="Таблица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803320"/>
              </p:ext>
            </p:extLst>
          </p:nvPr>
        </p:nvGraphicFramePr>
        <p:xfrm>
          <a:off x="174875" y="4340733"/>
          <a:ext cx="5609906" cy="2286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530374">
                  <a:extLst>
                    <a:ext uri="{9D8B030D-6E8A-4147-A177-3AD203B41FA5}">
                      <a16:colId xmlns:a16="http://schemas.microsoft.com/office/drawing/2014/main" val="2996689443"/>
                    </a:ext>
                  </a:extLst>
                </a:gridCol>
                <a:gridCol w="1019883">
                  <a:extLst>
                    <a:ext uri="{9D8B030D-6E8A-4147-A177-3AD203B41FA5}">
                      <a16:colId xmlns:a16="http://schemas.microsoft.com/office/drawing/2014/main" val="2253162244"/>
                    </a:ext>
                  </a:extLst>
                </a:gridCol>
                <a:gridCol w="1019883">
                  <a:extLst>
                    <a:ext uri="{9D8B030D-6E8A-4147-A177-3AD203B41FA5}">
                      <a16:colId xmlns:a16="http://schemas.microsoft.com/office/drawing/2014/main" val="2395083070"/>
                    </a:ext>
                  </a:extLst>
                </a:gridCol>
                <a:gridCol w="1019883">
                  <a:extLst>
                    <a:ext uri="{9D8B030D-6E8A-4147-A177-3AD203B41FA5}">
                      <a16:colId xmlns:a16="http://schemas.microsoft.com/office/drawing/2014/main" val="2698927283"/>
                    </a:ext>
                  </a:extLst>
                </a:gridCol>
                <a:gridCol w="1019883">
                  <a:extLst>
                    <a:ext uri="{9D8B030D-6E8A-4147-A177-3AD203B41FA5}">
                      <a16:colId xmlns:a16="http://schemas.microsoft.com/office/drawing/2014/main" val="1566577839"/>
                    </a:ext>
                  </a:extLst>
                </a:gridCol>
              </a:tblGrid>
              <a:tr h="29663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2021/22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2022/23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2023/24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2024/25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665193"/>
                  </a:ext>
                </a:extLst>
              </a:tr>
              <a:tr h="5191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Количество/ доля школ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4/</a:t>
                      </a:r>
                    </a:p>
                    <a:p>
                      <a:pPr algn="ctr"/>
                      <a:r>
                        <a:rPr lang="ru-RU" dirty="0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14/</a:t>
                      </a:r>
                    </a:p>
                    <a:p>
                      <a:pPr algn="ctr"/>
                      <a:r>
                        <a:rPr lang="ru-RU" dirty="0"/>
                        <a:t>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16/</a:t>
                      </a:r>
                    </a:p>
                    <a:p>
                      <a:pPr algn="ctr"/>
                      <a:r>
                        <a:rPr lang="ru-RU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18/</a:t>
                      </a:r>
                    </a:p>
                    <a:p>
                      <a:pPr algn="ctr"/>
                      <a:r>
                        <a:rPr lang="ru-RU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561399"/>
                  </a:ext>
                </a:extLst>
              </a:tr>
              <a:tr h="5191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Количество классов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47260"/>
                  </a:ext>
                </a:extLst>
              </a:tr>
              <a:tr h="5191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Количество обучающихся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424342"/>
                  </a:ext>
                </a:extLst>
              </a:tr>
            </a:tbl>
          </a:graphicData>
        </a:graphic>
      </p:graphicFrame>
      <p:grpSp>
        <p:nvGrpSpPr>
          <p:cNvPr id="35" name="Group 4"/>
          <p:cNvGrpSpPr>
            <a:grpSpLocks noChangeAspect="1"/>
          </p:cNvGrpSpPr>
          <p:nvPr/>
        </p:nvGrpSpPr>
        <p:grpSpPr bwMode="auto">
          <a:xfrm>
            <a:off x="5933988" y="5909030"/>
            <a:ext cx="1851741" cy="448303"/>
            <a:chOff x="2814" y="1405"/>
            <a:chExt cx="2052" cy="1510"/>
          </a:xfrm>
          <a:solidFill>
            <a:srgbClr val="FF6699"/>
          </a:solidFill>
        </p:grpSpPr>
        <p:sp>
          <p:nvSpPr>
            <p:cNvPr id="36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4"/>
          <p:cNvGrpSpPr>
            <a:grpSpLocks noChangeAspect="1"/>
          </p:cNvGrpSpPr>
          <p:nvPr/>
        </p:nvGrpSpPr>
        <p:grpSpPr bwMode="auto">
          <a:xfrm>
            <a:off x="7257536" y="5445792"/>
            <a:ext cx="1851741" cy="905999"/>
            <a:chOff x="2814" y="1405"/>
            <a:chExt cx="2052" cy="1510"/>
          </a:xfrm>
        </p:grpSpPr>
        <p:sp>
          <p:nvSpPr>
            <p:cNvPr id="39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2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2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"/>
          <p:cNvGrpSpPr>
            <a:grpSpLocks noChangeAspect="1"/>
          </p:cNvGrpSpPr>
          <p:nvPr/>
        </p:nvGrpSpPr>
        <p:grpSpPr bwMode="auto">
          <a:xfrm>
            <a:off x="8428745" y="5063303"/>
            <a:ext cx="1896861" cy="1298129"/>
            <a:chOff x="2764" y="1405"/>
            <a:chExt cx="2102" cy="1543"/>
          </a:xfrm>
          <a:solidFill>
            <a:schemeClr val="bg1">
              <a:lumMod val="65000"/>
            </a:schemeClr>
          </a:solidFill>
        </p:grpSpPr>
        <p:sp>
          <p:nvSpPr>
            <p:cNvPr id="42" name="Freeform 5"/>
            <p:cNvSpPr>
              <a:spLocks/>
            </p:cNvSpPr>
            <p:nvPr/>
          </p:nvSpPr>
          <p:spPr bwMode="auto">
            <a:xfrm>
              <a:off x="2764" y="1438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"/>
          <p:cNvGrpSpPr>
            <a:grpSpLocks noChangeAspect="1"/>
          </p:cNvGrpSpPr>
          <p:nvPr/>
        </p:nvGrpSpPr>
        <p:grpSpPr bwMode="auto">
          <a:xfrm rot="10800000">
            <a:off x="7896149" y="4632821"/>
            <a:ext cx="526316" cy="635422"/>
            <a:chOff x="347" y="3344"/>
            <a:chExt cx="586" cy="707"/>
          </a:xfrm>
          <a:solidFill>
            <a:schemeClr val="accent2"/>
          </a:solidFill>
        </p:grpSpPr>
        <p:sp>
          <p:nvSpPr>
            <p:cNvPr id="45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ru-RU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61</a:t>
              </a:r>
              <a:endParaRPr 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1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4"/>
          <p:cNvGrpSpPr>
            <a:grpSpLocks noChangeAspect="1"/>
          </p:cNvGrpSpPr>
          <p:nvPr/>
        </p:nvGrpSpPr>
        <p:grpSpPr bwMode="auto">
          <a:xfrm rot="10800000">
            <a:off x="9147142" y="4243107"/>
            <a:ext cx="526316" cy="635423"/>
            <a:chOff x="347" y="3344"/>
            <a:chExt cx="586" cy="707"/>
          </a:xfrm>
          <a:solidFill>
            <a:schemeClr val="bg1">
              <a:lumMod val="65000"/>
            </a:schemeClr>
          </a:solidFill>
        </p:grpSpPr>
        <p:sp>
          <p:nvSpPr>
            <p:cNvPr id="57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ru-RU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</a:t>
              </a:r>
              <a:endParaRPr 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1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4"/>
          <p:cNvGrpSpPr>
            <a:grpSpLocks noChangeAspect="1"/>
          </p:cNvGrpSpPr>
          <p:nvPr/>
        </p:nvGrpSpPr>
        <p:grpSpPr bwMode="auto">
          <a:xfrm rot="10800000">
            <a:off x="10394065" y="3834977"/>
            <a:ext cx="526316" cy="635423"/>
            <a:chOff x="347" y="3344"/>
            <a:chExt cx="586" cy="707"/>
          </a:xfrm>
          <a:solidFill>
            <a:srgbClr val="41A2D3"/>
          </a:solidFill>
        </p:grpSpPr>
        <p:sp>
          <p:nvSpPr>
            <p:cNvPr id="60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ru-RU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109</a:t>
              </a:r>
              <a:endParaRPr 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1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4"/>
          <p:cNvGrpSpPr>
            <a:grpSpLocks noChangeAspect="1"/>
          </p:cNvGrpSpPr>
          <p:nvPr/>
        </p:nvGrpSpPr>
        <p:grpSpPr bwMode="auto">
          <a:xfrm rot="10800000">
            <a:off x="6641040" y="5063303"/>
            <a:ext cx="526316" cy="635423"/>
            <a:chOff x="347" y="3344"/>
            <a:chExt cx="586" cy="707"/>
          </a:xfrm>
          <a:solidFill>
            <a:srgbClr val="FF6699"/>
          </a:solidFill>
        </p:grpSpPr>
        <p:sp>
          <p:nvSpPr>
            <p:cNvPr id="63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ru-RU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31</a:t>
              </a:r>
              <a:endParaRPr 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1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73" name="Straight Connector 126"/>
          <p:cNvCxnSpPr/>
          <p:nvPr/>
        </p:nvCxnSpPr>
        <p:spPr>
          <a:xfrm>
            <a:off x="8154511" y="5268244"/>
            <a:ext cx="21159" cy="756038"/>
          </a:xfrm>
          <a:prstGeom prst="line">
            <a:avLst/>
          </a:prstGeom>
          <a:ln w="12700">
            <a:solidFill>
              <a:schemeClr val="accent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6619073" y="6414055"/>
            <a:ext cx="570670" cy="335413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2021</a:t>
            </a:r>
            <a:endParaRPr lang="id-ID" sz="2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903730" y="6423735"/>
            <a:ext cx="570670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</a:t>
            </a:r>
            <a:r>
              <a:rPr lang="ru-RU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22</a:t>
            </a:r>
            <a:endParaRPr lang="id-ID" sz="2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9165603" y="6423563"/>
            <a:ext cx="570670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</a:t>
            </a:r>
            <a:r>
              <a:rPr lang="ru-RU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23</a:t>
            </a:r>
            <a:endParaRPr lang="id-ID" sz="2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0394065" y="6433238"/>
            <a:ext cx="570670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</a:t>
            </a:r>
            <a:r>
              <a:rPr lang="ru-RU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24</a:t>
            </a:r>
            <a:endParaRPr lang="id-ID" sz="2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Freeform 6"/>
          <p:cNvSpPr>
            <a:spLocks/>
          </p:cNvSpPr>
          <p:nvPr/>
        </p:nvSpPr>
        <p:spPr bwMode="auto">
          <a:xfrm>
            <a:off x="9383036" y="5075588"/>
            <a:ext cx="925871" cy="1230960"/>
          </a:xfrm>
          <a:custGeom>
            <a:avLst/>
            <a:gdLst>
              <a:gd name="T0" fmla="*/ 433 w 433"/>
              <a:gd name="T1" fmla="*/ 636 h 636"/>
              <a:gd name="T2" fmla="*/ 0 w 433"/>
              <a:gd name="T3" fmla="*/ 0 h 636"/>
              <a:gd name="T4" fmla="*/ 0 w 433"/>
              <a:gd name="T5" fmla="*/ 636 h 636"/>
              <a:gd name="T6" fmla="*/ 433 w 433"/>
              <a:gd name="T7" fmla="*/ 636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3" h="636">
                <a:moveTo>
                  <a:pt x="433" y="636"/>
                </a:moveTo>
                <a:cubicBezTo>
                  <a:pt x="204" y="546"/>
                  <a:pt x="198" y="0"/>
                  <a:pt x="0" y="0"/>
                </a:cubicBezTo>
                <a:cubicBezTo>
                  <a:pt x="0" y="636"/>
                  <a:pt x="0" y="636"/>
                  <a:pt x="0" y="636"/>
                </a:cubicBezTo>
                <a:lnTo>
                  <a:pt x="433" y="636"/>
                </a:lnTo>
                <a:close/>
              </a:path>
            </a:pathLst>
          </a:custGeom>
          <a:solidFill>
            <a:schemeClr val="accent4">
              <a:lumMod val="50000"/>
              <a:alpha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1874" tIns="20937" rIns="41874" bIns="20937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Freeform 6"/>
          <p:cNvSpPr>
            <a:spLocks/>
          </p:cNvSpPr>
          <p:nvPr/>
        </p:nvSpPr>
        <p:spPr bwMode="auto">
          <a:xfrm>
            <a:off x="6904197" y="5890247"/>
            <a:ext cx="925869" cy="461544"/>
          </a:xfrm>
          <a:custGeom>
            <a:avLst/>
            <a:gdLst>
              <a:gd name="T0" fmla="*/ 433 w 433"/>
              <a:gd name="T1" fmla="*/ 636 h 636"/>
              <a:gd name="T2" fmla="*/ 0 w 433"/>
              <a:gd name="T3" fmla="*/ 0 h 636"/>
              <a:gd name="T4" fmla="*/ 0 w 433"/>
              <a:gd name="T5" fmla="*/ 636 h 636"/>
              <a:gd name="T6" fmla="*/ 433 w 433"/>
              <a:gd name="T7" fmla="*/ 636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3" h="636">
                <a:moveTo>
                  <a:pt x="433" y="636"/>
                </a:moveTo>
                <a:cubicBezTo>
                  <a:pt x="204" y="546"/>
                  <a:pt x="198" y="0"/>
                  <a:pt x="0" y="0"/>
                </a:cubicBezTo>
                <a:cubicBezTo>
                  <a:pt x="0" y="636"/>
                  <a:pt x="0" y="636"/>
                  <a:pt x="0" y="636"/>
                </a:cubicBezTo>
                <a:lnTo>
                  <a:pt x="433" y="636"/>
                </a:lnTo>
                <a:close/>
              </a:path>
            </a:pathLst>
          </a:custGeom>
          <a:solidFill>
            <a:schemeClr val="accent4">
              <a:lumMod val="50000"/>
              <a:alpha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1874" tIns="20937" rIns="41874" bIns="20937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8" name="Group 4"/>
          <p:cNvGrpSpPr>
            <a:grpSpLocks noChangeAspect="1"/>
          </p:cNvGrpSpPr>
          <p:nvPr/>
        </p:nvGrpSpPr>
        <p:grpSpPr bwMode="auto">
          <a:xfrm>
            <a:off x="9698660" y="4600479"/>
            <a:ext cx="1874301" cy="1760736"/>
            <a:chOff x="2789" y="1405"/>
            <a:chExt cx="2077" cy="1534"/>
          </a:xfrm>
          <a:solidFill>
            <a:srgbClr val="41A2D3"/>
          </a:solidFill>
        </p:grpSpPr>
        <p:sp>
          <p:nvSpPr>
            <p:cNvPr id="89" name="Freeform 5"/>
            <p:cNvSpPr>
              <a:spLocks/>
            </p:cNvSpPr>
            <p:nvPr/>
          </p:nvSpPr>
          <p:spPr bwMode="auto">
            <a:xfrm>
              <a:off x="2789" y="1429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1" name="Freeform 6"/>
          <p:cNvSpPr>
            <a:spLocks/>
          </p:cNvSpPr>
          <p:nvPr/>
        </p:nvSpPr>
        <p:spPr bwMode="auto">
          <a:xfrm>
            <a:off x="10635297" y="4567276"/>
            <a:ext cx="925871" cy="1777102"/>
          </a:xfrm>
          <a:custGeom>
            <a:avLst/>
            <a:gdLst>
              <a:gd name="T0" fmla="*/ 433 w 433"/>
              <a:gd name="T1" fmla="*/ 636 h 636"/>
              <a:gd name="T2" fmla="*/ 0 w 433"/>
              <a:gd name="T3" fmla="*/ 0 h 636"/>
              <a:gd name="T4" fmla="*/ 0 w 433"/>
              <a:gd name="T5" fmla="*/ 636 h 636"/>
              <a:gd name="T6" fmla="*/ 433 w 433"/>
              <a:gd name="T7" fmla="*/ 636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3" h="636">
                <a:moveTo>
                  <a:pt x="433" y="636"/>
                </a:moveTo>
                <a:cubicBezTo>
                  <a:pt x="204" y="546"/>
                  <a:pt x="198" y="0"/>
                  <a:pt x="0" y="0"/>
                </a:cubicBezTo>
                <a:cubicBezTo>
                  <a:pt x="0" y="636"/>
                  <a:pt x="0" y="636"/>
                  <a:pt x="0" y="636"/>
                </a:cubicBezTo>
                <a:lnTo>
                  <a:pt x="433" y="636"/>
                </a:lnTo>
                <a:close/>
              </a:path>
            </a:pathLst>
          </a:custGeom>
          <a:solidFill>
            <a:schemeClr val="accent4">
              <a:lumMod val="50000"/>
              <a:alpha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1874" tIns="20937" rIns="41874" bIns="20937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3B2B7F4-BBB5-4026-87A1-8FE4A56CDD23}"/>
              </a:ext>
            </a:extLst>
          </p:cNvPr>
          <p:cNvSpPr txBox="1"/>
          <p:nvPr/>
        </p:nvSpPr>
        <p:spPr>
          <a:xfrm flipH="1">
            <a:off x="7186595" y="5179322"/>
            <a:ext cx="1079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2400" dirty="0">
                <a:solidFill>
                  <a:srgbClr val="002060"/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+50%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3B2B7F4-BBB5-4026-87A1-8FE4A56CDD23}"/>
              </a:ext>
            </a:extLst>
          </p:cNvPr>
          <p:cNvSpPr txBox="1"/>
          <p:nvPr/>
        </p:nvSpPr>
        <p:spPr>
          <a:xfrm flipH="1">
            <a:off x="8422464" y="4796499"/>
            <a:ext cx="1079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2400" dirty="0">
                <a:solidFill>
                  <a:srgbClr val="002060"/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+31%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C3B2B7F4-BBB5-4026-87A1-8FE4A56CDD23}"/>
              </a:ext>
            </a:extLst>
          </p:cNvPr>
          <p:cNvSpPr txBox="1"/>
          <p:nvPr/>
        </p:nvSpPr>
        <p:spPr>
          <a:xfrm flipH="1">
            <a:off x="9614614" y="4348289"/>
            <a:ext cx="1079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2400" dirty="0">
                <a:solidFill>
                  <a:srgbClr val="002060"/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+36%</a:t>
            </a:r>
          </a:p>
        </p:txBody>
      </p:sp>
      <p:cxnSp>
        <p:nvCxnSpPr>
          <p:cNvPr id="130" name="Straight Connector 125"/>
          <p:cNvCxnSpPr/>
          <p:nvPr/>
        </p:nvCxnSpPr>
        <p:spPr>
          <a:xfrm flipH="1">
            <a:off x="6903886" y="5714956"/>
            <a:ext cx="3779" cy="618712"/>
          </a:xfrm>
          <a:prstGeom prst="line">
            <a:avLst/>
          </a:prstGeom>
          <a:ln w="12700">
            <a:solidFill>
              <a:srgbClr val="FF6699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26"/>
          <p:cNvCxnSpPr/>
          <p:nvPr/>
        </p:nvCxnSpPr>
        <p:spPr>
          <a:xfrm>
            <a:off x="8160407" y="5284386"/>
            <a:ext cx="21159" cy="756038"/>
          </a:xfrm>
          <a:prstGeom prst="line">
            <a:avLst/>
          </a:prstGeom>
          <a:ln w="12700">
            <a:solidFill>
              <a:schemeClr val="accent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27"/>
          <p:cNvCxnSpPr/>
          <p:nvPr/>
        </p:nvCxnSpPr>
        <p:spPr>
          <a:xfrm>
            <a:off x="9399736" y="4894755"/>
            <a:ext cx="0" cy="56913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29"/>
          <p:cNvCxnSpPr/>
          <p:nvPr/>
        </p:nvCxnSpPr>
        <p:spPr>
          <a:xfrm>
            <a:off x="10656097" y="4474058"/>
            <a:ext cx="0" cy="1600143"/>
          </a:xfrm>
          <a:prstGeom prst="line">
            <a:avLst/>
          </a:prstGeom>
          <a:ln w="12700">
            <a:solidFill>
              <a:srgbClr val="41A2D3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Прямоугольник 133"/>
          <p:cNvSpPr/>
          <p:nvPr/>
        </p:nvSpPr>
        <p:spPr>
          <a:xfrm>
            <a:off x="857310" y="3884350"/>
            <a:ext cx="4263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ko-KR" cap="all" dirty="0">
                <a:solidFill>
                  <a:srgbClr val="002060"/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Динамика</a:t>
            </a:r>
            <a:r>
              <a:rPr lang="ru-RU" altLang="ko-KR" dirty="0">
                <a:solidFill>
                  <a:srgbClr val="002060"/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lang="ru-RU" altLang="ko-KR" cap="all" dirty="0">
                <a:solidFill>
                  <a:srgbClr val="002060"/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численности </a:t>
            </a:r>
            <a:r>
              <a:rPr lang="ru-RU" altLang="ko-KR" cap="all" dirty="0" err="1">
                <a:solidFill>
                  <a:srgbClr val="002060"/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педклассов</a:t>
            </a:r>
            <a:endParaRPr lang="ru-RU" cap="all" dirty="0">
              <a:solidFill>
                <a:srgbClr val="002060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82513" y="2363763"/>
            <a:ext cx="11999791" cy="0"/>
          </a:xfrm>
          <a:prstGeom prst="line">
            <a:avLst/>
          </a:prstGeom>
          <a:ln>
            <a:solidFill>
              <a:srgbClr val="2D4C7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EED4D1FF-E12E-4CF0-9554-92A25E91E9C7}"/>
              </a:ext>
            </a:extLst>
          </p:cNvPr>
          <p:cNvSpPr/>
          <p:nvPr/>
        </p:nvSpPr>
        <p:spPr>
          <a:xfrm>
            <a:off x="301362" y="2519683"/>
            <a:ext cx="5616953" cy="432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Протокол Августовской конференции работников образования Самарской области от 24.08.2023</a:t>
            </a:r>
            <a:endParaRPr lang="en-US" sz="1400" dirty="0"/>
          </a:p>
        </p:txBody>
      </p:sp>
      <p:sp>
        <p:nvSpPr>
          <p:cNvPr id="55" name="Rectangle 57">
            <a:extLst>
              <a:ext uri="{FF2B5EF4-FFF2-40B4-BE49-F238E27FC236}">
                <a16:creationId xmlns:a16="http://schemas.microsoft.com/office/drawing/2014/main" id="{9903626E-A447-46AD-82E8-A3A52390850B}"/>
              </a:ext>
            </a:extLst>
          </p:cNvPr>
          <p:cNvSpPr/>
          <p:nvPr/>
        </p:nvSpPr>
        <p:spPr>
          <a:xfrm>
            <a:off x="317035" y="3144996"/>
            <a:ext cx="5616953" cy="6176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b="1" dirty="0">
                <a:solidFill>
                  <a:schemeClr val="tx1"/>
                </a:solidFill>
              </a:rPr>
              <a:t>1. Обеспечить создание к 2025-2026 учебному году в каждом государственном и муниципальном общеобразовательном учреждении, реализующем программы среднего общего образования, психолого-педагогических классов. 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64" name="Oval 60">
            <a:extLst>
              <a:ext uri="{FF2B5EF4-FFF2-40B4-BE49-F238E27FC236}">
                <a16:creationId xmlns:a16="http://schemas.microsoft.com/office/drawing/2014/main" id="{B3518435-7B26-4994-A34A-C7CA64ADBD61}"/>
              </a:ext>
            </a:extLst>
          </p:cNvPr>
          <p:cNvSpPr/>
          <p:nvPr/>
        </p:nvSpPr>
        <p:spPr>
          <a:xfrm>
            <a:off x="66841" y="2398715"/>
            <a:ext cx="600894" cy="600894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eeform 950">
            <a:extLst>
              <a:ext uri="{FF2B5EF4-FFF2-40B4-BE49-F238E27FC236}">
                <a16:creationId xmlns:a16="http://schemas.microsoft.com/office/drawing/2014/main" id="{A79DC235-DB55-49FE-B448-7323A64583EE}"/>
              </a:ext>
            </a:extLst>
          </p:cNvPr>
          <p:cNvSpPr>
            <a:spLocks noEditPoints="1"/>
          </p:cNvSpPr>
          <p:nvPr/>
        </p:nvSpPr>
        <p:spPr bwMode="auto">
          <a:xfrm>
            <a:off x="295190" y="2557873"/>
            <a:ext cx="220663" cy="285750"/>
          </a:xfrm>
          <a:custGeom>
            <a:avLst/>
            <a:gdLst>
              <a:gd name="T0" fmla="*/ 542 w 553"/>
              <a:gd name="T1" fmla="*/ 205 h 722"/>
              <a:gd name="T2" fmla="*/ 323 w 553"/>
              <a:gd name="T3" fmla="*/ 313 h 722"/>
              <a:gd name="T4" fmla="*/ 312 w 553"/>
              <a:gd name="T5" fmla="*/ 306 h 722"/>
              <a:gd name="T6" fmla="*/ 315 w 553"/>
              <a:gd name="T7" fmla="*/ 293 h 722"/>
              <a:gd name="T8" fmla="*/ 444 w 553"/>
              <a:gd name="T9" fmla="*/ 289 h 722"/>
              <a:gd name="T10" fmla="*/ 455 w 553"/>
              <a:gd name="T11" fmla="*/ 297 h 722"/>
              <a:gd name="T12" fmla="*/ 452 w 553"/>
              <a:gd name="T13" fmla="*/ 310 h 722"/>
              <a:gd name="T14" fmla="*/ 444 w 553"/>
              <a:gd name="T15" fmla="*/ 433 h 722"/>
              <a:gd name="T16" fmla="*/ 315 w 553"/>
              <a:gd name="T17" fmla="*/ 430 h 722"/>
              <a:gd name="T18" fmla="*/ 312 w 553"/>
              <a:gd name="T19" fmla="*/ 417 h 722"/>
              <a:gd name="T20" fmla="*/ 323 w 553"/>
              <a:gd name="T21" fmla="*/ 409 h 722"/>
              <a:gd name="T22" fmla="*/ 452 w 553"/>
              <a:gd name="T23" fmla="*/ 413 h 722"/>
              <a:gd name="T24" fmla="*/ 455 w 553"/>
              <a:gd name="T25" fmla="*/ 426 h 722"/>
              <a:gd name="T26" fmla="*/ 444 w 553"/>
              <a:gd name="T27" fmla="*/ 433 h 722"/>
              <a:gd name="T28" fmla="*/ 318 w 553"/>
              <a:gd name="T29" fmla="*/ 577 h 722"/>
              <a:gd name="T30" fmla="*/ 311 w 553"/>
              <a:gd name="T31" fmla="*/ 566 h 722"/>
              <a:gd name="T32" fmla="*/ 318 w 553"/>
              <a:gd name="T33" fmla="*/ 555 h 722"/>
              <a:gd name="T34" fmla="*/ 449 w 553"/>
              <a:gd name="T35" fmla="*/ 555 h 722"/>
              <a:gd name="T36" fmla="*/ 456 w 553"/>
              <a:gd name="T37" fmla="*/ 566 h 722"/>
              <a:gd name="T38" fmla="*/ 449 w 553"/>
              <a:gd name="T39" fmla="*/ 577 h 722"/>
              <a:gd name="T40" fmla="*/ 194 w 553"/>
              <a:gd name="T41" fmla="*/ 325 h 722"/>
              <a:gd name="T42" fmla="*/ 181 w 553"/>
              <a:gd name="T43" fmla="*/ 327 h 722"/>
              <a:gd name="T44" fmla="*/ 129 w 553"/>
              <a:gd name="T45" fmla="*/ 275 h 722"/>
              <a:gd name="T46" fmla="*/ 132 w 553"/>
              <a:gd name="T47" fmla="*/ 262 h 722"/>
              <a:gd name="T48" fmla="*/ 145 w 553"/>
              <a:gd name="T49" fmla="*/ 260 h 722"/>
              <a:gd name="T50" fmla="*/ 253 w 553"/>
              <a:gd name="T51" fmla="*/ 232 h 722"/>
              <a:gd name="T52" fmla="*/ 267 w 553"/>
              <a:gd name="T53" fmla="*/ 230 h 722"/>
              <a:gd name="T54" fmla="*/ 274 w 553"/>
              <a:gd name="T55" fmla="*/ 240 h 722"/>
              <a:gd name="T56" fmla="*/ 271 w 553"/>
              <a:gd name="T57" fmla="*/ 386 h 722"/>
              <a:gd name="T58" fmla="*/ 186 w 553"/>
              <a:gd name="T59" fmla="*/ 465 h 722"/>
              <a:gd name="T60" fmla="*/ 132 w 553"/>
              <a:gd name="T61" fmla="*/ 415 h 722"/>
              <a:gd name="T62" fmla="*/ 129 w 553"/>
              <a:gd name="T63" fmla="*/ 403 h 722"/>
              <a:gd name="T64" fmla="*/ 140 w 553"/>
              <a:gd name="T65" fmla="*/ 395 h 722"/>
              <a:gd name="T66" fmla="*/ 186 w 553"/>
              <a:gd name="T67" fmla="*/ 436 h 722"/>
              <a:gd name="T68" fmla="*/ 262 w 553"/>
              <a:gd name="T69" fmla="*/ 365 h 722"/>
              <a:gd name="T70" fmla="*/ 273 w 553"/>
              <a:gd name="T71" fmla="*/ 372 h 722"/>
              <a:gd name="T72" fmla="*/ 271 w 553"/>
              <a:gd name="T73" fmla="*/ 386 h 722"/>
              <a:gd name="T74" fmla="*/ 190 w 553"/>
              <a:gd name="T75" fmla="*/ 601 h 722"/>
              <a:gd name="T76" fmla="*/ 178 w 553"/>
              <a:gd name="T77" fmla="*/ 599 h 722"/>
              <a:gd name="T78" fmla="*/ 128 w 553"/>
              <a:gd name="T79" fmla="*/ 545 h 722"/>
              <a:gd name="T80" fmla="*/ 136 w 553"/>
              <a:gd name="T81" fmla="*/ 533 h 722"/>
              <a:gd name="T82" fmla="*/ 149 w 553"/>
              <a:gd name="T83" fmla="*/ 535 h 722"/>
              <a:gd name="T84" fmla="*/ 258 w 553"/>
              <a:gd name="T85" fmla="*/ 502 h 722"/>
              <a:gd name="T86" fmla="*/ 271 w 553"/>
              <a:gd name="T87" fmla="*/ 505 h 722"/>
              <a:gd name="T88" fmla="*/ 273 w 553"/>
              <a:gd name="T89" fmla="*/ 518 h 722"/>
              <a:gd name="T90" fmla="*/ 357 w 553"/>
              <a:gd name="T91" fmla="*/ 3 h 722"/>
              <a:gd name="T92" fmla="*/ 12 w 553"/>
              <a:gd name="T93" fmla="*/ 0 h 722"/>
              <a:gd name="T94" fmla="*/ 1 w 553"/>
              <a:gd name="T95" fmla="*/ 7 h 722"/>
              <a:gd name="T96" fmla="*/ 1 w 553"/>
              <a:gd name="T97" fmla="*/ 715 h 722"/>
              <a:gd name="T98" fmla="*/ 12 w 553"/>
              <a:gd name="T99" fmla="*/ 722 h 722"/>
              <a:gd name="T100" fmla="*/ 550 w 553"/>
              <a:gd name="T101" fmla="*/ 719 h 722"/>
              <a:gd name="T102" fmla="*/ 553 w 553"/>
              <a:gd name="T103" fmla="*/ 205 h 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53" h="722">
                <a:moveTo>
                  <a:pt x="349" y="205"/>
                </a:moveTo>
                <a:lnTo>
                  <a:pt x="349" y="12"/>
                </a:lnTo>
                <a:lnTo>
                  <a:pt x="542" y="205"/>
                </a:lnTo>
                <a:lnTo>
                  <a:pt x="349" y="205"/>
                </a:lnTo>
                <a:close/>
                <a:moveTo>
                  <a:pt x="444" y="313"/>
                </a:moveTo>
                <a:lnTo>
                  <a:pt x="323" y="313"/>
                </a:lnTo>
                <a:lnTo>
                  <a:pt x="318" y="312"/>
                </a:lnTo>
                <a:lnTo>
                  <a:pt x="315" y="310"/>
                </a:lnTo>
                <a:lnTo>
                  <a:pt x="312" y="306"/>
                </a:lnTo>
                <a:lnTo>
                  <a:pt x="311" y="301"/>
                </a:lnTo>
                <a:lnTo>
                  <a:pt x="312" y="297"/>
                </a:lnTo>
                <a:lnTo>
                  <a:pt x="315" y="293"/>
                </a:lnTo>
                <a:lnTo>
                  <a:pt x="318" y="290"/>
                </a:lnTo>
                <a:lnTo>
                  <a:pt x="323" y="289"/>
                </a:lnTo>
                <a:lnTo>
                  <a:pt x="444" y="289"/>
                </a:lnTo>
                <a:lnTo>
                  <a:pt x="449" y="290"/>
                </a:lnTo>
                <a:lnTo>
                  <a:pt x="452" y="293"/>
                </a:lnTo>
                <a:lnTo>
                  <a:pt x="455" y="297"/>
                </a:lnTo>
                <a:lnTo>
                  <a:pt x="456" y="301"/>
                </a:lnTo>
                <a:lnTo>
                  <a:pt x="455" y="306"/>
                </a:lnTo>
                <a:lnTo>
                  <a:pt x="452" y="310"/>
                </a:lnTo>
                <a:lnTo>
                  <a:pt x="449" y="312"/>
                </a:lnTo>
                <a:lnTo>
                  <a:pt x="444" y="313"/>
                </a:lnTo>
                <a:close/>
                <a:moveTo>
                  <a:pt x="444" y="433"/>
                </a:moveTo>
                <a:lnTo>
                  <a:pt x="323" y="433"/>
                </a:lnTo>
                <a:lnTo>
                  <a:pt x="318" y="432"/>
                </a:lnTo>
                <a:lnTo>
                  <a:pt x="315" y="430"/>
                </a:lnTo>
                <a:lnTo>
                  <a:pt x="312" y="426"/>
                </a:lnTo>
                <a:lnTo>
                  <a:pt x="311" y="421"/>
                </a:lnTo>
                <a:lnTo>
                  <a:pt x="312" y="417"/>
                </a:lnTo>
                <a:lnTo>
                  <a:pt x="315" y="413"/>
                </a:lnTo>
                <a:lnTo>
                  <a:pt x="318" y="410"/>
                </a:lnTo>
                <a:lnTo>
                  <a:pt x="323" y="409"/>
                </a:lnTo>
                <a:lnTo>
                  <a:pt x="444" y="409"/>
                </a:lnTo>
                <a:lnTo>
                  <a:pt x="449" y="410"/>
                </a:lnTo>
                <a:lnTo>
                  <a:pt x="452" y="413"/>
                </a:lnTo>
                <a:lnTo>
                  <a:pt x="455" y="417"/>
                </a:lnTo>
                <a:lnTo>
                  <a:pt x="456" y="421"/>
                </a:lnTo>
                <a:lnTo>
                  <a:pt x="455" y="426"/>
                </a:lnTo>
                <a:lnTo>
                  <a:pt x="452" y="430"/>
                </a:lnTo>
                <a:lnTo>
                  <a:pt x="449" y="432"/>
                </a:lnTo>
                <a:lnTo>
                  <a:pt x="444" y="433"/>
                </a:lnTo>
                <a:close/>
                <a:moveTo>
                  <a:pt x="444" y="578"/>
                </a:moveTo>
                <a:lnTo>
                  <a:pt x="323" y="578"/>
                </a:lnTo>
                <a:lnTo>
                  <a:pt x="318" y="577"/>
                </a:lnTo>
                <a:lnTo>
                  <a:pt x="315" y="574"/>
                </a:lnTo>
                <a:lnTo>
                  <a:pt x="312" y="571"/>
                </a:lnTo>
                <a:lnTo>
                  <a:pt x="311" y="566"/>
                </a:lnTo>
                <a:lnTo>
                  <a:pt x="312" y="561"/>
                </a:lnTo>
                <a:lnTo>
                  <a:pt x="315" y="558"/>
                </a:lnTo>
                <a:lnTo>
                  <a:pt x="318" y="555"/>
                </a:lnTo>
                <a:lnTo>
                  <a:pt x="323" y="554"/>
                </a:lnTo>
                <a:lnTo>
                  <a:pt x="444" y="554"/>
                </a:lnTo>
                <a:lnTo>
                  <a:pt x="449" y="555"/>
                </a:lnTo>
                <a:lnTo>
                  <a:pt x="452" y="558"/>
                </a:lnTo>
                <a:lnTo>
                  <a:pt x="455" y="561"/>
                </a:lnTo>
                <a:lnTo>
                  <a:pt x="456" y="566"/>
                </a:lnTo>
                <a:lnTo>
                  <a:pt x="455" y="571"/>
                </a:lnTo>
                <a:lnTo>
                  <a:pt x="452" y="574"/>
                </a:lnTo>
                <a:lnTo>
                  <a:pt x="449" y="577"/>
                </a:lnTo>
                <a:lnTo>
                  <a:pt x="444" y="578"/>
                </a:lnTo>
                <a:close/>
                <a:moveTo>
                  <a:pt x="271" y="249"/>
                </a:moveTo>
                <a:lnTo>
                  <a:pt x="194" y="325"/>
                </a:lnTo>
                <a:lnTo>
                  <a:pt x="190" y="327"/>
                </a:lnTo>
                <a:lnTo>
                  <a:pt x="186" y="328"/>
                </a:lnTo>
                <a:lnTo>
                  <a:pt x="181" y="327"/>
                </a:lnTo>
                <a:lnTo>
                  <a:pt x="178" y="325"/>
                </a:lnTo>
                <a:lnTo>
                  <a:pt x="132" y="280"/>
                </a:lnTo>
                <a:lnTo>
                  <a:pt x="129" y="275"/>
                </a:lnTo>
                <a:lnTo>
                  <a:pt x="128" y="270"/>
                </a:lnTo>
                <a:lnTo>
                  <a:pt x="129" y="266"/>
                </a:lnTo>
                <a:lnTo>
                  <a:pt x="132" y="262"/>
                </a:lnTo>
                <a:lnTo>
                  <a:pt x="136" y="260"/>
                </a:lnTo>
                <a:lnTo>
                  <a:pt x="140" y="259"/>
                </a:lnTo>
                <a:lnTo>
                  <a:pt x="145" y="260"/>
                </a:lnTo>
                <a:lnTo>
                  <a:pt x="149" y="262"/>
                </a:lnTo>
                <a:lnTo>
                  <a:pt x="186" y="299"/>
                </a:lnTo>
                <a:lnTo>
                  <a:pt x="253" y="232"/>
                </a:lnTo>
                <a:lnTo>
                  <a:pt x="258" y="230"/>
                </a:lnTo>
                <a:lnTo>
                  <a:pt x="262" y="229"/>
                </a:lnTo>
                <a:lnTo>
                  <a:pt x="267" y="230"/>
                </a:lnTo>
                <a:lnTo>
                  <a:pt x="271" y="232"/>
                </a:lnTo>
                <a:lnTo>
                  <a:pt x="273" y="236"/>
                </a:lnTo>
                <a:lnTo>
                  <a:pt x="274" y="240"/>
                </a:lnTo>
                <a:lnTo>
                  <a:pt x="273" y="245"/>
                </a:lnTo>
                <a:lnTo>
                  <a:pt x="271" y="249"/>
                </a:lnTo>
                <a:close/>
                <a:moveTo>
                  <a:pt x="271" y="386"/>
                </a:moveTo>
                <a:lnTo>
                  <a:pt x="194" y="461"/>
                </a:lnTo>
                <a:lnTo>
                  <a:pt x="190" y="464"/>
                </a:lnTo>
                <a:lnTo>
                  <a:pt x="186" y="465"/>
                </a:lnTo>
                <a:lnTo>
                  <a:pt x="181" y="464"/>
                </a:lnTo>
                <a:lnTo>
                  <a:pt x="178" y="461"/>
                </a:lnTo>
                <a:lnTo>
                  <a:pt x="132" y="415"/>
                </a:lnTo>
                <a:lnTo>
                  <a:pt x="129" y="411"/>
                </a:lnTo>
                <a:lnTo>
                  <a:pt x="128" y="407"/>
                </a:lnTo>
                <a:lnTo>
                  <a:pt x="129" y="403"/>
                </a:lnTo>
                <a:lnTo>
                  <a:pt x="132" y="399"/>
                </a:lnTo>
                <a:lnTo>
                  <a:pt x="136" y="396"/>
                </a:lnTo>
                <a:lnTo>
                  <a:pt x="140" y="395"/>
                </a:lnTo>
                <a:lnTo>
                  <a:pt x="145" y="396"/>
                </a:lnTo>
                <a:lnTo>
                  <a:pt x="149" y="399"/>
                </a:lnTo>
                <a:lnTo>
                  <a:pt x="186" y="436"/>
                </a:lnTo>
                <a:lnTo>
                  <a:pt x="253" y="368"/>
                </a:lnTo>
                <a:lnTo>
                  <a:pt x="258" y="365"/>
                </a:lnTo>
                <a:lnTo>
                  <a:pt x="262" y="365"/>
                </a:lnTo>
                <a:lnTo>
                  <a:pt x="267" y="365"/>
                </a:lnTo>
                <a:lnTo>
                  <a:pt x="271" y="368"/>
                </a:lnTo>
                <a:lnTo>
                  <a:pt x="273" y="372"/>
                </a:lnTo>
                <a:lnTo>
                  <a:pt x="274" y="376"/>
                </a:lnTo>
                <a:lnTo>
                  <a:pt x="273" y="381"/>
                </a:lnTo>
                <a:lnTo>
                  <a:pt x="271" y="386"/>
                </a:lnTo>
                <a:close/>
                <a:moveTo>
                  <a:pt x="271" y="522"/>
                </a:moveTo>
                <a:lnTo>
                  <a:pt x="194" y="599"/>
                </a:lnTo>
                <a:lnTo>
                  <a:pt x="190" y="601"/>
                </a:lnTo>
                <a:lnTo>
                  <a:pt x="186" y="602"/>
                </a:lnTo>
                <a:lnTo>
                  <a:pt x="181" y="601"/>
                </a:lnTo>
                <a:lnTo>
                  <a:pt x="178" y="599"/>
                </a:lnTo>
                <a:lnTo>
                  <a:pt x="132" y="553"/>
                </a:lnTo>
                <a:lnTo>
                  <a:pt x="129" y="549"/>
                </a:lnTo>
                <a:lnTo>
                  <a:pt x="128" y="545"/>
                </a:lnTo>
                <a:lnTo>
                  <a:pt x="129" y="540"/>
                </a:lnTo>
                <a:lnTo>
                  <a:pt x="132" y="535"/>
                </a:lnTo>
                <a:lnTo>
                  <a:pt x="136" y="533"/>
                </a:lnTo>
                <a:lnTo>
                  <a:pt x="140" y="532"/>
                </a:lnTo>
                <a:lnTo>
                  <a:pt x="145" y="533"/>
                </a:lnTo>
                <a:lnTo>
                  <a:pt x="149" y="535"/>
                </a:lnTo>
                <a:lnTo>
                  <a:pt x="186" y="572"/>
                </a:lnTo>
                <a:lnTo>
                  <a:pt x="253" y="505"/>
                </a:lnTo>
                <a:lnTo>
                  <a:pt x="258" y="502"/>
                </a:lnTo>
                <a:lnTo>
                  <a:pt x="262" y="501"/>
                </a:lnTo>
                <a:lnTo>
                  <a:pt x="267" y="502"/>
                </a:lnTo>
                <a:lnTo>
                  <a:pt x="271" y="505"/>
                </a:lnTo>
                <a:lnTo>
                  <a:pt x="273" y="509"/>
                </a:lnTo>
                <a:lnTo>
                  <a:pt x="274" y="513"/>
                </a:lnTo>
                <a:lnTo>
                  <a:pt x="273" y="518"/>
                </a:lnTo>
                <a:lnTo>
                  <a:pt x="271" y="522"/>
                </a:lnTo>
                <a:close/>
                <a:moveTo>
                  <a:pt x="550" y="196"/>
                </a:moveTo>
                <a:lnTo>
                  <a:pt x="357" y="3"/>
                </a:lnTo>
                <a:lnTo>
                  <a:pt x="353" y="1"/>
                </a:lnTo>
                <a:lnTo>
                  <a:pt x="349" y="0"/>
                </a:lnTo>
                <a:lnTo>
                  <a:pt x="12" y="0"/>
                </a:lnTo>
                <a:lnTo>
                  <a:pt x="7" y="1"/>
                </a:lnTo>
                <a:lnTo>
                  <a:pt x="4" y="3"/>
                </a:lnTo>
                <a:lnTo>
                  <a:pt x="1" y="7"/>
                </a:lnTo>
                <a:lnTo>
                  <a:pt x="0" y="12"/>
                </a:lnTo>
                <a:lnTo>
                  <a:pt x="0" y="711"/>
                </a:lnTo>
                <a:lnTo>
                  <a:pt x="1" y="715"/>
                </a:lnTo>
                <a:lnTo>
                  <a:pt x="4" y="719"/>
                </a:lnTo>
                <a:lnTo>
                  <a:pt x="7" y="721"/>
                </a:lnTo>
                <a:lnTo>
                  <a:pt x="12" y="722"/>
                </a:lnTo>
                <a:lnTo>
                  <a:pt x="542" y="722"/>
                </a:lnTo>
                <a:lnTo>
                  <a:pt x="546" y="721"/>
                </a:lnTo>
                <a:lnTo>
                  <a:pt x="550" y="719"/>
                </a:lnTo>
                <a:lnTo>
                  <a:pt x="552" y="715"/>
                </a:lnTo>
                <a:lnTo>
                  <a:pt x="553" y="711"/>
                </a:lnTo>
                <a:lnTo>
                  <a:pt x="553" y="205"/>
                </a:lnTo>
                <a:lnTo>
                  <a:pt x="552" y="200"/>
                </a:lnTo>
                <a:lnTo>
                  <a:pt x="550" y="1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Rectangle 53">
            <a:extLst>
              <a:ext uri="{FF2B5EF4-FFF2-40B4-BE49-F238E27FC236}">
                <a16:creationId xmlns:a16="http://schemas.microsoft.com/office/drawing/2014/main" id="{EED4D1FF-E12E-4CF0-9554-92A25E91E9C7}"/>
              </a:ext>
            </a:extLst>
          </p:cNvPr>
          <p:cNvSpPr/>
          <p:nvPr/>
        </p:nvSpPr>
        <p:spPr>
          <a:xfrm>
            <a:off x="6282614" y="2511053"/>
            <a:ext cx="5921075" cy="49430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Протокол оперативного совещания с руководителями ТУ и ДО </a:t>
            </a:r>
            <a:r>
              <a:rPr lang="ru-RU" sz="1400" dirty="0" err="1"/>
              <a:t>врио</a:t>
            </a:r>
            <a:r>
              <a:rPr lang="ru-RU" sz="1400" dirty="0"/>
              <a:t>   министра образования Самарской области В.А. </a:t>
            </a:r>
            <a:r>
              <a:rPr lang="ru-RU" sz="1400" dirty="0" err="1"/>
              <a:t>Акопьяна</a:t>
            </a:r>
            <a:r>
              <a:rPr lang="ru-RU" sz="1400" dirty="0"/>
              <a:t> от 11.07.2024</a:t>
            </a:r>
            <a:endParaRPr lang="en-US" dirty="0"/>
          </a:p>
        </p:txBody>
      </p:sp>
      <p:sp>
        <p:nvSpPr>
          <p:cNvPr id="67" name="Rectangle 57">
            <a:extLst>
              <a:ext uri="{FF2B5EF4-FFF2-40B4-BE49-F238E27FC236}">
                <a16:creationId xmlns:a16="http://schemas.microsoft.com/office/drawing/2014/main" id="{9903626E-A447-46AD-82E8-A3A52390850B}"/>
              </a:ext>
            </a:extLst>
          </p:cNvPr>
          <p:cNvSpPr/>
          <p:nvPr/>
        </p:nvSpPr>
        <p:spPr>
          <a:xfrm>
            <a:off x="6330155" y="3143119"/>
            <a:ext cx="5788456" cy="6252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300" b="1" dirty="0">
                <a:solidFill>
                  <a:schemeClr val="tx1"/>
                </a:solidFill>
              </a:rPr>
              <a:t>2.1.2. обеспечить достижение плановых показателей числа обучающихся в ППК в 2024-2025 учебном году. Срок: 02.09.2024</a:t>
            </a:r>
            <a:endParaRPr lang="en-US" sz="1300" b="1" dirty="0"/>
          </a:p>
        </p:txBody>
      </p:sp>
      <p:sp>
        <p:nvSpPr>
          <p:cNvPr id="68" name="Oval 60">
            <a:extLst>
              <a:ext uri="{FF2B5EF4-FFF2-40B4-BE49-F238E27FC236}">
                <a16:creationId xmlns:a16="http://schemas.microsoft.com/office/drawing/2014/main" id="{B3518435-7B26-4994-A34A-C7CA64ADBD61}"/>
              </a:ext>
            </a:extLst>
          </p:cNvPr>
          <p:cNvSpPr/>
          <p:nvPr/>
        </p:nvSpPr>
        <p:spPr>
          <a:xfrm>
            <a:off x="5933988" y="2424502"/>
            <a:ext cx="600894" cy="600894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reeform 950">
            <a:extLst>
              <a:ext uri="{FF2B5EF4-FFF2-40B4-BE49-F238E27FC236}">
                <a16:creationId xmlns:a16="http://schemas.microsoft.com/office/drawing/2014/main" id="{A79DC235-DB55-49FE-B448-7323A64583EE}"/>
              </a:ext>
            </a:extLst>
          </p:cNvPr>
          <p:cNvSpPr>
            <a:spLocks noEditPoints="1"/>
          </p:cNvSpPr>
          <p:nvPr/>
        </p:nvSpPr>
        <p:spPr bwMode="auto">
          <a:xfrm>
            <a:off x="6160592" y="2575313"/>
            <a:ext cx="220663" cy="285750"/>
          </a:xfrm>
          <a:custGeom>
            <a:avLst/>
            <a:gdLst>
              <a:gd name="T0" fmla="*/ 542 w 553"/>
              <a:gd name="T1" fmla="*/ 205 h 722"/>
              <a:gd name="T2" fmla="*/ 323 w 553"/>
              <a:gd name="T3" fmla="*/ 313 h 722"/>
              <a:gd name="T4" fmla="*/ 312 w 553"/>
              <a:gd name="T5" fmla="*/ 306 h 722"/>
              <a:gd name="T6" fmla="*/ 315 w 553"/>
              <a:gd name="T7" fmla="*/ 293 h 722"/>
              <a:gd name="T8" fmla="*/ 444 w 553"/>
              <a:gd name="T9" fmla="*/ 289 h 722"/>
              <a:gd name="T10" fmla="*/ 455 w 553"/>
              <a:gd name="T11" fmla="*/ 297 h 722"/>
              <a:gd name="T12" fmla="*/ 452 w 553"/>
              <a:gd name="T13" fmla="*/ 310 h 722"/>
              <a:gd name="T14" fmla="*/ 444 w 553"/>
              <a:gd name="T15" fmla="*/ 433 h 722"/>
              <a:gd name="T16" fmla="*/ 315 w 553"/>
              <a:gd name="T17" fmla="*/ 430 h 722"/>
              <a:gd name="T18" fmla="*/ 312 w 553"/>
              <a:gd name="T19" fmla="*/ 417 h 722"/>
              <a:gd name="T20" fmla="*/ 323 w 553"/>
              <a:gd name="T21" fmla="*/ 409 h 722"/>
              <a:gd name="T22" fmla="*/ 452 w 553"/>
              <a:gd name="T23" fmla="*/ 413 h 722"/>
              <a:gd name="T24" fmla="*/ 455 w 553"/>
              <a:gd name="T25" fmla="*/ 426 h 722"/>
              <a:gd name="T26" fmla="*/ 444 w 553"/>
              <a:gd name="T27" fmla="*/ 433 h 722"/>
              <a:gd name="T28" fmla="*/ 318 w 553"/>
              <a:gd name="T29" fmla="*/ 577 h 722"/>
              <a:gd name="T30" fmla="*/ 311 w 553"/>
              <a:gd name="T31" fmla="*/ 566 h 722"/>
              <a:gd name="T32" fmla="*/ 318 w 553"/>
              <a:gd name="T33" fmla="*/ 555 h 722"/>
              <a:gd name="T34" fmla="*/ 449 w 553"/>
              <a:gd name="T35" fmla="*/ 555 h 722"/>
              <a:gd name="T36" fmla="*/ 456 w 553"/>
              <a:gd name="T37" fmla="*/ 566 h 722"/>
              <a:gd name="T38" fmla="*/ 449 w 553"/>
              <a:gd name="T39" fmla="*/ 577 h 722"/>
              <a:gd name="T40" fmla="*/ 194 w 553"/>
              <a:gd name="T41" fmla="*/ 325 h 722"/>
              <a:gd name="T42" fmla="*/ 181 w 553"/>
              <a:gd name="T43" fmla="*/ 327 h 722"/>
              <a:gd name="T44" fmla="*/ 129 w 553"/>
              <a:gd name="T45" fmla="*/ 275 h 722"/>
              <a:gd name="T46" fmla="*/ 132 w 553"/>
              <a:gd name="T47" fmla="*/ 262 h 722"/>
              <a:gd name="T48" fmla="*/ 145 w 553"/>
              <a:gd name="T49" fmla="*/ 260 h 722"/>
              <a:gd name="T50" fmla="*/ 253 w 553"/>
              <a:gd name="T51" fmla="*/ 232 h 722"/>
              <a:gd name="T52" fmla="*/ 267 w 553"/>
              <a:gd name="T53" fmla="*/ 230 h 722"/>
              <a:gd name="T54" fmla="*/ 274 w 553"/>
              <a:gd name="T55" fmla="*/ 240 h 722"/>
              <a:gd name="T56" fmla="*/ 271 w 553"/>
              <a:gd name="T57" fmla="*/ 386 h 722"/>
              <a:gd name="T58" fmla="*/ 186 w 553"/>
              <a:gd name="T59" fmla="*/ 465 h 722"/>
              <a:gd name="T60" fmla="*/ 132 w 553"/>
              <a:gd name="T61" fmla="*/ 415 h 722"/>
              <a:gd name="T62" fmla="*/ 129 w 553"/>
              <a:gd name="T63" fmla="*/ 403 h 722"/>
              <a:gd name="T64" fmla="*/ 140 w 553"/>
              <a:gd name="T65" fmla="*/ 395 h 722"/>
              <a:gd name="T66" fmla="*/ 186 w 553"/>
              <a:gd name="T67" fmla="*/ 436 h 722"/>
              <a:gd name="T68" fmla="*/ 262 w 553"/>
              <a:gd name="T69" fmla="*/ 365 h 722"/>
              <a:gd name="T70" fmla="*/ 273 w 553"/>
              <a:gd name="T71" fmla="*/ 372 h 722"/>
              <a:gd name="T72" fmla="*/ 271 w 553"/>
              <a:gd name="T73" fmla="*/ 386 h 722"/>
              <a:gd name="T74" fmla="*/ 190 w 553"/>
              <a:gd name="T75" fmla="*/ 601 h 722"/>
              <a:gd name="T76" fmla="*/ 178 w 553"/>
              <a:gd name="T77" fmla="*/ 599 h 722"/>
              <a:gd name="T78" fmla="*/ 128 w 553"/>
              <a:gd name="T79" fmla="*/ 545 h 722"/>
              <a:gd name="T80" fmla="*/ 136 w 553"/>
              <a:gd name="T81" fmla="*/ 533 h 722"/>
              <a:gd name="T82" fmla="*/ 149 w 553"/>
              <a:gd name="T83" fmla="*/ 535 h 722"/>
              <a:gd name="T84" fmla="*/ 258 w 553"/>
              <a:gd name="T85" fmla="*/ 502 h 722"/>
              <a:gd name="T86" fmla="*/ 271 w 553"/>
              <a:gd name="T87" fmla="*/ 505 h 722"/>
              <a:gd name="T88" fmla="*/ 273 w 553"/>
              <a:gd name="T89" fmla="*/ 518 h 722"/>
              <a:gd name="T90" fmla="*/ 357 w 553"/>
              <a:gd name="T91" fmla="*/ 3 h 722"/>
              <a:gd name="T92" fmla="*/ 12 w 553"/>
              <a:gd name="T93" fmla="*/ 0 h 722"/>
              <a:gd name="T94" fmla="*/ 1 w 553"/>
              <a:gd name="T95" fmla="*/ 7 h 722"/>
              <a:gd name="T96" fmla="*/ 1 w 553"/>
              <a:gd name="T97" fmla="*/ 715 h 722"/>
              <a:gd name="T98" fmla="*/ 12 w 553"/>
              <a:gd name="T99" fmla="*/ 722 h 722"/>
              <a:gd name="T100" fmla="*/ 550 w 553"/>
              <a:gd name="T101" fmla="*/ 719 h 722"/>
              <a:gd name="T102" fmla="*/ 553 w 553"/>
              <a:gd name="T103" fmla="*/ 205 h 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53" h="722">
                <a:moveTo>
                  <a:pt x="349" y="205"/>
                </a:moveTo>
                <a:lnTo>
                  <a:pt x="349" y="12"/>
                </a:lnTo>
                <a:lnTo>
                  <a:pt x="542" y="205"/>
                </a:lnTo>
                <a:lnTo>
                  <a:pt x="349" y="205"/>
                </a:lnTo>
                <a:close/>
                <a:moveTo>
                  <a:pt x="444" y="313"/>
                </a:moveTo>
                <a:lnTo>
                  <a:pt x="323" y="313"/>
                </a:lnTo>
                <a:lnTo>
                  <a:pt x="318" y="312"/>
                </a:lnTo>
                <a:lnTo>
                  <a:pt x="315" y="310"/>
                </a:lnTo>
                <a:lnTo>
                  <a:pt x="312" y="306"/>
                </a:lnTo>
                <a:lnTo>
                  <a:pt x="311" y="301"/>
                </a:lnTo>
                <a:lnTo>
                  <a:pt x="312" y="297"/>
                </a:lnTo>
                <a:lnTo>
                  <a:pt x="315" y="293"/>
                </a:lnTo>
                <a:lnTo>
                  <a:pt x="318" y="290"/>
                </a:lnTo>
                <a:lnTo>
                  <a:pt x="323" y="289"/>
                </a:lnTo>
                <a:lnTo>
                  <a:pt x="444" y="289"/>
                </a:lnTo>
                <a:lnTo>
                  <a:pt x="449" y="290"/>
                </a:lnTo>
                <a:lnTo>
                  <a:pt x="452" y="293"/>
                </a:lnTo>
                <a:lnTo>
                  <a:pt x="455" y="297"/>
                </a:lnTo>
                <a:lnTo>
                  <a:pt x="456" y="301"/>
                </a:lnTo>
                <a:lnTo>
                  <a:pt x="455" y="306"/>
                </a:lnTo>
                <a:lnTo>
                  <a:pt x="452" y="310"/>
                </a:lnTo>
                <a:lnTo>
                  <a:pt x="449" y="312"/>
                </a:lnTo>
                <a:lnTo>
                  <a:pt x="444" y="313"/>
                </a:lnTo>
                <a:close/>
                <a:moveTo>
                  <a:pt x="444" y="433"/>
                </a:moveTo>
                <a:lnTo>
                  <a:pt x="323" y="433"/>
                </a:lnTo>
                <a:lnTo>
                  <a:pt x="318" y="432"/>
                </a:lnTo>
                <a:lnTo>
                  <a:pt x="315" y="430"/>
                </a:lnTo>
                <a:lnTo>
                  <a:pt x="312" y="426"/>
                </a:lnTo>
                <a:lnTo>
                  <a:pt x="311" y="421"/>
                </a:lnTo>
                <a:lnTo>
                  <a:pt x="312" y="417"/>
                </a:lnTo>
                <a:lnTo>
                  <a:pt x="315" y="413"/>
                </a:lnTo>
                <a:lnTo>
                  <a:pt x="318" y="410"/>
                </a:lnTo>
                <a:lnTo>
                  <a:pt x="323" y="409"/>
                </a:lnTo>
                <a:lnTo>
                  <a:pt x="444" y="409"/>
                </a:lnTo>
                <a:lnTo>
                  <a:pt x="449" y="410"/>
                </a:lnTo>
                <a:lnTo>
                  <a:pt x="452" y="413"/>
                </a:lnTo>
                <a:lnTo>
                  <a:pt x="455" y="417"/>
                </a:lnTo>
                <a:lnTo>
                  <a:pt x="456" y="421"/>
                </a:lnTo>
                <a:lnTo>
                  <a:pt x="455" y="426"/>
                </a:lnTo>
                <a:lnTo>
                  <a:pt x="452" y="430"/>
                </a:lnTo>
                <a:lnTo>
                  <a:pt x="449" y="432"/>
                </a:lnTo>
                <a:lnTo>
                  <a:pt x="444" y="433"/>
                </a:lnTo>
                <a:close/>
                <a:moveTo>
                  <a:pt x="444" y="578"/>
                </a:moveTo>
                <a:lnTo>
                  <a:pt x="323" y="578"/>
                </a:lnTo>
                <a:lnTo>
                  <a:pt x="318" y="577"/>
                </a:lnTo>
                <a:lnTo>
                  <a:pt x="315" y="574"/>
                </a:lnTo>
                <a:lnTo>
                  <a:pt x="312" y="571"/>
                </a:lnTo>
                <a:lnTo>
                  <a:pt x="311" y="566"/>
                </a:lnTo>
                <a:lnTo>
                  <a:pt x="312" y="561"/>
                </a:lnTo>
                <a:lnTo>
                  <a:pt x="315" y="558"/>
                </a:lnTo>
                <a:lnTo>
                  <a:pt x="318" y="555"/>
                </a:lnTo>
                <a:lnTo>
                  <a:pt x="323" y="554"/>
                </a:lnTo>
                <a:lnTo>
                  <a:pt x="444" y="554"/>
                </a:lnTo>
                <a:lnTo>
                  <a:pt x="449" y="555"/>
                </a:lnTo>
                <a:lnTo>
                  <a:pt x="452" y="558"/>
                </a:lnTo>
                <a:lnTo>
                  <a:pt x="455" y="561"/>
                </a:lnTo>
                <a:lnTo>
                  <a:pt x="456" y="566"/>
                </a:lnTo>
                <a:lnTo>
                  <a:pt x="455" y="571"/>
                </a:lnTo>
                <a:lnTo>
                  <a:pt x="452" y="574"/>
                </a:lnTo>
                <a:lnTo>
                  <a:pt x="449" y="577"/>
                </a:lnTo>
                <a:lnTo>
                  <a:pt x="444" y="578"/>
                </a:lnTo>
                <a:close/>
                <a:moveTo>
                  <a:pt x="271" y="249"/>
                </a:moveTo>
                <a:lnTo>
                  <a:pt x="194" y="325"/>
                </a:lnTo>
                <a:lnTo>
                  <a:pt x="190" y="327"/>
                </a:lnTo>
                <a:lnTo>
                  <a:pt x="186" y="328"/>
                </a:lnTo>
                <a:lnTo>
                  <a:pt x="181" y="327"/>
                </a:lnTo>
                <a:lnTo>
                  <a:pt x="178" y="325"/>
                </a:lnTo>
                <a:lnTo>
                  <a:pt x="132" y="280"/>
                </a:lnTo>
                <a:lnTo>
                  <a:pt x="129" y="275"/>
                </a:lnTo>
                <a:lnTo>
                  <a:pt x="128" y="270"/>
                </a:lnTo>
                <a:lnTo>
                  <a:pt x="129" y="266"/>
                </a:lnTo>
                <a:lnTo>
                  <a:pt x="132" y="262"/>
                </a:lnTo>
                <a:lnTo>
                  <a:pt x="136" y="260"/>
                </a:lnTo>
                <a:lnTo>
                  <a:pt x="140" y="259"/>
                </a:lnTo>
                <a:lnTo>
                  <a:pt x="145" y="260"/>
                </a:lnTo>
                <a:lnTo>
                  <a:pt x="149" y="262"/>
                </a:lnTo>
                <a:lnTo>
                  <a:pt x="186" y="299"/>
                </a:lnTo>
                <a:lnTo>
                  <a:pt x="253" y="232"/>
                </a:lnTo>
                <a:lnTo>
                  <a:pt x="258" y="230"/>
                </a:lnTo>
                <a:lnTo>
                  <a:pt x="262" y="229"/>
                </a:lnTo>
                <a:lnTo>
                  <a:pt x="267" y="230"/>
                </a:lnTo>
                <a:lnTo>
                  <a:pt x="271" y="232"/>
                </a:lnTo>
                <a:lnTo>
                  <a:pt x="273" y="236"/>
                </a:lnTo>
                <a:lnTo>
                  <a:pt x="274" y="240"/>
                </a:lnTo>
                <a:lnTo>
                  <a:pt x="273" y="245"/>
                </a:lnTo>
                <a:lnTo>
                  <a:pt x="271" y="249"/>
                </a:lnTo>
                <a:close/>
                <a:moveTo>
                  <a:pt x="271" y="386"/>
                </a:moveTo>
                <a:lnTo>
                  <a:pt x="194" y="461"/>
                </a:lnTo>
                <a:lnTo>
                  <a:pt x="190" y="464"/>
                </a:lnTo>
                <a:lnTo>
                  <a:pt x="186" y="465"/>
                </a:lnTo>
                <a:lnTo>
                  <a:pt x="181" y="464"/>
                </a:lnTo>
                <a:lnTo>
                  <a:pt x="178" y="461"/>
                </a:lnTo>
                <a:lnTo>
                  <a:pt x="132" y="415"/>
                </a:lnTo>
                <a:lnTo>
                  <a:pt x="129" y="411"/>
                </a:lnTo>
                <a:lnTo>
                  <a:pt x="128" y="407"/>
                </a:lnTo>
                <a:lnTo>
                  <a:pt x="129" y="403"/>
                </a:lnTo>
                <a:lnTo>
                  <a:pt x="132" y="399"/>
                </a:lnTo>
                <a:lnTo>
                  <a:pt x="136" y="396"/>
                </a:lnTo>
                <a:lnTo>
                  <a:pt x="140" y="395"/>
                </a:lnTo>
                <a:lnTo>
                  <a:pt x="145" y="396"/>
                </a:lnTo>
                <a:lnTo>
                  <a:pt x="149" y="399"/>
                </a:lnTo>
                <a:lnTo>
                  <a:pt x="186" y="436"/>
                </a:lnTo>
                <a:lnTo>
                  <a:pt x="253" y="368"/>
                </a:lnTo>
                <a:lnTo>
                  <a:pt x="258" y="365"/>
                </a:lnTo>
                <a:lnTo>
                  <a:pt x="262" y="365"/>
                </a:lnTo>
                <a:lnTo>
                  <a:pt x="267" y="365"/>
                </a:lnTo>
                <a:lnTo>
                  <a:pt x="271" y="368"/>
                </a:lnTo>
                <a:lnTo>
                  <a:pt x="273" y="372"/>
                </a:lnTo>
                <a:lnTo>
                  <a:pt x="274" y="376"/>
                </a:lnTo>
                <a:lnTo>
                  <a:pt x="273" y="381"/>
                </a:lnTo>
                <a:lnTo>
                  <a:pt x="271" y="386"/>
                </a:lnTo>
                <a:close/>
                <a:moveTo>
                  <a:pt x="271" y="522"/>
                </a:moveTo>
                <a:lnTo>
                  <a:pt x="194" y="599"/>
                </a:lnTo>
                <a:lnTo>
                  <a:pt x="190" y="601"/>
                </a:lnTo>
                <a:lnTo>
                  <a:pt x="186" y="602"/>
                </a:lnTo>
                <a:lnTo>
                  <a:pt x="181" y="601"/>
                </a:lnTo>
                <a:lnTo>
                  <a:pt x="178" y="599"/>
                </a:lnTo>
                <a:lnTo>
                  <a:pt x="132" y="553"/>
                </a:lnTo>
                <a:lnTo>
                  <a:pt x="129" y="549"/>
                </a:lnTo>
                <a:lnTo>
                  <a:pt x="128" y="545"/>
                </a:lnTo>
                <a:lnTo>
                  <a:pt x="129" y="540"/>
                </a:lnTo>
                <a:lnTo>
                  <a:pt x="132" y="535"/>
                </a:lnTo>
                <a:lnTo>
                  <a:pt x="136" y="533"/>
                </a:lnTo>
                <a:lnTo>
                  <a:pt x="140" y="532"/>
                </a:lnTo>
                <a:lnTo>
                  <a:pt x="145" y="533"/>
                </a:lnTo>
                <a:lnTo>
                  <a:pt x="149" y="535"/>
                </a:lnTo>
                <a:lnTo>
                  <a:pt x="186" y="572"/>
                </a:lnTo>
                <a:lnTo>
                  <a:pt x="253" y="505"/>
                </a:lnTo>
                <a:lnTo>
                  <a:pt x="258" y="502"/>
                </a:lnTo>
                <a:lnTo>
                  <a:pt x="262" y="501"/>
                </a:lnTo>
                <a:lnTo>
                  <a:pt x="267" y="502"/>
                </a:lnTo>
                <a:lnTo>
                  <a:pt x="271" y="505"/>
                </a:lnTo>
                <a:lnTo>
                  <a:pt x="273" y="509"/>
                </a:lnTo>
                <a:lnTo>
                  <a:pt x="274" y="513"/>
                </a:lnTo>
                <a:lnTo>
                  <a:pt x="273" y="518"/>
                </a:lnTo>
                <a:lnTo>
                  <a:pt x="271" y="522"/>
                </a:lnTo>
                <a:close/>
                <a:moveTo>
                  <a:pt x="550" y="196"/>
                </a:moveTo>
                <a:lnTo>
                  <a:pt x="357" y="3"/>
                </a:lnTo>
                <a:lnTo>
                  <a:pt x="353" y="1"/>
                </a:lnTo>
                <a:lnTo>
                  <a:pt x="349" y="0"/>
                </a:lnTo>
                <a:lnTo>
                  <a:pt x="12" y="0"/>
                </a:lnTo>
                <a:lnTo>
                  <a:pt x="7" y="1"/>
                </a:lnTo>
                <a:lnTo>
                  <a:pt x="4" y="3"/>
                </a:lnTo>
                <a:lnTo>
                  <a:pt x="1" y="7"/>
                </a:lnTo>
                <a:lnTo>
                  <a:pt x="0" y="12"/>
                </a:lnTo>
                <a:lnTo>
                  <a:pt x="0" y="711"/>
                </a:lnTo>
                <a:lnTo>
                  <a:pt x="1" y="715"/>
                </a:lnTo>
                <a:lnTo>
                  <a:pt x="4" y="719"/>
                </a:lnTo>
                <a:lnTo>
                  <a:pt x="7" y="721"/>
                </a:lnTo>
                <a:lnTo>
                  <a:pt x="12" y="722"/>
                </a:lnTo>
                <a:lnTo>
                  <a:pt x="542" y="722"/>
                </a:lnTo>
                <a:lnTo>
                  <a:pt x="546" y="721"/>
                </a:lnTo>
                <a:lnTo>
                  <a:pt x="550" y="719"/>
                </a:lnTo>
                <a:lnTo>
                  <a:pt x="552" y="715"/>
                </a:lnTo>
                <a:lnTo>
                  <a:pt x="553" y="711"/>
                </a:lnTo>
                <a:lnTo>
                  <a:pt x="553" y="205"/>
                </a:lnTo>
                <a:lnTo>
                  <a:pt x="552" y="200"/>
                </a:lnTo>
                <a:lnTo>
                  <a:pt x="550" y="1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3B2B7F4-BBB5-4026-87A1-8FE4A56CDD23}"/>
              </a:ext>
            </a:extLst>
          </p:cNvPr>
          <p:cNvSpPr txBox="1"/>
          <p:nvPr/>
        </p:nvSpPr>
        <p:spPr>
          <a:xfrm flipH="1">
            <a:off x="9419507" y="4732755"/>
            <a:ext cx="1153981" cy="30777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ru-RU" altLang="ko-KR" sz="1400" dirty="0"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план +25,6%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3B2B7F4-BBB5-4026-87A1-8FE4A56CDD23}"/>
              </a:ext>
            </a:extLst>
          </p:cNvPr>
          <p:cNvSpPr txBox="1"/>
          <p:nvPr/>
        </p:nvSpPr>
        <p:spPr>
          <a:xfrm flipH="1">
            <a:off x="10923851" y="3935330"/>
            <a:ext cx="958058" cy="30777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ru-RU" altLang="ko-KR" sz="1400" dirty="0"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план - 103</a:t>
            </a:r>
          </a:p>
        </p:txBody>
      </p:sp>
    </p:spTree>
    <p:extLst>
      <p:ext uri="{BB962C8B-B14F-4D97-AF65-F5344CB8AC3E}">
        <p14:creationId xmlns:p14="http://schemas.microsoft.com/office/powerpoint/2010/main" val="249891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9E21BCBC-95AD-472E-B71B-712C78CF5E1C}"/>
              </a:ext>
            </a:extLst>
          </p:cNvPr>
          <p:cNvSpPr/>
          <p:nvPr/>
        </p:nvSpPr>
        <p:spPr>
          <a:xfrm>
            <a:off x="11364686" y="6451844"/>
            <a:ext cx="827314" cy="369332"/>
          </a:xfrm>
          <a:prstGeom prst="rect">
            <a:avLst/>
          </a:prstGeom>
          <a:solidFill>
            <a:srgbClr val="FF67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28F1EF8-D55F-4EAB-9B5F-B1D632BB5452}"/>
              </a:ext>
            </a:extLst>
          </p:cNvPr>
          <p:cNvSpPr/>
          <p:nvPr/>
        </p:nvSpPr>
        <p:spPr>
          <a:xfrm rot="10800000" flipV="1">
            <a:off x="6170151" y="-13597"/>
            <a:ext cx="107706" cy="809380"/>
          </a:xfrm>
          <a:prstGeom prst="rect">
            <a:avLst/>
          </a:prstGeom>
          <a:pattFill prst="zigZag">
            <a:fgClr>
              <a:schemeClr val="accent5">
                <a:lumMod val="75000"/>
              </a:schemeClr>
            </a:fgClr>
            <a:bgClr>
              <a:schemeClr val="accent5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40">
            <a:extLst>
              <a:ext uri="{FF2B5EF4-FFF2-40B4-BE49-F238E27FC236}">
                <a16:creationId xmlns:a16="http://schemas.microsoft.com/office/drawing/2014/main" id="{E21293C0-AAF2-4501-8EB2-BCF39BB6FD1E}"/>
              </a:ext>
            </a:extLst>
          </p:cNvPr>
          <p:cNvGrpSpPr/>
          <p:nvPr/>
        </p:nvGrpSpPr>
        <p:grpSpPr>
          <a:xfrm flipH="1">
            <a:off x="180166" y="1676974"/>
            <a:ext cx="2695426" cy="4133101"/>
            <a:chOff x="1185779" y="1929660"/>
            <a:chExt cx="2653108" cy="4167106"/>
          </a:xfrm>
        </p:grpSpPr>
        <p:sp>
          <p:nvSpPr>
            <p:cNvPr id="57" name="Freeform: Shape 26">
              <a:extLst>
                <a:ext uri="{FF2B5EF4-FFF2-40B4-BE49-F238E27FC236}">
                  <a16:creationId xmlns:a16="http://schemas.microsoft.com/office/drawing/2014/main" id="{150EABE6-9B8D-4B78-BAD2-C0E8CCE8CA61}"/>
                </a:ext>
              </a:extLst>
            </p:cNvPr>
            <p:cNvSpPr/>
            <p:nvPr/>
          </p:nvSpPr>
          <p:spPr>
            <a:xfrm rot="10800000">
              <a:off x="2031023" y="2910519"/>
              <a:ext cx="914400" cy="3186247"/>
            </a:xfrm>
            <a:custGeom>
              <a:avLst/>
              <a:gdLst>
                <a:gd name="connsiteX0" fmla="*/ 622790 w 914400"/>
                <a:gd name="connsiteY0" fmla="*/ 351869 h 2652291"/>
                <a:gd name="connsiteX1" fmla="*/ 457202 w 914400"/>
                <a:gd name="connsiteY1" fmla="*/ 91618 h 2652291"/>
                <a:gd name="connsiteX2" fmla="*/ 291613 w 914400"/>
                <a:gd name="connsiteY2" fmla="*/ 351869 h 2652291"/>
                <a:gd name="connsiteX3" fmla="*/ 692394 w 914400"/>
                <a:gd name="connsiteY3" fmla="*/ 2652291 h 2652291"/>
                <a:gd name="connsiteX4" fmla="*/ 649531 w 914400"/>
                <a:gd name="connsiteY4" fmla="*/ 2652291 h 2652291"/>
                <a:gd name="connsiteX5" fmla="*/ 649532 w 914400"/>
                <a:gd name="connsiteY5" fmla="*/ 946070 h 2652291"/>
                <a:gd name="connsiteX6" fmla="*/ 460497 w 914400"/>
                <a:gd name="connsiteY6" fmla="*/ 757035 h 2652291"/>
                <a:gd name="connsiteX7" fmla="*/ 271462 w 914400"/>
                <a:gd name="connsiteY7" fmla="*/ 946070 h 2652291"/>
                <a:gd name="connsiteX8" fmla="*/ 271462 w 914400"/>
                <a:gd name="connsiteY8" fmla="*/ 2652291 h 2652291"/>
                <a:gd name="connsiteX9" fmla="*/ 228599 w 914400"/>
                <a:gd name="connsiteY9" fmla="*/ 2652291 h 2652291"/>
                <a:gd name="connsiteX10" fmla="*/ 228600 w 914400"/>
                <a:gd name="connsiteY10" fmla="*/ 946070 h 2652291"/>
                <a:gd name="connsiteX11" fmla="*/ 39565 w 914400"/>
                <a:gd name="connsiteY11" fmla="*/ 757035 h 2652291"/>
                <a:gd name="connsiteX12" fmla="*/ 39565 w 914400"/>
                <a:gd name="connsiteY12" fmla="*/ 2061099 h 2652291"/>
                <a:gd name="connsiteX13" fmla="*/ 0 w 914400"/>
                <a:gd name="connsiteY13" fmla="*/ 2061099 h 2652291"/>
                <a:gd name="connsiteX14" fmla="*/ 0 w 914400"/>
                <a:gd name="connsiteY14" fmla="*/ 718570 h 2652291"/>
                <a:gd name="connsiteX15" fmla="*/ 0 w 914400"/>
                <a:gd name="connsiteY15" fmla="*/ 718569 h 2652291"/>
                <a:gd name="connsiteX16" fmla="*/ 1 w 914400"/>
                <a:gd name="connsiteY16" fmla="*/ 718569 h 2652291"/>
                <a:gd name="connsiteX17" fmla="*/ 457200 w 914400"/>
                <a:gd name="connsiteY17" fmla="*/ 0 h 2652291"/>
                <a:gd name="connsiteX18" fmla="*/ 914399 w 914400"/>
                <a:gd name="connsiteY18" fmla="*/ 718569 h 2652291"/>
                <a:gd name="connsiteX19" fmla="*/ 914400 w 914400"/>
                <a:gd name="connsiteY19" fmla="*/ 718569 h 2652291"/>
                <a:gd name="connsiteX20" fmla="*/ 914400 w 914400"/>
                <a:gd name="connsiteY20" fmla="*/ 718570 h 2652291"/>
                <a:gd name="connsiteX21" fmla="*/ 914400 w 914400"/>
                <a:gd name="connsiteY21" fmla="*/ 2061098 h 2652291"/>
                <a:gd name="connsiteX22" fmla="*/ 881428 w 914400"/>
                <a:gd name="connsiteY22" fmla="*/ 2061098 h 2652291"/>
                <a:gd name="connsiteX23" fmla="*/ 881428 w 914400"/>
                <a:gd name="connsiteY23" fmla="*/ 757035 h 2652291"/>
                <a:gd name="connsiteX24" fmla="*/ 692393 w 914400"/>
                <a:gd name="connsiteY24" fmla="*/ 946070 h 2652291"/>
                <a:gd name="connsiteX0" fmla="*/ 622790 w 914400"/>
                <a:gd name="connsiteY0" fmla="*/ 351869 h 3186247"/>
                <a:gd name="connsiteX1" fmla="*/ 457202 w 914400"/>
                <a:gd name="connsiteY1" fmla="*/ 91618 h 3186247"/>
                <a:gd name="connsiteX2" fmla="*/ 291613 w 914400"/>
                <a:gd name="connsiteY2" fmla="*/ 351869 h 3186247"/>
                <a:gd name="connsiteX3" fmla="*/ 622790 w 914400"/>
                <a:gd name="connsiteY3" fmla="*/ 351869 h 3186247"/>
                <a:gd name="connsiteX4" fmla="*/ 692394 w 914400"/>
                <a:gd name="connsiteY4" fmla="*/ 2652291 h 3186247"/>
                <a:gd name="connsiteX5" fmla="*/ 649531 w 914400"/>
                <a:gd name="connsiteY5" fmla="*/ 2652291 h 3186247"/>
                <a:gd name="connsiteX6" fmla="*/ 649532 w 914400"/>
                <a:gd name="connsiteY6" fmla="*/ 946070 h 3186247"/>
                <a:gd name="connsiteX7" fmla="*/ 460497 w 914400"/>
                <a:gd name="connsiteY7" fmla="*/ 757035 h 3186247"/>
                <a:gd name="connsiteX8" fmla="*/ 271462 w 914400"/>
                <a:gd name="connsiteY8" fmla="*/ 946070 h 3186247"/>
                <a:gd name="connsiteX9" fmla="*/ 271462 w 914400"/>
                <a:gd name="connsiteY9" fmla="*/ 2652291 h 3186247"/>
                <a:gd name="connsiteX10" fmla="*/ 225262 w 914400"/>
                <a:gd name="connsiteY10" fmla="*/ 3186247 h 3186247"/>
                <a:gd name="connsiteX11" fmla="*/ 228600 w 914400"/>
                <a:gd name="connsiteY11" fmla="*/ 946070 h 3186247"/>
                <a:gd name="connsiteX12" fmla="*/ 39565 w 914400"/>
                <a:gd name="connsiteY12" fmla="*/ 757035 h 3186247"/>
                <a:gd name="connsiteX13" fmla="*/ 39565 w 914400"/>
                <a:gd name="connsiteY13" fmla="*/ 2061099 h 3186247"/>
                <a:gd name="connsiteX14" fmla="*/ 0 w 914400"/>
                <a:gd name="connsiteY14" fmla="*/ 2061099 h 3186247"/>
                <a:gd name="connsiteX15" fmla="*/ 0 w 914400"/>
                <a:gd name="connsiteY15" fmla="*/ 718570 h 3186247"/>
                <a:gd name="connsiteX16" fmla="*/ 0 w 914400"/>
                <a:gd name="connsiteY16" fmla="*/ 718569 h 3186247"/>
                <a:gd name="connsiteX17" fmla="*/ 1 w 914400"/>
                <a:gd name="connsiteY17" fmla="*/ 718569 h 3186247"/>
                <a:gd name="connsiteX18" fmla="*/ 457200 w 914400"/>
                <a:gd name="connsiteY18" fmla="*/ 0 h 3186247"/>
                <a:gd name="connsiteX19" fmla="*/ 914399 w 914400"/>
                <a:gd name="connsiteY19" fmla="*/ 718569 h 3186247"/>
                <a:gd name="connsiteX20" fmla="*/ 914400 w 914400"/>
                <a:gd name="connsiteY20" fmla="*/ 718569 h 3186247"/>
                <a:gd name="connsiteX21" fmla="*/ 914400 w 914400"/>
                <a:gd name="connsiteY21" fmla="*/ 718570 h 3186247"/>
                <a:gd name="connsiteX22" fmla="*/ 914400 w 914400"/>
                <a:gd name="connsiteY22" fmla="*/ 2061098 h 3186247"/>
                <a:gd name="connsiteX23" fmla="*/ 881428 w 914400"/>
                <a:gd name="connsiteY23" fmla="*/ 2061098 h 3186247"/>
                <a:gd name="connsiteX24" fmla="*/ 881428 w 914400"/>
                <a:gd name="connsiteY24" fmla="*/ 757035 h 3186247"/>
                <a:gd name="connsiteX25" fmla="*/ 692393 w 914400"/>
                <a:gd name="connsiteY25" fmla="*/ 946070 h 3186247"/>
                <a:gd name="connsiteX26" fmla="*/ 692394 w 914400"/>
                <a:gd name="connsiteY26" fmla="*/ 2652291 h 3186247"/>
                <a:gd name="connsiteX0" fmla="*/ 622790 w 914400"/>
                <a:gd name="connsiteY0" fmla="*/ 351869 h 3186247"/>
                <a:gd name="connsiteX1" fmla="*/ 457202 w 914400"/>
                <a:gd name="connsiteY1" fmla="*/ 91618 h 3186247"/>
                <a:gd name="connsiteX2" fmla="*/ 291613 w 914400"/>
                <a:gd name="connsiteY2" fmla="*/ 351869 h 3186247"/>
                <a:gd name="connsiteX3" fmla="*/ 622790 w 914400"/>
                <a:gd name="connsiteY3" fmla="*/ 351869 h 3186247"/>
                <a:gd name="connsiteX4" fmla="*/ 692394 w 914400"/>
                <a:gd name="connsiteY4" fmla="*/ 2652291 h 3186247"/>
                <a:gd name="connsiteX5" fmla="*/ 649531 w 914400"/>
                <a:gd name="connsiteY5" fmla="*/ 2652291 h 3186247"/>
                <a:gd name="connsiteX6" fmla="*/ 649532 w 914400"/>
                <a:gd name="connsiteY6" fmla="*/ 946070 h 3186247"/>
                <a:gd name="connsiteX7" fmla="*/ 460497 w 914400"/>
                <a:gd name="connsiteY7" fmla="*/ 757035 h 3186247"/>
                <a:gd name="connsiteX8" fmla="*/ 271462 w 914400"/>
                <a:gd name="connsiteY8" fmla="*/ 946070 h 3186247"/>
                <a:gd name="connsiteX9" fmla="*/ 268124 w 914400"/>
                <a:gd name="connsiteY9" fmla="*/ 3172898 h 3186247"/>
                <a:gd name="connsiteX10" fmla="*/ 225262 w 914400"/>
                <a:gd name="connsiteY10" fmla="*/ 3186247 h 3186247"/>
                <a:gd name="connsiteX11" fmla="*/ 228600 w 914400"/>
                <a:gd name="connsiteY11" fmla="*/ 946070 h 3186247"/>
                <a:gd name="connsiteX12" fmla="*/ 39565 w 914400"/>
                <a:gd name="connsiteY12" fmla="*/ 757035 h 3186247"/>
                <a:gd name="connsiteX13" fmla="*/ 39565 w 914400"/>
                <a:gd name="connsiteY13" fmla="*/ 2061099 h 3186247"/>
                <a:gd name="connsiteX14" fmla="*/ 0 w 914400"/>
                <a:gd name="connsiteY14" fmla="*/ 2061099 h 3186247"/>
                <a:gd name="connsiteX15" fmla="*/ 0 w 914400"/>
                <a:gd name="connsiteY15" fmla="*/ 718570 h 3186247"/>
                <a:gd name="connsiteX16" fmla="*/ 0 w 914400"/>
                <a:gd name="connsiteY16" fmla="*/ 718569 h 3186247"/>
                <a:gd name="connsiteX17" fmla="*/ 1 w 914400"/>
                <a:gd name="connsiteY17" fmla="*/ 718569 h 3186247"/>
                <a:gd name="connsiteX18" fmla="*/ 457200 w 914400"/>
                <a:gd name="connsiteY18" fmla="*/ 0 h 3186247"/>
                <a:gd name="connsiteX19" fmla="*/ 914399 w 914400"/>
                <a:gd name="connsiteY19" fmla="*/ 718569 h 3186247"/>
                <a:gd name="connsiteX20" fmla="*/ 914400 w 914400"/>
                <a:gd name="connsiteY20" fmla="*/ 718569 h 3186247"/>
                <a:gd name="connsiteX21" fmla="*/ 914400 w 914400"/>
                <a:gd name="connsiteY21" fmla="*/ 718570 h 3186247"/>
                <a:gd name="connsiteX22" fmla="*/ 914400 w 914400"/>
                <a:gd name="connsiteY22" fmla="*/ 2061098 h 3186247"/>
                <a:gd name="connsiteX23" fmla="*/ 881428 w 914400"/>
                <a:gd name="connsiteY23" fmla="*/ 2061098 h 3186247"/>
                <a:gd name="connsiteX24" fmla="*/ 881428 w 914400"/>
                <a:gd name="connsiteY24" fmla="*/ 757035 h 3186247"/>
                <a:gd name="connsiteX25" fmla="*/ 692393 w 914400"/>
                <a:gd name="connsiteY25" fmla="*/ 946070 h 3186247"/>
                <a:gd name="connsiteX26" fmla="*/ 692394 w 914400"/>
                <a:gd name="connsiteY26" fmla="*/ 2652291 h 3186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14400" h="3186247">
                  <a:moveTo>
                    <a:pt x="622790" y="351869"/>
                  </a:moveTo>
                  <a:lnTo>
                    <a:pt x="457202" y="91618"/>
                  </a:lnTo>
                  <a:lnTo>
                    <a:pt x="291613" y="351869"/>
                  </a:lnTo>
                  <a:lnTo>
                    <a:pt x="622790" y="351869"/>
                  </a:lnTo>
                  <a:close/>
                  <a:moveTo>
                    <a:pt x="692394" y="2652291"/>
                  </a:moveTo>
                  <a:lnTo>
                    <a:pt x="649531" y="2652291"/>
                  </a:lnTo>
                  <a:cubicBezTo>
                    <a:pt x="649531" y="2083551"/>
                    <a:pt x="649532" y="1514810"/>
                    <a:pt x="649532" y="946070"/>
                  </a:cubicBezTo>
                  <a:cubicBezTo>
                    <a:pt x="649532" y="841669"/>
                    <a:pt x="564898" y="757035"/>
                    <a:pt x="460497" y="757035"/>
                  </a:cubicBezTo>
                  <a:cubicBezTo>
                    <a:pt x="356096" y="757035"/>
                    <a:pt x="271462" y="841669"/>
                    <a:pt x="271462" y="946070"/>
                  </a:cubicBezTo>
                  <a:cubicBezTo>
                    <a:pt x="270349" y="1688346"/>
                    <a:pt x="269237" y="2430622"/>
                    <a:pt x="268124" y="3172898"/>
                  </a:cubicBezTo>
                  <a:lnTo>
                    <a:pt x="225262" y="3186247"/>
                  </a:lnTo>
                  <a:cubicBezTo>
                    <a:pt x="225262" y="2617507"/>
                    <a:pt x="228600" y="1514810"/>
                    <a:pt x="228600" y="946070"/>
                  </a:cubicBezTo>
                  <a:cubicBezTo>
                    <a:pt x="228600" y="841669"/>
                    <a:pt x="143966" y="757035"/>
                    <a:pt x="39565" y="757035"/>
                  </a:cubicBezTo>
                  <a:lnTo>
                    <a:pt x="39565" y="2061099"/>
                  </a:lnTo>
                  <a:lnTo>
                    <a:pt x="0" y="2061099"/>
                  </a:lnTo>
                  <a:lnTo>
                    <a:pt x="0" y="718570"/>
                  </a:lnTo>
                  <a:lnTo>
                    <a:pt x="0" y="718569"/>
                  </a:lnTo>
                  <a:lnTo>
                    <a:pt x="1" y="718569"/>
                  </a:lnTo>
                  <a:lnTo>
                    <a:pt x="457200" y="0"/>
                  </a:lnTo>
                  <a:lnTo>
                    <a:pt x="914399" y="718569"/>
                  </a:lnTo>
                  <a:lnTo>
                    <a:pt x="914400" y="718569"/>
                  </a:lnTo>
                  <a:lnTo>
                    <a:pt x="914400" y="718570"/>
                  </a:lnTo>
                  <a:lnTo>
                    <a:pt x="914400" y="2061098"/>
                  </a:lnTo>
                  <a:lnTo>
                    <a:pt x="881428" y="2061098"/>
                  </a:lnTo>
                  <a:lnTo>
                    <a:pt x="881428" y="757035"/>
                  </a:lnTo>
                  <a:cubicBezTo>
                    <a:pt x="777027" y="757035"/>
                    <a:pt x="692393" y="841669"/>
                    <a:pt x="692393" y="946070"/>
                  </a:cubicBezTo>
                  <a:cubicBezTo>
                    <a:pt x="692393" y="1514810"/>
                    <a:pt x="692394" y="2083551"/>
                    <a:pt x="692394" y="2652291"/>
                  </a:cubicBezTo>
                  <a:close/>
                </a:path>
              </a:pathLst>
            </a:cu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reeform 45">
              <a:extLst>
                <a:ext uri="{FF2B5EF4-FFF2-40B4-BE49-F238E27FC236}">
                  <a16:creationId xmlns:a16="http://schemas.microsoft.com/office/drawing/2014/main" id="{582A3DC2-D60D-4FFD-93C2-F0BD7F5FCBEF}"/>
                </a:ext>
              </a:extLst>
            </p:cNvPr>
            <p:cNvSpPr/>
            <p:nvPr/>
          </p:nvSpPr>
          <p:spPr>
            <a:xfrm rot="810005" flipH="1">
              <a:off x="2946073" y="3638269"/>
              <a:ext cx="892814" cy="522488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59" name="Freeform 50">
              <a:extLst>
                <a:ext uri="{FF2B5EF4-FFF2-40B4-BE49-F238E27FC236}">
                  <a16:creationId xmlns:a16="http://schemas.microsoft.com/office/drawing/2014/main" id="{FE020501-D66C-4208-9D4D-A74D0ECCBE08}"/>
                </a:ext>
              </a:extLst>
            </p:cNvPr>
            <p:cNvSpPr/>
            <p:nvPr/>
          </p:nvSpPr>
          <p:spPr>
            <a:xfrm rot="1369059">
              <a:off x="1185779" y="3324128"/>
              <a:ext cx="1045654" cy="611934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solidFill>
              <a:srgbClr val="FF679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60" name="Freeform 45">
              <a:extLst>
                <a:ext uri="{FF2B5EF4-FFF2-40B4-BE49-F238E27FC236}">
                  <a16:creationId xmlns:a16="http://schemas.microsoft.com/office/drawing/2014/main" id="{BDA1B215-2E23-4798-82EB-22894809AE13}"/>
                </a:ext>
              </a:extLst>
            </p:cNvPr>
            <p:cNvSpPr/>
            <p:nvPr/>
          </p:nvSpPr>
          <p:spPr>
            <a:xfrm rot="21310303" flipH="1">
              <a:off x="2684779" y="3281210"/>
              <a:ext cx="454929" cy="266232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61" name="Freeform 45">
              <a:extLst>
                <a:ext uri="{FF2B5EF4-FFF2-40B4-BE49-F238E27FC236}">
                  <a16:creationId xmlns:a16="http://schemas.microsoft.com/office/drawing/2014/main" id="{ECC4FD43-6B36-4288-82B0-F3D0783A8D6C}"/>
                </a:ext>
              </a:extLst>
            </p:cNvPr>
            <p:cNvSpPr/>
            <p:nvPr/>
          </p:nvSpPr>
          <p:spPr>
            <a:xfrm rot="396499" flipH="1">
              <a:off x="2040745" y="3833601"/>
              <a:ext cx="485708" cy="284244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solidFill>
              <a:srgbClr val="FF679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62" name="Freeform 50">
              <a:extLst>
                <a:ext uri="{FF2B5EF4-FFF2-40B4-BE49-F238E27FC236}">
                  <a16:creationId xmlns:a16="http://schemas.microsoft.com/office/drawing/2014/main" id="{2854D773-A7DB-4CA1-BC93-A2423CCADF91}"/>
                </a:ext>
              </a:extLst>
            </p:cNvPr>
            <p:cNvSpPr/>
            <p:nvPr/>
          </p:nvSpPr>
          <p:spPr>
            <a:xfrm rot="403061">
              <a:off x="1973760" y="3291297"/>
              <a:ext cx="315405" cy="184580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63" name="Freeform 45">
              <a:extLst>
                <a:ext uri="{FF2B5EF4-FFF2-40B4-BE49-F238E27FC236}">
                  <a16:creationId xmlns:a16="http://schemas.microsoft.com/office/drawing/2014/main" id="{23407D92-1F90-4393-B8B1-60964E91D1A9}"/>
                </a:ext>
              </a:extLst>
            </p:cNvPr>
            <p:cNvSpPr/>
            <p:nvPr/>
          </p:nvSpPr>
          <p:spPr>
            <a:xfrm rot="20700000" flipH="1">
              <a:off x="2239731" y="3133449"/>
              <a:ext cx="485708" cy="284244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64" name="Freeform 45">
              <a:extLst>
                <a:ext uri="{FF2B5EF4-FFF2-40B4-BE49-F238E27FC236}">
                  <a16:creationId xmlns:a16="http://schemas.microsoft.com/office/drawing/2014/main" id="{FBCB38E0-0D01-4DC9-8188-253289860620}"/>
                </a:ext>
              </a:extLst>
            </p:cNvPr>
            <p:cNvSpPr/>
            <p:nvPr/>
          </p:nvSpPr>
          <p:spPr>
            <a:xfrm rot="383939" flipH="1">
              <a:off x="2702830" y="2510607"/>
              <a:ext cx="937541" cy="548664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65" name="Freeform 45">
              <a:extLst>
                <a:ext uri="{FF2B5EF4-FFF2-40B4-BE49-F238E27FC236}">
                  <a16:creationId xmlns:a16="http://schemas.microsoft.com/office/drawing/2014/main" id="{D778B9E8-8929-4194-B71A-F6AAE2074A3C}"/>
                </a:ext>
              </a:extLst>
            </p:cNvPr>
            <p:cNvSpPr/>
            <p:nvPr/>
          </p:nvSpPr>
          <p:spPr>
            <a:xfrm rot="20700000" flipH="1">
              <a:off x="2884599" y="4188611"/>
              <a:ext cx="374207" cy="218992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66" name="Freeform 50">
              <a:extLst>
                <a:ext uri="{FF2B5EF4-FFF2-40B4-BE49-F238E27FC236}">
                  <a16:creationId xmlns:a16="http://schemas.microsoft.com/office/drawing/2014/main" id="{047E17C0-858B-4884-AEF6-969C7668A37B}"/>
                </a:ext>
              </a:extLst>
            </p:cNvPr>
            <p:cNvSpPr/>
            <p:nvPr/>
          </p:nvSpPr>
          <p:spPr>
            <a:xfrm rot="1057610">
              <a:off x="1400309" y="1929660"/>
              <a:ext cx="1496493" cy="875772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67" name="Freeform 45">
              <a:extLst>
                <a:ext uri="{FF2B5EF4-FFF2-40B4-BE49-F238E27FC236}">
                  <a16:creationId xmlns:a16="http://schemas.microsoft.com/office/drawing/2014/main" id="{32520656-7C61-441B-9EDF-218E6FC5AC6E}"/>
                </a:ext>
              </a:extLst>
            </p:cNvPr>
            <p:cNvSpPr/>
            <p:nvPr/>
          </p:nvSpPr>
          <p:spPr>
            <a:xfrm rot="20700000" flipH="1">
              <a:off x="1876922" y="2833176"/>
              <a:ext cx="400079" cy="234133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solidFill>
              <a:srgbClr val="FF679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68" name="Freeform 50">
              <a:extLst>
                <a:ext uri="{FF2B5EF4-FFF2-40B4-BE49-F238E27FC236}">
                  <a16:creationId xmlns:a16="http://schemas.microsoft.com/office/drawing/2014/main" id="{25996E47-8BA8-4D88-BE65-FF7B0F78DD77}"/>
                </a:ext>
              </a:extLst>
            </p:cNvPr>
            <p:cNvSpPr/>
            <p:nvPr/>
          </p:nvSpPr>
          <p:spPr>
            <a:xfrm rot="1740912">
              <a:off x="1464315" y="2953502"/>
              <a:ext cx="561963" cy="328870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solidFill>
              <a:srgbClr val="FF679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69" name="Freeform 50">
              <a:extLst>
                <a:ext uri="{FF2B5EF4-FFF2-40B4-BE49-F238E27FC236}">
                  <a16:creationId xmlns:a16="http://schemas.microsoft.com/office/drawing/2014/main" id="{36B550E4-8C82-480A-9671-F19B4C21FEC0}"/>
                </a:ext>
              </a:extLst>
            </p:cNvPr>
            <p:cNvSpPr/>
            <p:nvPr/>
          </p:nvSpPr>
          <p:spPr>
            <a:xfrm rot="20963715">
              <a:off x="2362862" y="3493931"/>
              <a:ext cx="328679" cy="192348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70" name="Freeform 45">
              <a:extLst>
                <a:ext uri="{FF2B5EF4-FFF2-40B4-BE49-F238E27FC236}">
                  <a16:creationId xmlns:a16="http://schemas.microsoft.com/office/drawing/2014/main" id="{EFED27D1-F7BC-4A00-8A7D-D82C3F3C102C}"/>
                </a:ext>
              </a:extLst>
            </p:cNvPr>
            <p:cNvSpPr/>
            <p:nvPr/>
          </p:nvSpPr>
          <p:spPr>
            <a:xfrm rot="21114432" flipH="1">
              <a:off x="2829618" y="2016750"/>
              <a:ext cx="640975" cy="375109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71" name="Freeform 45">
              <a:extLst>
                <a:ext uri="{FF2B5EF4-FFF2-40B4-BE49-F238E27FC236}">
                  <a16:creationId xmlns:a16="http://schemas.microsoft.com/office/drawing/2014/main" id="{6D65659F-16F4-4031-B5C3-4FC58EF99AAC}"/>
                </a:ext>
              </a:extLst>
            </p:cNvPr>
            <p:cNvSpPr/>
            <p:nvPr/>
          </p:nvSpPr>
          <p:spPr>
            <a:xfrm rot="20700000" flipH="1">
              <a:off x="2686368" y="3037688"/>
              <a:ext cx="341361" cy="199770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72" name="Freeform 50">
              <a:extLst>
                <a:ext uri="{FF2B5EF4-FFF2-40B4-BE49-F238E27FC236}">
                  <a16:creationId xmlns:a16="http://schemas.microsoft.com/office/drawing/2014/main" id="{86080A46-C8D0-4738-A6CB-C5A41146BE19}"/>
                </a:ext>
              </a:extLst>
            </p:cNvPr>
            <p:cNvSpPr/>
            <p:nvPr/>
          </p:nvSpPr>
          <p:spPr>
            <a:xfrm rot="403061">
              <a:off x="2716957" y="3900537"/>
              <a:ext cx="238420" cy="139527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</p:grpSp>
      <p:grpSp>
        <p:nvGrpSpPr>
          <p:cNvPr id="76" name="Group 47">
            <a:extLst>
              <a:ext uri="{FF2B5EF4-FFF2-40B4-BE49-F238E27FC236}">
                <a16:creationId xmlns:a16="http://schemas.microsoft.com/office/drawing/2014/main" id="{19C4023A-EB9D-4F89-A9F1-1197B953B33A}"/>
              </a:ext>
            </a:extLst>
          </p:cNvPr>
          <p:cNvGrpSpPr/>
          <p:nvPr/>
        </p:nvGrpSpPr>
        <p:grpSpPr>
          <a:xfrm flipH="1">
            <a:off x="2780067" y="4638869"/>
            <a:ext cx="3272960" cy="1499900"/>
            <a:chOff x="3059832" y="2159579"/>
            <a:chExt cx="2960573" cy="588212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E6A78D0-09B6-40D3-B259-C4BBB55785EC}"/>
                </a:ext>
              </a:extLst>
            </p:cNvPr>
            <p:cNvSpPr txBox="1"/>
            <p:nvPr/>
          </p:nvSpPr>
          <p:spPr>
            <a:xfrm>
              <a:off x="3059833" y="2421901"/>
              <a:ext cx="2960572" cy="3258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Ресурсная площадка: организация профильных смен, профессиональных проб.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A4A4FEC-F293-4545-8ED5-E9CE311D4787}"/>
                </a:ext>
              </a:extLst>
            </p:cNvPr>
            <p:cNvSpPr txBox="1"/>
            <p:nvPr/>
          </p:nvSpPr>
          <p:spPr>
            <a:xfrm>
              <a:off x="3059832" y="2159579"/>
              <a:ext cx="2960573" cy="253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altLang="zh-CN" dirty="0">
                  <a:solidFill>
                    <a:schemeClr val="accent2"/>
                  </a:solidFill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ГБПОУ «Красноярский государственный техникум»</a:t>
              </a:r>
              <a:endParaRPr lang="en-US" dirty="0">
                <a:solidFill>
                  <a:schemeClr val="accent2"/>
                </a:solidFill>
                <a:latin typeface="Calibri" panose="020F050202020403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9" name="Group 50">
            <a:extLst>
              <a:ext uri="{FF2B5EF4-FFF2-40B4-BE49-F238E27FC236}">
                <a16:creationId xmlns:a16="http://schemas.microsoft.com/office/drawing/2014/main" id="{7D01A6C3-52D0-4BBF-80A5-EF21CB60DD85}"/>
              </a:ext>
            </a:extLst>
          </p:cNvPr>
          <p:cNvGrpSpPr/>
          <p:nvPr/>
        </p:nvGrpSpPr>
        <p:grpSpPr>
          <a:xfrm flipH="1">
            <a:off x="2780067" y="3136640"/>
            <a:ext cx="3782597" cy="1365832"/>
            <a:chOff x="3059832" y="2159579"/>
            <a:chExt cx="2960573" cy="1241416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3B2B7F4-BBB5-4026-87A1-8FE4A56CDD23}"/>
                </a:ext>
              </a:extLst>
            </p:cNvPr>
            <p:cNvSpPr txBox="1"/>
            <p:nvPr/>
          </p:nvSpPr>
          <p:spPr>
            <a:xfrm>
              <a:off x="3300099" y="2421902"/>
              <a:ext cx="2720305" cy="979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Участие в мероприятиях проекта: </a:t>
              </a:r>
            </a:p>
            <a:p>
              <a:r>
                <a:rPr lang="ru-RU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организация и проведение олимпиад, </a:t>
              </a:r>
            </a:p>
            <a:p>
              <a:r>
                <a:rPr lang="ru-RU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Дней открытых дверей, мастер-классов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2975D53-5518-4BA3-A601-C7789C3294A9}"/>
                </a:ext>
              </a:extLst>
            </p:cNvPr>
            <p:cNvSpPr txBox="1"/>
            <p:nvPr/>
          </p:nvSpPr>
          <p:spPr>
            <a:xfrm>
              <a:off x="3059832" y="2159579"/>
              <a:ext cx="2960573" cy="335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СГСПУ</a:t>
              </a:r>
              <a:endParaRPr lang="en-US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86" name="Группа 85"/>
          <p:cNvGrpSpPr/>
          <p:nvPr/>
        </p:nvGrpSpPr>
        <p:grpSpPr>
          <a:xfrm>
            <a:off x="241188" y="1847803"/>
            <a:ext cx="2280419" cy="1930334"/>
            <a:chOff x="4840579" y="2258108"/>
            <a:chExt cx="2280419" cy="1930334"/>
          </a:xfrm>
        </p:grpSpPr>
        <p:sp>
          <p:nvSpPr>
            <p:cNvPr id="73" name="Oval 21">
              <a:extLst>
                <a:ext uri="{FF2B5EF4-FFF2-40B4-BE49-F238E27FC236}">
                  <a16:creationId xmlns:a16="http://schemas.microsoft.com/office/drawing/2014/main" id="{2D45EFCF-AE55-469E-BEEA-15A2E6EBEC19}"/>
                </a:ext>
              </a:extLst>
            </p:cNvPr>
            <p:cNvSpPr/>
            <p:nvPr/>
          </p:nvSpPr>
          <p:spPr>
            <a:xfrm rot="20700000">
              <a:off x="6216425" y="2258108"/>
              <a:ext cx="478160" cy="387208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74" name="Rectangle 15">
              <a:extLst>
                <a:ext uri="{FF2B5EF4-FFF2-40B4-BE49-F238E27FC236}">
                  <a16:creationId xmlns:a16="http://schemas.microsoft.com/office/drawing/2014/main" id="{BE0F6E72-9E04-412F-A322-CB00E6054DF3}"/>
                </a:ext>
              </a:extLst>
            </p:cNvPr>
            <p:cNvSpPr/>
            <p:nvPr/>
          </p:nvSpPr>
          <p:spPr>
            <a:xfrm rot="14270044">
              <a:off x="5033245" y="3892738"/>
              <a:ext cx="277994" cy="313414"/>
            </a:xfrm>
            <a:custGeom>
              <a:avLst/>
              <a:gdLst/>
              <a:ahLst/>
              <a:cxnLst/>
              <a:rect l="l" t="t" r="r" b="b"/>
              <a:pathLst>
                <a:path w="4088964" h="4259405">
                  <a:moveTo>
                    <a:pt x="1480605" y="2231940"/>
                  </a:moveTo>
                  <a:lnTo>
                    <a:pt x="1199818" y="2044620"/>
                  </a:lnTo>
                  <a:lnTo>
                    <a:pt x="761621" y="2687221"/>
                  </a:lnTo>
                  <a:cubicBezTo>
                    <a:pt x="501536" y="2652619"/>
                    <a:pt x="265323" y="2467912"/>
                    <a:pt x="39127" y="2272940"/>
                  </a:cubicBezTo>
                  <a:cubicBezTo>
                    <a:pt x="-80639" y="2070133"/>
                    <a:pt x="269496" y="1743507"/>
                    <a:pt x="374515" y="1494038"/>
                  </a:cubicBezTo>
                  <a:lnTo>
                    <a:pt x="93728" y="1306717"/>
                  </a:lnTo>
                  <a:lnTo>
                    <a:pt x="1091841" y="1312633"/>
                  </a:lnTo>
                  <a:close/>
                  <a:moveTo>
                    <a:pt x="2759566" y="226796"/>
                  </a:moveTo>
                  <a:cubicBezTo>
                    <a:pt x="2331051" y="377379"/>
                    <a:pt x="2150002" y="492309"/>
                    <a:pt x="1991062" y="643648"/>
                  </a:cubicBezTo>
                  <a:lnTo>
                    <a:pt x="1463599" y="1446568"/>
                  </a:lnTo>
                  <a:lnTo>
                    <a:pt x="610317" y="909936"/>
                  </a:lnTo>
                  <a:cubicBezTo>
                    <a:pt x="810411" y="627556"/>
                    <a:pt x="1020899" y="239191"/>
                    <a:pt x="1244930" y="61882"/>
                  </a:cubicBezTo>
                  <a:cubicBezTo>
                    <a:pt x="1491876" y="-75367"/>
                    <a:pt x="1697752" y="31605"/>
                    <a:pt x="2759566" y="226796"/>
                  </a:cubicBezTo>
                  <a:close/>
                  <a:moveTo>
                    <a:pt x="1722488" y="3820535"/>
                  </a:moveTo>
                  <a:cubicBezTo>
                    <a:pt x="1376925" y="3801485"/>
                    <a:pt x="936112" y="3830060"/>
                    <a:pt x="666750" y="3734810"/>
                  </a:cubicBezTo>
                  <a:cubicBezTo>
                    <a:pt x="419100" y="3598835"/>
                    <a:pt x="400050" y="3367610"/>
                    <a:pt x="0" y="2364860"/>
                  </a:cubicBezTo>
                  <a:cubicBezTo>
                    <a:pt x="355600" y="2647435"/>
                    <a:pt x="549276" y="2739510"/>
                    <a:pt x="762000" y="2793485"/>
                  </a:cubicBezTo>
                  <a:lnTo>
                    <a:pt x="1722487" y="2812535"/>
                  </a:lnTo>
                  <a:close/>
                  <a:moveTo>
                    <a:pt x="3605396" y="869465"/>
                  </a:moveTo>
                  <a:lnTo>
                    <a:pt x="3069019" y="1711228"/>
                  </a:lnTo>
                  <a:lnTo>
                    <a:pt x="2083849" y="1550906"/>
                  </a:lnTo>
                  <a:lnTo>
                    <a:pt x="2391902" y="1412941"/>
                  </a:lnTo>
                  <a:lnTo>
                    <a:pt x="2081217" y="699900"/>
                  </a:lnTo>
                  <a:cubicBezTo>
                    <a:pt x="2248971" y="498156"/>
                    <a:pt x="2531081" y="396532"/>
                    <a:pt x="2816547" y="308854"/>
                  </a:cubicBezTo>
                  <a:cubicBezTo>
                    <a:pt x="3051986" y="315439"/>
                    <a:pt x="3142075" y="785719"/>
                    <a:pt x="3297344" y="1007430"/>
                  </a:cubicBezTo>
                  <a:close/>
                  <a:moveTo>
                    <a:pt x="3222215" y="3788662"/>
                  </a:moveTo>
                  <a:cubicBezTo>
                    <a:pt x="3089072" y="3954283"/>
                    <a:pt x="2662122" y="3869088"/>
                    <a:pt x="2413930" y="3921936"/>
                  </a:cubicBezTo>
                  <a:lnTo>
                    <a:pt x="2420658" y="4259405"/>
                  </a:lnTo>
                  <a:lnTo>
                    <a:pt x="1855155" y="3436926"/>
                  </a:lnTo>
                  <a:lnTo>
                    <a:pt x="2387428" y="2592563"/>
                  </a:lnTo>
                  <a:lnTo>
                    <a:pt x="2394156" y="2930032"/>
                  </a:lnTo>
                  <a:lnTo>
                    <a:pt x="3171906" y="2922431"/>
                  </a:lnTo>
                  <a:cubicBezTo>
                    <a:pt x="3292132" y="3155642"/>
                    <a:pt x="3275533" y="3455038"/>
                    <a:pt x="3244786" y="3752078"/>
                  </a:cubicBezTo>
                  <a:cubicBezTo>
                    <a:pt x="3238662" y="3765464"/>
                    <a:pt x="3231091" y="3777620"/>
                    <a:pt x="3222215" y="3788662"/>
                  </a:cubicBezTo>
                  <a:close/>
                  <a:moveTo>
                    <a:pt x="3948285" y="2834020"/>
                  </a:moveTo>
                  <a:cubicBezTo>
                    <a:pt x="3833022" y="3018741"/>
                    <a:pt x="3639730" y="3281008"/>
                    <a:pt x="3342579" y="3731662"/>
                  </a:cubicBezTo>
                  <a:cubicBezTo>
                    <a:pt x="3371271" y="3278367"/>
                    <a:pt x="3336159" y="3066813"/>
                    <a:pt x="3258895" y="2861397"/>
                  </a:cubicBezTo>
                  <a:lnTo>
                    <a:pt x="2725671" y="2062291"/>
                  </a:lnTo>
                  <a:lnTo>
                    <a:pt x="3552883" y="1486284"/>
                  </a:lnTo>
                  <a:cubicBezTo>
                    <a:pt x="3734716" y="1780754"/>
                    <a:pt x="4010062" y="2126176"/>
                    <a:pt x="4085819" y="2401657"/>
                  </a:cubicBezTo>
                  <a:cubicBezTo>
                    <a:pt x="4100783" y="2542124"/>
                    <a:pt x="4063549" y="2649298"/>
                    <a:pt x="3948285" y="283402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75" name="Donut 15">
              <a:extLst>
                <a:ext uri="{FF2B5EF4-FFF2-40B4-BE49-F238E27FC236}">
                  <a16:creationId xmlns:a16="http://schemas.microsoft.com/office/drawing/2014/main" id="{85766882-9BC2-4675-928A-C6BDD3693F58}"/>
                </a:ext>
              </a:extLst>
            </p:cNvPr>
            <p:cNvSpPr/>
            <p:nvPr/>
          </p:nvSpPr>
          <p:spPr>
            <a:xfrm>
              <a:off x="6740696" y="3576560"/>
              <a:ext cx="380302" cy="352862"/>
            </a:xfrm>
            <a:custGeom>
              <a:avLst/>
              <a:gdLst/>
              <a:ahLst/>
              <a:cxnLst/>
              <a:rect l="l" t="t" r="r" b="b"/>
              <a:pathLst>
                <a:path w="3821708" h="3795110">
                  <a:moveTo>
                    <a:pt x="1910854" y="903842"/>
                  </a:moveTo>
                  <a:lnTo>
                    <a:pt x="1793831" y="1129420"/>
                  </a:lnTo>
                  <a:lnTo>
                    <a:pt x="1791613" y="1129420"/>
                  </a:lnTo>
                  <a:lnTo>
                    <a:pt x="1791892" y="1133157"/>
                  </a:lnTo>
                  <a:lnTo>
                    <a:pt x="1791613" y="1133695"/>
                  </a:lnTo>
                  <a:lnTo>
                    <a:pt x="1791933" y="1133695"/>
                  </a:lnTo>
                  <a:lnTo>
                    <a:pt x="1833002" y="1683464"/>
                  </a:lnTo>
                  <a:cubicBezTo>
                    <a:pt x="1744939" y="1714584"/>
                    <a:pt x="1682254" y="1798749"/>
                    <a:pt x="1682254" y="1897555"/>
                  </a:cubicBezTo>
                  <a:cubicBezTo>
                    <a:pt x="1682254" y="2023808"/>
                    <a:pt x="1784602" y="2126156"/>
                    <a:pt x="1910855" y="2126156"/>
                  </a:cubicBezTo>
                  <a:cubicBezTo>
                    <a:pt x="1975561" y="2126156"/>
                    <a:pt x="2033988" y="2099273"/>
                    <a:pt x="2075304" y="2055803"/>
                  </a:cubicBezTo>
                  <a:lnTo>
                    <a:pt x="2443125" y="2288080"/>
                  </a:lnTo>
                  <a:lnTo>
                    <a:pt x="2443003" y="2288309"/>
                  </a:lnTo>
                  <a:lnTo>
                    <a:pt x="2443494" y="2288314"/>
                  </a:lnTo>
                  <a:lnTo>
                    <a:pt x="2446061" y="2289935"/>
                  </a:lnTo>
                  <a:lnTo>
                    <a:pt x="2446904" y="2288348"/>
                  </a:lnTo>
                  <a:lnTo>
                    <a:pt x="2652725" y="2290436"/>
                  </a:lnTo>
                  <a:lnTo>
                    <a:pt x="2535900" y="2120971"/>
                  </a:lnTo>
                  <a:lnTo>
                    <a:pt x="2536744" y="2119385"/>
                  </a:lnTo>
                  <a:lnTo>
                    <a:pt x="2533964" y="2118163"/>
                  </a:lnTo>
                  <a:lnTo>
                    <a:pt x="2533686" y="2117759"/>
                  </a:lnTo>
                  <a:lnTo>
                    <a:pt x="2533565" y="2117988"/>
                  </a:lnTo>
                  <a:lnTo>
                    <a:pt x="2134900" y="1942755"/>
                  </a:lnTo>
                  <a:cubicBezTo>
                    <a:pt x="2137918" y="1928156"/>
                    <a:pt x="2139456" y="1913035"/>
                    <a:pt x="2139456" y="1897555"/>
                  </a:cubicBezTo>
                  <a:cubicBezTo>
                    <a:pt x="2139456" y="1798748"/>
                    <a:pt x="2076770" y="1714583"/>
                    <a:pt x="1988706" y="1683463"/>
                  </a:cubicBezTo>
                  <a:lnTo>
                    <a:pt x="2029775" y="1133695"/>
                  </a:lnTo>
                  <a:lnTo>
                    <a:pt x="2030094" y="1133695"/>
                  </a:lnTo>
                  <a:lnTo>
                    <a:pt x="2029815" y="1133157"/>
                  </a:lnTo>
                  <a:lnTo>
                    <a:pt x="2030094" y="1129420"/>
                  </a:lnTo>
                  <a:lnTo>
                    <a:pt x="2027877" y="1129420"/>
                  </a:lnTo>
                  <a:close/>
                  <a:moveTo>
                    <a:pt x="1910854" y="565406"/>
                  </a:moveTo>
                  <a:cubicBezTo>
                    <a:pt x="2646579" y="565406"/>
                    <a:pt x="3243002" y="1161829"/>
                    <a:pt x="3243002" y="1897554"/>
                  </a:cubicBezTo>
                  <a:cubicBezTo>
                    <a:pt x="3243002" y="2633279"/>
                    <a:pt x="2646579" y="3229702"/>
                    <a:pt x="1910854" y="3229702"/>
                  </a:cubicBezTo>
                  <a:cubicBezTo>
                    <a:pt x="1175129" y="3229702"/>
                    <a:pt x="578706" y="2633279"/>
                    <a:pt x="578706" y="1897554"/>
                  </a:cubicBezTo>
                  <a:cubicBezTo>
                    <a:pt x="578706" y="1161829"/>
                    <a:pt x="1175129" y="565406"/>
                    <a:pt x="1910854" y="565406"/>
                  </a:cubicBezTo>
                  <a:close/>
                  <a:moveTo>
                    <a:pt x="1766837" y="367010"/>
                  </a:moveTo>
                  <a:cubicBezTo>
                    <a:pt x="1050362" y="432397"/>
                    <a:pt x="475174" y="981146"/>
                    <a:pt x="377476" y="1681610"/>
                  </a:cubicBezTo>
                  <a:lnTo>
                    <a:pt x="426306" y="1681610"/>
                  </a:lnTo>
                  <a:cubicBezTo>
                    <a:pt x="510474" y="1681610"/>
                    <a:pt x="578706" y="1746088"/>
                    <a:pt x="578706" y="1825626"/>
                  </a:cubicBezTo>
                  <a:cubicBezTo>
                    <a:pt x="578706" y="1905164"/>
                    <a:pt x="510474" y="1969642"/>
                    <a:pt x="426306" y="1969642"/>
                  </a:cubicBezTo>
                  <a:lnTo>
                    <a:pt x="364094" y="1969642"/>
                  </a:lnTo>
                  <a:cubicBezTo>
                    <a:pt x="398055" y="2738400"/>
                    <a:pt x="1003246" y="3359660"/>
                    <a:pt x="1769417" y="3427809"/>
                  </a:cubicBezTo>
                  <a:lnTo>
                    <a:pt x="1769417" y="3382101"/>
                  </a:lnTo>
                  <a:cubicBezTo>
                    <a:pt x="1769417" y="3297933"/>
                    <a:pt x="1833895" y="3229701"/>
                    <a:pt x="1913433" y="3229701"/>
                  </a:cubicBezTo>
                  <a:cubicBezTo>
                    <a:pt x="1992971" y="3229701"/>
                    <a:pt x="2057449" y="3297933"/>
                    <a:pt x="2057449" y="3382101"/>
                  </a:cubicBezTo>
                  <a:lnTo>
                    <a:pt x="2057449" y="3427707"/>
                  </a:lnTo>
                  <a:cubicBezTo>
                    <a:pt x="2804164" y="3358467"/>
                    <a:pt x="3396856" y="2764020"/>
                    <a:pt x="3455018" y="2020616"/>
                  </a:cubicBezTo>
                  <a:lnTo>
                    <a:pt x="3395402" y="2020616"/>
                  </a:lnTo>
                  <a:cubicBezTo>
                    <a:pt x="3311234" y="2020616"/>
                    <a:pt x="3243002" y="1956138"/>
                    <a:pt x="3243002" y="1876600"/>
                  </a:cubicBezTo>
                  <a:cubicBezTo>
                    <a:pt x="3243002" y="1797062"/>
                    <a:pt x="3311234" y="1732584"/>
                    <a:pt x="3395402" y="1732584"/>
                  </a:cubicBezTo>
                  <a:lnTo>
                    <a:pt x="3451747" y="1732584"/>
                  </a:lnTo>
                  <a:cubicBezTo>
                    <a:pt x="3374444" y="1008025"/>
                    <a:pt x="2788738" y="434055"/>
                    <a:pt x="2054869" y="367632"/>
                  </a:cubicBezTo>
                  <a:lnTo>
                    <a:pt x="2054869" y="407296"/>
                  </a:lnTo>
                  <a:cubicBezTo>
                    <a:pt x="2054869" y="491464"/>
                    <a:pt x="1990391" y="559696"/>
                    <a:pt x="1910853" y="559696"/>
                  </a:cubicBezTo>
                  <a:cubicBezTo>
                    <a:pt x="1831315" y="559696"/>
                    <a:pt x="1766837" y="491464"/>
                    <a:pt x="1766837" y="407296"/>
                  </a:cubicBezTo>
                  <a:close/>
                  <a:moveTo>
                    <a:pt x="1910854" y="0"/>
                  </a:moveTo>
                  <a:cubicBezTo>
                    <a:pt x="2966190" y="0"/>
                    <a:pt x="3821708" y="849564"/>
                    <a:pt x="3821708" y="1897555"/>
                  </a:cubicBezTo>
                  <a:cubicBezTo>
                    <a:pt x="3821708" y="2945546"/>
                    <a:pt x="2966190" y="3795110"/>
                    <a:pt x="1910854" y="3795110"/>
                  </a:cubicBezTo>
                  <a:cubicBezTo>
                    <a:pt x="855518" y="3795110"/>
                    <a:pt x="0" y="2945546"/>
                    <a:pt x="0" y="1897555"/>
                  </a:cubicBezTo>
                  <a:cubicBezTo>
                    <a:pt x="0" y="849564"/>
                    <a:pt x="855518" y="0"/>
                    <a:pt x="1910854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82" name="Trapezoid 3">
              <a:extLst>
                <a:ext uri="{FF2B5EF4-FFF2-40B4-BE49-F238E27FC236}">
                  <a16:creationId xmlns:a16="http://schemas.microsoft.com/office/drawing/2014/main" id="{D050CADC-D75D-496C-ACCA-F13A2B0376A1}"/>
                </a:ext>
              </a:extLst>
            </p:cNvPr>
            <p:cNvSpPr/>
            <p:nvPr/>
          </p:nvSpPr>
          <p:spPr>
            <a:xfrm>
              <a:off x="4840579" y="2330436"/>
              <a:ext cx="320988" cy="302268"/>
            </a:xfrm>
            <a:custGeom>
              <a:avLst/>
              <a:gdLst/>
              <a:ahLst/>
              <a:cxnLst/>
              <a:rect l="l" t="t" r="r" b="b"/>
              <a:pathLst>
                <a:path w="3890855" h="3965475">
                  <a:moveTo>
                    <a:pt x="513635" y="2426125"/>
                  </a:moveTo>
                  <a:lnTo>
                    <a:pt x="1518439" y="2426125"/>
                  </a:lnTo>
                  <a:cubicBezTo>
                    <a:pt x="1550976" y="2510415"/>
                    <a:pt x="1581900" y="2596962"/>
                    <a:pt x="1610725" y="2683637"/>
                  </a:cubicBezTo>
                  <a:lnTo>
                    <a:pt x="901668" y="2683637"/>
                  </a:lnTo>
                  <a:lnTo>
                    <a:pt x="559881" y="3707964"/>
                  </a:lnTo>
                  <a:lnTo>
                    <a:pt x="1917114" y="3707964"/>
                  </a:lnTo>
                  <a:cubicBezTo>
                    <a:pt x="1925031" y="3729959"/>
                    <a:pt x="1931702" y="3744180"/>
                    <a:pt x="1936944" y="3749452"/>
                  </a:cubicBezTo>
                  <a:cubicBezTo>
                    <a:pt x="1940579" y="3743065"/>
                    <a:pt x="1945876" y="3728913"/>
                    <a:pt x="1952632" y="3707964"/>
                  </a:cubicBezTo>
                  <a:lnTo>
                    <a:pt x="3330974" y="3707964"/>
                  </a:lnTo>
                  <a:lnTo>
                    <a:pt x="2989187" y="2683637"/>
                  </a:lnTo>
                  <a:lnTo>
                    <a:pt x="2271337" y="2683637"/>
                  </a:lnTo>
                  <a:cubicBezTo>
                    <a:pt x="2301469" y="2597098"/>
                    <a:pt x="2333531" y="2510572"/>
                    <a:pt x="2366939" y="2426125"/>
                  </a:cubicBezTo>
                  <a:lnTo>
                    <a:pt x="3377220" y="2426125"/>
                  </a:lnTo>
                  <a:lnTo>
                    <a:pt x="3890855" y="3965475"/>
                  </a:lnTo>
                  <a:lnTo>
                    <a:pt x="0" y="3965475"/>
                  </a:lnTo>
                  <a:close/>
                  <a:moveTo>
                    <a:pt x="1936944" y="620869"/>
                  </a:moveTo>
                  <a:cubicBezTo>
                    <a:pt x="1782578" y="620869"/>
                    <a:pt x="1657440" y="746006"/>
                    <a:pt x="1657440" y="900372"/>
                  </a:cubicBezTo>
                  <a:cubicBezTo>
                    <a:pt x="1657440" y="1054738"/>
                    <a:pt x="1782578" y="1179876"/>
                    <a:pt x="1936944" y="1179876"/>
                  </a:cubicBezTo>
                  <a:cubicBezTo>
                    <a:pt x="2091310" y="1179876"/>
                    <a:pt x="2216447" y="1054738"/>
                    <a:pt x="2216447" y="900372"/>
                  </a:cubicBezTo>
                  <a:cubicBezTo>
                    <a:pt x="2216447" y="746006"/>
                    <a:pt x="2091310" y="620869"/>
                    <a:pt x="1936944" y="620869"/>
                  </a:cubicBezTo>
                  <a:close/>
                  <a:moveTo>
                    <a:pt x="1936944" y="0"/>
                  </a:moveTo>
                  <a:cubicBezTo>
                    <a:pt x="2169175" y="0"/>
                    <a:pt x="2401406" y="88593"/>
                    <a:pt x="2578592" y="265779"/>
                  </a:cubicBezTo>
                  <a:lnTo>
                    <a:pt x="2578592" y="265780"/>
                  </a:lnTo>
                  <a:cubicBezTo>
                    <a:pt x="2932964" y="620153"/>
                    <a:pt x="2888999" y="1155622"/>
                    <a:pt x="2578592" y="1549077"/>
                  </a:cubicBezTo>
                  <a:cubicBezTo>
                    <a:pt x="2248849" y="1967039"/>
                    <a:pt x="1976153" y="3125749"/>
                    <a:pt x="1936944" y="3194660"/>
                  </a:cubicBezTo>
                  <a:cubicBezTo>
                    <a:pt x="1883033" y="3140450"/>
                    <a:pt x="1647095" y="1944983"/>
                    <a:pt x="1295295" y="1549076"/>
                  </a:cubicBezTo>
                  <a:cubicBezTo>
                    <a:pt x="962406" y="1174450"/>
                    <a:pt x="940923" y="620152"/>
                    <a:pt x="1295295" y="265779"/>
                  </a:cubicBezTo>
                  <a:cubicBezTo>
                    <a:pt x="1472481" y="88593"/>
                    <a:pt x="1704713" y="0"/>
                    <a:pt x="1936944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</p:grpSp>
      <p:grpSp>
        <p:nvGrpSpPr>
          <p:cNvPr id="83" name="Group 60">
            <a:extLst>
              <a:ext uri="{FF2B5EF4-FFF2-40B4-BE49-F238E27FC236}">
                <a16:creationId xmlns:a16="http://schemas.microsoft.com/office/drawing/2014/main" id="{B0F45331-7310-4934-9C18-BB33678D78F9}"/>
              </a:ext>
            </a:extLst>
          </p:cNvPr>
          <p:cNvGrpSpPr/>
          <p:nvPr/>
        </p:nvGrpSpPr>
        <p:grpSpPr>
          <a:xfrm flipH="1">
            <a:off x="2781395" y="1805024"/>
            <a:ext cx="3782596" cy="1119609"/>
            <a:chOff x="3059832" y="2159579"/>
            <a:chExt cx="2960573" cy="1017622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82C892E-8E73-41E2-BEE7-9D1636EC77DC}"/>
                </a:ext>
              </a:extLst>
            </p:cNvPr>
            <p:cNvSpPr txBox="1"/>
            <p:nvPr/>
          </p:nvSpPr>
          <p:spPr>
            <a:xfrm>
              <a:off x="3059832" y="2421901"/>
              <a:ext cx="2960572" cy="755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Организационное сопровождение</a:t>
              </a:r>
            </a:p>
            <a:p>
              <a:r>
                <a:rPr lang="ru-RU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Информирование</a:t>
              </a:r>
            </a:p>
            <a:p>
              <a:r>
                <a:rPr lang="ru-RU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Реализация педагогической практики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C777A2B-B321-4E81-8D72-030183F79956}"/>
                </a:ext>
              </a:extLst>
            </p:cNvPr>
            <p:cNvSpPr txBox="1"/>
            <p:nvPr/>
          </p:nvSpPr>
          <p:spPr>
            <a:xfrm>
              <a:off x="3059832" y="2159579"/>
              <a:ext cx="2960573" cy="335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altLang="zh-CN" dirty="0">
                  <a:solidFill>
                    <a:srgbClr val="41A2D3"/>
                  </a:solidFill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Образовательные организации</a:t>
              </a:r>
              <a:endParaRPr lang="en-US" dirty="0">
                <a:solidFill>
                  <a:srgbClr val="41A2D3"/>
                </a:solidFill>
                <a:latin typeface="Calibri" panose="020F0502020204030204"/>
                <a:ea typeface="微软雅黑" panose="020B0503020204020204" pitchFamily="34" charset="-122"/>
                <a:sym typeface="+mn-lt"/>
              </a:endParaRPr>
            </a:p>
          </p:txBody>
        </p:sp>
      </p:grpSp>
      <p:pic>
        <p:nvPicPr>
          <p:cNvPr id="87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5047" y1="11681" x2="15047" y2="11681"/>
                        <a14:foregroundMark x1="36677" y1="6838" x2="36677" y2="6838"/>
                        <a14:foregroundMark x1="36677" y1="6268" x2="36677" y2="6268"/>
                        <a14:foregroundMark x1="57994" y1="8262" x2="57994" y2="8262"/>
                        <a14:foregroundMark x1="57994" y1="8262" x2="57994" y2="8262"/>
                        <a14:foregroundMark x1="50784" y1="17664" x2="50784" y2="17664"/>
                        <a14:foregroundMark x1="35110" y1="26781" x2="35110" y2="26781"/>
                        <a14:foregroundMark x1="35110" y1="26781" x2="35110" y2="26781"/>
                        <a14:foregroundMark x1="18495" y1="48433" x2="18495" y2="48433"/>
                        <a14:foregroundMark x1="18495" y1="48433" x2="18495" y2="48433"/>
                        <a14:foregroundMark x1="18809" y1="65527" x2="18809" y2="65527"/>
                        <a14:foregroundMark x1="61755" y1="65812" x2="61755" y2="65812"/>
                        <a14:foregroundMark x1="80251" y1="64103" x2="80251" y2="64103"/>
                        <a14:foregroundMark x1="5016" y1="84900" x2="5016" y2="84900"/>
                        <a14:foregroundMark x1="9091" y1="84330" x2="9091" y2="84330"/>
                        <a14:foregroundMark x1="17241" y1="84330" x2="17241" y2="84330"/>
                        <a14:foregroundMark x1="25392" y1="85185" x2="25392" y2="85185"/>
                        <a14:foregroundMark x1="31975" y1="83761" x2="31975" y2="83761"/>
                        <a14:foregroundMark x1="37931" y1="84900" x2="37931" y2="84900"/>
                        <a14:foregroundMark x1="47022" y1="84330" x2="47022" y2="84330"/>
                        <a14:foregroundMark x1="50784" y1="85185" x2="50784" y2="85185"/>
                        <a14:foregroundMark x1="58307" y1="84900" x2="58307" y2="84900"/>
                        <a14:foregroundMark x1="66144" y1="85755" x2="66144" y2="85755"/>
                        <a14:foregroundMark x1="74295" y1="84330" x2="74295" y2="84330"/>
                        <a14:foregroundMark x1="82132" y1="85185" x2="82132" y2="85185"/>
                        <a14:foregroundMark x1="86520" y1="84900" x2="86520" y2="84900"/>
                        <a14:foregroundMark x1="94044" y1="85185" x2="94044" y2="85185"/>
                        <a14:foregroundMark x1="95298" y1="93447" x2="95298" y2="93447"/>
                        <a14:foregroundMark x1="86520" y1="94302" x2="86520" y2="94302"/>
                        <a14:foregroundMark x1="78997" y1="93447" x2="78997" y2="93447"/>
                        <a14:foregroundMark x1="71473" y1="93732" x2="71473" y2="93732"/>
                        <a14:foregroundMark x1="64890" y1="95157" x2="64890" y2="95157"/>
                        <a14:foregroundMark x1="55799" y1="93732" x2="55799" y2="93732"/>
                        <a14:foregroundMark x1="48276" y1="95157" x2="48276" y2="95157"/>
                        <a14:foregroundMark x1="43260" y1="94872" x2="43260" y2="94872"/>
                        <a14:foregroundMark x1="35110" y1="93732" x2="35110" y2="93732"/>
                        <a14:foregroundMark x1="27586" y1="94302" x2="27586" y2="94302"/>
                        <a14:foregroundMark x1="22257" y1="95157" x2="22257" y2="95157"/>
                        <a14:foregroundMark x1="14734" y1="94302" x2="14734" y2="94302"/>
                        <a14:foregroundMark x1="8150" y1="93732" x2="8150" y2="93732"/>
                        <a14:foregroundMark x1="84953" y1="12821" x2="84953" y2="128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9819" y="5892549"/>
            <a:ext cx="782849" cy="896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9" name="Прямая соединительная линия 108"/>
          <p:cNvCxnSpPr/>
          <p:nvPr/>
        </p:nvCxnSpPr>
        <p:spPr>
          <a:xfrm flipH="1" flipV="1">
            <a:off x="6242031" y="1051870"/>
            <a:ext cx="22912" cy="5399974"/>
          </a:xfrm>
          <a:prstGeom prst="line">
            <a:avLst/>
          </a:prstGeom>
          <a:ln>
            <a:solidFill>
              <a:srgbClr val="00206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Прямоугольник 113"/>
          <p:cNvSpPr/>
          <p:nvPr/>
        </p:nvSpPr>
        <p:spPr>
          <a:xfrm>
            <a:off x="516819" y="77789"/>
            <a:ext cx="52582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cap="all" dirty="0">
                <a:solidFill>
                  <a:srgbClr val="002060"/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Организаторы и Партнеры проекта</a:t>
            </a:r>
            <a:endParaRPr lang="ru-RU" sz="2400" cap="all" dirty="0">
              <a:solidFill>
                <a:srgbClr val="002060"/>
              </a:solidFill>
            </a:endParaRPr>
          </a:p>
        </p:txBody>
      </p:sp>
      <p:sp>
        <p:nvSpPr>
          <p:cNvPr id="89" name="Rectangle 5">
            <a:extLst>
              <a:ext uri="{FF2B5EF4-FFF2-40B4-BE49-F238E27FC236}">
                <a16:creationId xmlns:a16="http://schemas.microsoft.com/office/drawing/2014/main" id="{828F1EF8-D55F-4EAB-9B5F-B1D632BB5452}"/>
              </a:ext>
            </a:extLst>
          </p:cNvPr>
          <p:cNvSpPr/>
          <p:nvPr/>
        </p:nvSpPr>
        <p:spPr>
          <a:xfrm rot="10800000" flipV="1">
            <a:off x="0" y="633747"/>
            <a:ext cx="6170151" cy="162035"/>
          </a:xfrm>
          <a:prstGeom prst="rect">
            <a:avLst/>
          </a:prstGeom>
          <a:pattFill prst="zigZag">
            <a:fgClr>
              <a:schemeClr val="accent5">
                <a:lumMod val="75000"/>
              </a:schemeClr>
            </a:fgClr>
            <a:bgClr>
              <a:schemeClr val="accent5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5">
            <a:extLst>
              <a:ext uri="{FF2B5EF4-FFF2-40B4-BE49-F238E27FC236}">
                <a16:creationId xmlns:a16="http://schemas.microsoft.com/office/drawing/2014/main" id="{828F1EF8-D55F-4EAB-9B5F-B1D632BB5452}"/>
              </a:ext>
            </a:extLst>
          </p:cNvPr>
          <p:cNvSpPr/>
          <p:nvPr/>
        </p:nvSpPr>
        <p:spPr>
          <a:xfrm rot="10800000" flipV="1">
            <a:off x="6277858" y="-14260"/>
            <a:ext cx="5914142" cy="173404"/>
          </a:xfrm>
          <a:prstGeom prst="rect">
            <a:avLst/>
          </a:prstGeom>
          <a:pattFill prst="zigZag">
            <a:fgClr>
              <a:schemeClr val="accent5">
                <a:lumMod val="75000"/>
              </a:schemeClr>
            </a:fgClr>
            <a:bgClr>
              <a:schemeClr val="accent5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Прямоугольник 48"/>
          <p:cNvSpPr/>
          <p:nvPr/>
        </p:nvSpPr>
        <p:spPr>
          <a:xfrm>
            <a:off x="7843387" y="246632"/>
            <a:ext cx="33623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cap="all" dirty="0">
                <a:solidFill>
                  <a:srgbClr val="002060"/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МОДЕЛЬ ОРГАНИЗАЦИИ</a:t>
            </a:r>
            <a:endParaRPr lang="ru-RU" sz="2400" cap="all" dirty="0">
              <a:solidFill>
                <a:srgbClr val="002060"/>
              </a:solidFill>
            </a:endParaRPr>
          </a:p>
        </p:txBody>
      </p:sp>
      <p:sp>
        <p:nvSpPr>
          <p:cNvPr id="44" name="Rectangle 37">
            <a:extLst>
              <a:ext uri="{FF2B5EF4-FFF2-40B4-BE49-F238E27FC236}">
                <a16:creationId xmlns:a16="http://schemas.microsoft.com/office/drawing/2014/main" id="{7B772E86-F8B5-4309-AACD-AF6561137330}"/>
              </a:ext>
            </a:extLst>
          </p:cNvPr>
          <p:cNvSpPr/>
          <p:nvPr/>
        </p:nvSpPr>
        <p:spPr>
          <a:xfrm>
            <a:off x="6499827" y="880651"/>
            <a:ext cx="3731225" cy="64496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Численность обучающихся педагогических классов</a:t>
            </a:r>
            <a:endParaRPr lang="en-US" dirty="0"/>
          </a:p>
        </p:txBody>
      </p:sp>
      <p:sp>
        <p:nvSpPr>
          <p:cNvPr id="45" name="Rectangle 55">
            <a:extLst>
              <a:ext uri="{FF2B5EF4-FFF2-40B4-BE49-F238E27FC236}">
                <a16:creationId xmlns:a16="http://schemas.microsoft.com/office/drawing/2014/main" id="{639A7617-C89F-4E53-B90E-E3A0FC53B56B}"/>
              </a:ext>
            </a:extLst>
          </p:cNvPr>
          <p:cNvSpPr/>
          <p:nvPr/>
        </p:nvSpPr>
        <p:spPr>
          <a:xfrm>
            <a:off x="10231052" y="880651"/>
            <a:ext cx="1828559" cy="6449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от 1 до 9 чел.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" name="Oval 58">
            <a:extLst>
              <a:ext uri="{FF2B5EF4-FFF2-40B4-BE49-F238E27FC236}">
                <a16:creationId xmlns:a16="http://schemas.microsoft.com/office/drawing/2014/main" id="{6DAEF58D-E5D3-418E-8D55-21CD816C3A6F}"/>
              </a:ext>
            </a:extLst>
          </p:cNvPr>
          <p:cNvSpPr/>
          <p:nvPr/>
        </p:nvSpPr>
        <p:spPr>
          <a:xfrm>
            <a:off x="6288232" y="924723"/>
            <a:ext cx="600894" cy="600894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391">
            <a:extLst>
              <a:ext uri="{FF2B5EF4-FFF2-40B4-BE49-F238E27FC236}">
                <a16:creationId xmlns:a16="http://schemas.microsoft.com/office/drawing/2014/main" id="{EB7F16CC-82B8-4D3E-8129-556BD9AF9C65}"/>
              </a:ext>
            </a:extLst>
          </p:cNvPr>
          <p:cNvSpPr>
            <a:spLocks noEditPoints="1"/>
          </p:cNvSpPr>
          <p:nvPr/>
        </p:nvSpPr>
        <p:spPr bwMode="auto">
          <a:xfrm>
            <a:off x="6445010" y="1081501"/>
            <a:ext cx="287338" cy="287338"/>
          </a:xfrm>
          <a:custGeom>
            <a:avLst/>
            <a:gdLst>
              <a:gd name="T0" fmla="*/ 515 w 903"/>
              <a:gd name="T1" fmla="*/ 619 h 904"/>
              <a:gd name="T2" fmla="*/ 486 w 903"/>
              <a:gd name="T3" fmla="*/ 580 h 904"/>
              <a:gd name="T4" fmla="*/ 488 w 903"/>
              <a:gd name="T5" fmla="*/ 528 h 904"/>
              <a:gd name="T6" fmla="*/ 521 w 903"/>
              <a:gd name="T7" fmla="*/ 491 h 904"/>
              <a:gd name="T8" fmla="*/ 573 w 903"/>
              <a:gd name="T9" fmla="*/ 483 h 904"/>
              <a:gd name="T10" fmla="*/ 616 w 903"/>
              <a:gd name="T11" fmla="*/ 509 h 904"/>
              <a:gd name="T12" fmla="*/ 633 w 903"/>
              <a:gd name="T13" fmla="*/ 557 h 904"/>
              <a:gd name="T14" fmla="*/ 616 w 903"/>
              <a:gd name="T15" fmla="*/ 604 h 904"/>
              <a:gd name="T16" fmla="*/ 573 w 903"/>
              <a:gd name="T17" fmla="*/ 631 h 904"/>
              <a:gd name="T18" fmla="*/ 305 w 903"/>
              <a:gd name="T19" fmla="*/ 617 h 904"/>
              <a:gd name="T20" fmla="*/ 288 w 903"/>
              <a:gd name="T21" fmla="*/ 608 h 904"/>
              <a:gd name="T22" fmla="*/ 592 w 903"/>
              <a:gd name="T23" fmla="*/ 290 h 904"/>
              <a:gd name="T24" fmla="*/ 610 w 903"/>
              <a:gd name="T25" fmla="*/ 289 h 904"/>
              <a:gd name="T26" fmla="*/ 617 w 903"/>
              <a:gd name="T27" fmla="*/ 307 h 904"/>
              <a:gd name="T28" fmla="*/ 275 w 903"/>
              <a:gd name="T29" fmla="*/ 324 h 904"/>
              <a:gd name="T30" fmla="*/ 305 w 903"/>
              <a:gd name="T31" fmla="*/ 284 h 904"/>
              <a:gd name="T32" fmla="*/ 354 w 903"/>
              <a:gd name="T33" fmla="*/ 272 h 904"/>
              <a:gd name="T34" fmla="*/ 400 w 903"/>
              <a:gd name="T35" fmla="*/ 293 h 904"/>
              <a:gd name="T36" fmla="*/ 422 w 903"/>
              <a:gd name="T37" fmla="*/ 338 h 904"/>
              <a:gd name="T38" fmla="*/ 409 w 903"/>
              <a:gd name="T39" fmla="*/ 389 h 904"/>
              <a:gd name="T40" fmla="*/ 369 w 903"/>
              <a:gd name="T41" fmla="*/ 418 h 904"/>
              <a:gd name="T42" fmla="*/ 318 w 903"/>
              <a:gd name="T43" fmla="*/ 416 h 904"/>
              <a:gd name="T44" fmla="*/ 280 w 903"/>
              <a:gd name="T45" fmla="*/ 382 h 904"/>
              <a:gd name="T46" fmla="*/ 903 w 903"/>
              <a:gd name="T47" fmla="*/ 452 h 904"/>
              <a:gd name="T48" fmla="*/ 866 w 903"/>
              <a:gd name="T49" fmla="*/ 378 h 904"/>
              <a:gd name="T50" fmla="*/ 875 w 903"/>
              <a:gd name="T51" fmla="*/ 303 h 904"/>
              <a:gd name="T52" fmla="*/ 829 w 903"/>
              <a:gd name="T53" fmla="*/ 234 h 904"/>
              <a:gd name="T54" fmla="*/ 795 w 903"/>
              <a:gd name="T55" fmla="*/ 175 h 904"/>
              <a:gd name="T56" fmla="*/ 750 w 903"/>
              <a:gd name="T57" fmla="*/ 116 h 904"/>
              <a:gd name="T58" fmla="*/ 680 w 903"/>
              <a:gd name="T59" fmla="*/ 110 h 904"/>
              <a:gd name="T60" fmla="*/ 636 w 903"/>
              <a:gd name="T61" fmla="*/ 40 h 904"/>
              <a:gd name="T62" fmla="*/ 552 w 903"/>
              <a:gd name="T63" fmla="*/ 36 h 904"/>
              <a:gd name="T64" fmla="*/ 488 w 903"/>
              <a:gd name="T65" fmla="*/ 8 h 904"/>
              <a:gd name="T66" fmla="*/ 404 w 903"/>
              <a:gd name="T67" fmla="*/ 13 h 904"/>
              <a:gd name="T68" fmla="*/ 340 w 903"/>
              <a:gd name="T69" fmla="*/ 32 h 904"/>
              <a:gd name="T70" fmla="*/ 257 w 903"/>
              <a:gd name="T71" fmla="*/ 47 h 904"/>
              <a:gd name="T72" fmla="*/ 210 w 903"/>
              <a:gd name="T73" fmla="*/ 107 h 904"/>
              <a:gd name="T74" fmla="*/ 146 w 903"/>
              <a:gd name="T75" fmla="*/ 121 h 904"/>
              <a:gd name="T76" fmla="*/ 106 w 903"/>
              <a:gd name="T77" fmla="*/ 187 h 904"/>
              <a:gd name="T78" fmla="*/ 64 w 903"/>
              <a:gd name="T79" fmla="*/ 241 h 904"/>
              <a:gd name="T80" fmla="*/ 28 w 903"/>
              <a:gd name="T81" fmla="*/ 316 h 904"/>
              <a:gd name="T82" fmla="*/ 29 w 903"/>
              <a:gd name="T83" fmla="*/ 386 h 904"/>
              <a:gd name="T84" fmla="*/ 1 w 903"/>
              <a:gd name="T85" fmla="*/ 464 h 904"/>
              <a:gd name="T86" fmla="*/ 48 w 903"/>
              <a:gd name="T87" fmla="*/ 531 h 904"/>
              <a:gd name="T88" fmla="*/ 30 w 903"/>
              <a:gd name="T89" fmla="*/ 613 h 904"/>
              <a:gd name="T90" fmla="*/ 86 w 903"/>
              <a:gd name="T91" fmla="*/ 674 h 904"/>
              <a:gd name="T92" fmla="*/ 113 w 903"/>
              <a:gd name="T93" fmla="*/ 740 h 904"/>
              <a:gd name="T94" fmla="*/ 162 w 903"/>
              <a:gd name="T95" fmla="*/ 791 h 904"/>
              <a:gd name="T96" fmla="*/ 225 w 903"/>
              <a:gd name="T97" fmla="*/ 806 h 904"/>
              <a:gd name="T98" fmla="*/ 279 w 903"/>
              <a:gd name="T99" fmla="*/ 869 h 904"/>
              <a:gd name="T100" fmla="*/ 362 w 903"/>
              <a:gd name="T101" fmla="*/ 862 h 904"/>
              <a:gd name="T102" fmla="*/ 427 w 903"/>
              <a:gd name="T103" fmla="*/ 900 h 904"/>
              <a:gd name="T104" fmla="*/ 510 w 903"/>
              <a:gd name="T105" fmla="*/ 883 h 904"/>
              <a:gd name="T106" fmla="*/ 576 w 903"/>
              <a:gd name="T107" fmla="*/ 875 h 904"/>
              <a:gd name="T108" fmla="*/ 655 w 903"/>
              <a:gd name="T109" fmla="*/ 848 h 904"/>
              <a:gd name="T110" fmla="*/ 707 w 903"/>
              <a:gd name="T111" fmla="*/ 797 h 904"/>
              <a:gd name="T112" fmla="*/ 765 w 903"/>
              <a:gd name="T113" fmla="*/ 777 h 904"/>
              <a:gd name="T114" fmla="*/ 798 w 903"/>
              <a:gd name="T115" fmla="*/ 704 h 904"/>
              <a:gd name="T116" fmla="*/ 848 w 903"/>
              <a:gd name="T117" fmla="*/ 655 h 904"/>
              <a:gd name="T118" fmla="*/ 875 w 903"/>
              <a:gd name="T119" fmla="*/ 575 h 904"/>
              <a:gd name="T120" fmla="*/ 883 w 903"/>
              <a:gd name="T121" fmla="*/ 509 h 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03" h="904">
                <a:moveTo>
                  <a:pt x="558" y="632"/>
                </a:moveTo>
                <a:lnTo>
                  <a:pt x="549" y="632"/>
                </a:lnTo>
                <a:lnTo>
                  <a:pt x="542" y="631"/>
                </a:lnTo>
                <a:lnTo>
                  <a:pt x="535" y="629"/>
                </a:lnTo>
                <a:lnTo>
                  <a:pt x="528" y="627"/>
                </a:lnTo>
                <a:lnTo>
                  <a:pt x="521" y="624"/>
                </a:lnTo>
                <a:lnTo>
                  <a:pt x="515" y="619"/>
                </a:lnTo>
                <a:lnTo>
                  <a:pt x="510" y="615"/>
                </a:lnTo>
                <a:lnTo>
                  <a:pt x="504" y="610"/>
                </a:lnTo>
                <a:lnTo>
                  <a:pt x="499" y="604"/>
                </a:lnTo>
                <a:lnTo>
                  <a:pt x="495" y="599"/>
                </a:lnTo>
                <a:lnTo>
                  <a:pt x="491" y="593"/>
                </a:lnTo>
                <a:lnTo>
                  <a:pt x="488" y="586"/>
                </a:lnTo>
                <a:lnTo>
                  <a:pt x="486" y="580"/>
                </a:lnTo>
                <a:lnTo>
                  <a:pt x="484" y="572"/>
                </a:lnTo>
                <a:lnTo>
                  <a:pt x="483" y="565"/>
                </a:lnTo>
                <a:lnTo>
                  <a:pt x="482" y="557"/>
                </a:lnTo>
                <a:lnTo>
                  <a:pt x="483" y="550"/>
                </a:lnTo>
                <a:lnTo>
                  <a:pt x="484" y="542"/>
                </a:lnTo>
                <a:lnTo>
                  <a:pt x="486" y="535"/>
                </a:lnTo>
                <a:lnTo>
                  <a:pt x="488" y="528"/>
                </a:lnTo>
                <a:lnTo>
                  <a:pt x="491" y="521"/>
                </a:lnTo>
                <a:lnTo>
                  <a:pt x="495" y="515"/>
                </a:lnTo>
                <a:lnTo>
                  <a:pt x="499" y="509"/>
                </a:lnTo>
                <a:lnTo>
                  <a:pt x="504" y="504"/>
                </a:lnTo>
                <a:lnTo>
                  <a:pt x="510" y="499"/>
                </a:lnTo>
                <a:lnTo>
                  <a:pt x="515" y="495"/>
                </a:lnTo>
                <a:lnTo>
                  <a:pt x="521" y="491"/>
                </a:lnTo>
                <a:lnTo>
                  <a:pt x="528" y="487"/>
                </a:lnTo>
                <a:lnTo>
                  <a:pt x="535" y="485"/>
                </a:lnTo>
                <a:lnTo>
                  <a:pt x="542" y="483"/>
                </a:lnTo>
                <a:lnTo>
                  <a:pt x="549" y="482"/>
                </a:lnTo>
                <a:lnTo>
                  <a:pt x="558" y="482"/>
                </a:lnTo>
                <a:lnTo>
                  <a:pt x="565" y="482"/>
                </a:lnTo>
                <a:lnTo>
                  <a:pt x="573" y="483"/>
                </a:lnTo>
                <a:lnTo>
                  <a:pt x="579" y="485"/>
                </a:lnTo>
                <a:lnTo>
                  <a:pt x="587" y="487"/>
                </a:lnTo>
                <a:lnTo>
                  <a:pt x="593" y="491"/>
                </a:lnTo>
                <a:lnTo>
                  <a:pt x="600" y="495"/>
                </a:lnTo>
                <a:lnTo>
                  <a:pt x="605" y="499"/>
                </a:lnTo>
                <a:lnTo>
                  <a:pt x="610" y="504"/>
                </a:lnTo>
                <a:lnTo>
                  <a:pt x="616" y="509"/>
                </a:lnTo>
                <a:lnTo>
                  <a:pt x="620" y="515"/>
                </a:lnTo>
                <a:lnTo>
                  <a:pt x="623" y="521"/>
                </a:lnTo>
                <a:lnTo>
                  <a:pt x="626" y="528"/>
                </a:lnTo>
                <a:lnTo>
                  <a:pt x="630" y="535"/>
                </a:lnTo>
                <a:lnTo>
                  <a:pt x="631" y="542"/>
                </a:lnTo>
                <a:lnTo>
                  <a:pt x="632" y="550"/>
                </a:lnTo>
                <a:lnTo>
                  <a:pt x="633" y="557"/>
                </a:lnTo>
                <a:lnTo>
                  <a:pt x="632" y="565"/>
                </a:lnTo>
                <a:lnTo>
                  <a:pt x="631" y="572"/>
                </a:lnTo>
                <a:lnTo>
                  <a:pt x="630" y="580"/>
                </a:lnTo>
                <a:lnTo>
                  <a:pt x="626" y="586"/>
                </a:lnTo>
                <a:lnTo>
                  <a:pt x="623" y="593"/>
                </a:lnTo>
                <a:lnTo>
                  <a:pt x="620" y="599"/>
                </a:lnTo>
                <a:lnTo>
                  <a:pt x="616" y="604"/>
                </a:lnTo>
                <a:lnTo>
                  <a:pt x="610" y="610"/>
                </a:lnTo>
                <a:lnTo>
                  <a:pt x="605" y="615"/>
                </a:lnTo>
                <a:lnTo>
                  <a:pt x="600" y="619"/>
                </a:lnTo>
                <a:lnTo>
                  <a:pt x="593" y="624"/>
                </a:lnTo>
                <a:lnTo>
                  <a:pt x="587" y="627"/>
                </a:lnTo>
                <a:lnTo>
                  <a:pt x="579" y="629"/>
                </a:lnTo>
                <a:lnTo>
                  <a:pt x="573" y="631"/>
                </a:lnTo>
                <a:lnTo>
                  <a:pt x="565" y="632"/>
                </a:lnTo>
                <a:lnTo>
                  <a:pt x="558" y="632"/>
                </a:lnTo>
                <a:lnTo>
                  <a:pt x="558" y="632"/>
                </a:lnTo>
                <a:close/>
                <a:moveTo>
                  <a:pt x="312" y="613"/>
                </a:moveTo>
                <a:lnTo>
                  <a:pt x="310" y="615"/>
                </a:lnTo>
                <a:lnTo>
                  <a:pt x="307" y="616"/>
                </a:lnTo>
                <a:lnTo>
                  <a:pt x="305" y="617"/>
                </a:lnTo>
                <a:lnTo>
                  <a:pt x="301" y="617"/>
                </a:lnTo>
                <a:lnTo>
                  <a:pt x="298" y="617"/>
                </a:lnTo>
                <a:lnTo>
                  <a:pt x="296" y="616"/>
                </a:lnTo>
                <a:lnTo>
                  <a:pt x="293" y="615"/>
                </a:lnTo>
                <a:lnTo>
                  <a:pt x="291" y="613"/>
                </a:lnTo>
                <a:lnTo>
                  <a:pt x="289" y="611"/>
                </a:lnTo>
                <a:lnTo>
                  <a:pt x="288" y="608"/>
                </a:lnTo>
                <a:lnTo>
                  <a:pt x="286" y="605"/>
                </a:lnTo>
                <a:lnTo>
                  <a:pt x="286" y="602"/>
                </a:lnTo>
                <a:lnTo>
                  <a:pt x="286" y="599"/>
                </a:lnTo>
                <a:lnTo>
                  <a:pt x="288" y="597"/>
                </a:lnTo>
                <a:lnTo>
                  <a:pt x="289" y="594"/>
                </a:lnTo>
                <a:lnTo>
                  <a:pt x="291" y="591"/>
                </a:lnTo>
                <a:lnTo>
                  <a:pt x="592" y="290"/>
                </a:lnTo>
                <a:lnTo>
                  <a:pt x="594" y="289"/>
                </a:lnTo>
                <a:lnTo>
                  <a:pt x="596" y="287"/>
                </a:lnTo>
                <a:lnTo>
                  <a:pt x="600" y="286"/>
                </a:lnTo>
                <a:lnTo>
                  <a:pt x="603" y="286"/>
                </a:lnTo>
                <a:lnTo>
                  <a:pt x="605" y="286"/>
                </a:lnTo>
                <a:lnTo>
                  <a:pt x="608" y="287"/>
                </a:lnTo>
                <a:lnTo>
                  <a:pt x="610" y="289"/>
                </a:lnTo>
                <a:lnTo>
                  <a:pt x="614" y="290"/>
                </a:lnTo>
                <a:lnTo>
                  <a:pt x="615" y="293"/>
                </a:lnTo>
                <a:lnTo>
                  <a:pt x="617" y="295"/>
                </a:lnTo>
                <a:lnTo>
                  <a:pt x="617" y="299"/>
                </a:lnTo>
                <a:lnTo>
                  <a:pt x="618" y="301"/>
                </a:lnTo>
                <a:lnTo>
                  <a:pt x="617" y="304"/>
                </a:lnTo>
                <a:lnTo>
                  <a:pt x="617" y="307"/>
                </a:lnTo>
                <a:lnTo>
                  <a:pt x="615" y="309"/>
                </a:lnTo>
                <a:lnTo>
                  <a:pt x="614" y="312"/>
                </a:lnTo>
                <a:lnTo>
                  <a:pt x="312" y="613"/>
                </a:lnTo>
                <a:close/>
                <a:moveTo>
                  <a:pt x="271" y="346"/>
                </a:moveTo>
                <a:lnTo>
                  <a:pt x="271" y="338"/>
                </a:lnTo>
                <a:lnTo>
                  <a:pt x="273" y="331"/>
                </a:lnTo>
                <a:lnTo>
                  <a:pt x="275" y="324"/>
                </a:lnTo>
                <a:lnTo>
                  <a:pt x="277" y="317"/>
                </a:lnTo>
                <a:lnTo>
                  <a:pt x="280" y="310"/>
                </a:lnTo>
                <a:lnTo>
                  <a:pt x="284" y="304"/>
                </a:lnTo>
                <a:lnTo>
                  <a:pt x="289" y="299"/>
                </a:lnTo>
                <a:lnTo>
                  <a:pt x="293" y="293"/>
                </a:lnTo>
                <a:lnTo>
                  <a:pt x="298" y="288"/>
                </a:lnTo>
                <a:lnTo>
                  <a:pt x="305" y="284"/>
                </a:lnTo>
                <a:lnTo>
                  <a:pt x="311" y="280"/>
                </a:lnTo>
                <a:lnTo>
                  <a:pt x="318" y="277"/>
                </a:lnTo>
                <a:lnTo>
                  <a:pt x="324" y="274"/>
                </a:lnTo>
                <a:lnTo>
                  <a:pt x="331" y="273"/>
                </a:lnTo>
                <a:lnTo>
                  <a:pt x="339" y="272"/>
                </a:lnTo>
                <a:lnTo>
                  <a:pt x="347" y="271"/>
                </a:lnTo>
                <a:lnTo>
                  <a:pt x="354" y="272"/>
                </a:lnTo>
                <a:lnTo>
                  <a:pt x="362" y="273"/>
                </a:lnTo>
                <a:lnTo>
                  <a:pt x="369" y="274"/>
                </a:lnTo>
                <a:lnTo>
                  <a:pt x="375" y="277"/>
                </a:lnTo>
                <a:lnTo>
                  <a:pt x="382" y="280"/>
                </a:lnTo>
                <a:lnTo>
                  <a:pt x="388" y="284"/>
                </a:lnTo>
                <a:lnTo>
                  <a:pt x="395" y="288"/>
                </a:lnTo>
                <a:lnTo>
                  <a:pt x="400" y="293"/>
                </a:lnTo>
                <a:lnTo>
                  <a:pt x="404" y="299"/>
                </a:lnTo>
                <a:lnTo>
                  <a:pt x="409" y="304"/>
                </a:lnTo>
                <a:lnTo>
                  <a:pt x="413" y="310"/>
                </a:lnTo>
                <a:lnTo>
                  <a:pt x="416" y="317"/>
                </a:lnTo>
                <a:lnTo>
                  <a:pt x="418" y="324"/>
                </a:lnTo>
                <a:lnTo>
                  <a:pt x="421" y="331"/>
                </a:lnTo>
                <a:lnTo>
                  <a:pt x="422" y="338"/>
                </a:lnTo>
                <a:lnTo>
                  <a:pt x="422" y="346"/>
                </a:lnTo>
                <a:lnTo>
                  <a:pt x="422" y="354"/>
                </a:lnTo>
                <a:lnTo>
                  <a:pt x="421" y="362"/>
                </a:lnTo>
                <a:lnTo>
                  <a:pt x="418" y="368"/>
                </a:lnTo>
                <a:lnTo>
                  <a:pt x="416" y="376"/>
                </a:lnTo>
                <a:lnTo>
                  <a:pt x="413" y="382"/>
                </a:lnTo>
                <a:lnTo>
                  <a:pt x="409" y="389"/>
                </a:lnTo>
                <a:lnTo>
                  <a:pt x="404" y="394"/>
                </a:lnTo>
                <a:lnTo>
                  <a:pt x="400" y="399"/>
                </a:lnTo>
                <a:lnTo>
                  <a:pt x="395" y="405"/>
                </a:lnTo>
                <a:lnTo>
                  <a:pt x="388" y="409"/>
                </a:lnTo>
                <a:lnTo>
                  <a:pt x="382" y="412"/>
                </a:lnTo>
                <a:lnTo>
                  <a:pt x="375" y="416"/>
                </a:lnTo>
                <a:lnTo>
                  <a:pt x="369" y="418"/>
                </a:lnTo>
                <a:lnTo>
                  <a:pt x="362" y="420"/>
                </a:lnTo>
                <a:lnTo>
                  <a:pt x="354" y="421"/>
                </a:lnTo>
                <a:lnTo>
                  <a:pt x="347" y="422"/>
                </a:lnTo>
                <a:lnTo>
                  <a:pt x="339" y="421"/>
                </a:lnTo>
                <a:lnTo>
                  <a:pt x="331" y="420"/>
                </a:lnTo>
                <a:lnTo>
                  <a:pt x="324" y="418"/>
                </a:lnTo>
                <a:lnTo>
                  <a:pt x="318" y="416"/>
                </a:lnTo>
                <a:lnTo>
                  <a:pt x="311" y="412"/>
                </a:lnTo>
                <a:lnTo>
                  <a:pt x="305" y="409"/>
                </a:lnTo>
                <a:lnTo>
                  <a:pt x="298" y="405"/>
                </a:lnTo>
                <a:lnTo>
                  <a:pt x="293" y="399"/>
                </a:lnTo>
                <a:lnTo>
                  <a:pt x="289" y="394"/>
                </a:lnTo>
                <a:lnTo>
                  <a:pt x="284" y="389"/>
                </a:lnTo>
                <a:lnTo>
                  <a:pt x="280" y="382"/>
                </a:lnTo>
                <a:lnTo>
                  <a:pt x="277" y="376"/>
                </a:lnTo>
                <a:lnTo>
                  <a:pt x="275" y="368"/>
                </a:lnTo>
                <a:lnTo>
                  <a:pt x="273" y="362"/>
                </a:lnTo>
                <a:lnTo>
                  <a:pt x="271" y="354"/>
                </a:lnTo>
                <a:lnTo>
                  <a:pt x="271" y="346"/>
                </a:lnTo>
                <a:lnTo>
                  <a:pt x="271" y="346"/>
                </a:lnTo>
                <a:close/>
                <a:moveTo>
                  <a:pt x="903" y="452"/>
                </a:moveTo>
                <a:lnTo>
                  <a:pt x="903" y="439"/>
                </a:lnTo>
                <a:lnTo>
                  <a:pt x="900" y="426"/>
                </a:lnTo>
                <a:lnTo>
                  <a:pt x="896" y="416"/>
                </a:lnTo>
                <a:lnTo>
                  <a:pt x="890" y="405"/>
                </a:lnTo>
                <a:lnTo>
                  <a:pt x="883" y="394"/>
                </a:lnTo>
                <a:lnTo>
                  <a:pt x="875" y="386"/>
                </a:lnTo>
                <a:lnTo>
                  <a:pt x="866" y="378"/>
                </a:lnTo>
                <a:lnTo>
                  <a:pt x="855" y="372"/>
                </a:lnTo>
                <a:lnTo>
                  <a:pt x="862" y="362"/>
                </a:lnTo>
                <a:lnTo>
                  <a:pt x="868" y="351"/>
                </a:lnTo>
                <a:lnTo>
                  <a:pt x="872" y="339"/>
                </a:lnTo>
                <a:lnTo>
                  <a:pt x="875" y="328"/>
                </a:lnTo>
                <a:lnTo>
                  <a:pt x="876" y="316"/>
                </a:lnTo>
                <a:lnTo>
                  <a:pt x="875" y="303"/>
                </a:lnTo>
                <a:lnTo>
                  <a:pt x="873" y="291"/>
                </a:lnTo>
                <a:lnTo>
                  <a:pt x="869" y="279"/>
                </a:lnTo>
                <a:lnTo>
                  <a:pt x="863" y="268"/>
                </a:lnTo>
                <a:lnTo>
                  <a:pt x="857" y="258"/>
                </a:lnTo>
                <a:lnTo>
                  <a:pt x="848" y="248"/>
                </a:lnTo>
                <a:lnTo>
                  <a:pt x="839" y="241"/>
                </a:lnTo>
                <a:lnTo>
                  <a:pt x="829" y="234"/>
                </a:lnTo>
                <a:lnTo>
                  <a:pt x="817" y="229"/>
                </a:lnTo>
                <a:lnTo>
                  <a:pt x="807" y="225"/>
                </a:lnTo>
                <a:lnTo>
                  <a:pt x="794" y="224"/>
                </a:lnTo>
                <a:lnTo>
                  <a:pt x="797" y="211"/>
                </a:lnTo>
                <a:lnTo>
                  <a:pt x="798" y="199"/>
                </a:lnTo>
                <a:lnTo>
                  <a:pt x="797" y="187"/>
                </a:lnTo>
                <a:lnTo>
                  <a:pt x="795" y="175"/>
                </a:lnTo>
                <a:lnTo>
                  <a:pt x="792" y="163"/>
                </a:lnTo>
                <a:lnTo>
                  <a:pt x="786" y="153"/>
                </a:lnTo>
                <a:lnTo>
                  <a:pt x="780" y="142"/>
                </a:lnTo>
                <a:lnTo>
                  <a:pt x="771" y="132"/>
                </a:lnTo>
                <a:lnTo>
                  <a:pt x="765" y="126"/>
                </a:lnTo>
                <a:lnTo>
                  <a:pt x="757" y="121"/>
                </a:lnTo>
                <a:lnTo>
                  <a:pt x="750" y="116"/>
                </a:lnTo>
                <a:lnTo>
                  <a:pt x="742" y="113"/>
                </a:lnTo>
                <a:lnTo>
                  <a:pt x="734" y="110"/>
                </a:lnTo>
                <a:lnTo>
                  <a:pt x="725" y="108"/>
                </a:lnTo>
                <a:lnTo>
                  <a:pt x="717" y="107"/>
                </a:lnTo>
                <a:lnTo>
                  <a:pt x="707" y="106"/>
                </a:lnTo>
                <a:lnTo>
                  <a:pt x="694" y="107"/>
                </a:lnTo>
                <a:lnTo>
                  <a:pt x="680" y="110"/>
                </a:lnTo>
                <a:lnTo>
                  <a:pt x="678" y="98"/>
                </a:lnTo>
                <a:lnTo>
                  <a:pt x="675" y="86"/>
                </a:lnTo>
                <a:lnTo>
                  <a:pt x="669" y="74"/>
                </a:lnTo>
                <a:lnTo>
                  <a:pt x="663" y="65"/>
                </a:lnTo>
                <a:lnTo>
                  <a:pt x="655" y="55"/>
                </a:lnTo>
                <a:lnTo>
                  <a:pt x="647" y="48"/>
                </a:lnTo>
                <a:lnTo>
                  <a:pt x="636" y="40"/>
                </a:lnTo>
                <a:lnTo>
                  <a:pt x="624" y="35"/>
                </a:lnTo>
                <a:lnTo>
                  <a:pt x="612" y="30"/>
                </a:lnTo>
                <a:lnTo>
                  <a:pt x="601" y="28"/>
                </a:lnTo>
                <a:lnTo>
                  <a:pt x="588" y="27"/>
                </a:lnTo>
                <a:lnTo>
                  <a:pt x="576" y="28"/>
                </a:lnTo>
                <a:lnTo>
                  <a:pt x="564" y="32"/>
                </a:lnTo>
                <a:lnTo>
                  <a:pt x="552" y="36"/>
                </a:lnTo>
                <a:lnTo>
                  <a:pt x="542" y="41"/>
                </a:lnTo>
                <a:lnTo>
                  <a:pt x="532" y="49"/>
                </a:lnTo>
                <a:lnTo>
                  <a:pt x="526" y="38"/>
                </a:lnTo>
                <a:lnTo>
                  <a:pt x="518" y="28"/>
                </a:lnTo>
                <a:lnTo>
                  <a:pt x="510" y="20"/>
                </a:lnTo>
                <a:lnTo>
                  <a:pt x="499" y="13"/>
                </a:lnTo>
                <a:lnTo>
                  <a:pt x="488" y="8"/>
                </a:lnTo>
                <a:lnTo>
                  <a:pt x="476" y="4"/>
                </a:lnTo>
                <a:lnTo>
                  <a:pt x="464" y="0"/>
                </a:lnTo>
                <a:lnTo>
                  <a:pt x="452" y="0"/>
                </a:lnTo>
                <a:lnTo>
                  <a:pt x="439" y="0"/>
                </a:lnTo>
                <a:lnTo>
                  <a:pt x="427" y="4"/>
                </a:lnTo>
                <a:lnTo>
                  <a:pt x="415" y="8"/>
                </a:lnTo>
                <a:lnTo>
                  <a:pt x="404" y="13"/>
                </a:lnTo>
                <a:lnTo>
                  <a:pt x="395" y="20"/>
                </a:lnTo>
                <a:lnTo>
                  <a:pt x="386" y="28"/>
                </a:lnTo>
                <a:lnTo>
                  <a:pt x="379" y="38"/>
                </a:lnTo>
                <a:lnTo>
                  <a:pt x="371" y="49"/>
                </a:lnTo>
                <a:lnTo>
                  <a:pt x="362" y="41"/>
                </a:lnTo>
                <a:lnTo>
                  <a:pt x="351" y="36"/>
                </a:lnTo>
                <a:lnTo>
                  <a:pt x="340" y="32"/>
                </a:lnTo>
                <a:lnTo>
                  <a:pt x="327" y="28"/>
                </a:lnTo>
                <a:lnTo>
                  <a:pt x="315" y="27"/>
                </a:lnTo>
                <a:lnTo>
                  <a:pt x="304" y="28"/>
                </a:lnTo>
                <a:lnTo>
                  <a:pt x="291" y="30"/>
                </a:lnTo>
                <a:lnTo>
                  <a:pt x="279" y="35"/>
                </a:lnTo>
                <a:lnTo>
                  <a:pt x="268" y="40"/>
                </a:lnTo>
                <a:lnTo>
                  <a:pt x="257" y="47"/>
                </a:lnTo>
                <a:lnTo>
                  <a:pt x="249" y="55"/>
                </a:lnTo>
                <a:lnTo>
                  <a:pt x="240" y="65"/>
                </a:lnTo>
                <a:lnTo>
                  <a:pt x="234" y="74"/>
                </a:lnTo>
                <a:lnTo>
                  <a:pt x="229" y="86"/>
                </a:lnTo>
                <a:lnTo>
                  <a:pt x="225" y="98"/>
                </a:lnTo>
                <a:lnTo>
                  <a:pt x="223" y="110"/>
                </a:lnTo>
                <a:lnTo>
                  <a:pt x="210" y="107"/>
                </a:lnTo>
                <a:lnTo>
                  <a:pt x="196" y="106"/>
                </a:lnTo>
                <a:lnTo>
                  <a:pt x="188" y="107"/>
                </a:lnTo>
                <a:lnTo>
                  <a:pt x="179" y="108"/>
                </a:lnTo>
                <a:lnTo>
                  <a:pt x="171" y="110"/>
                </a:lnTo>
                <a:lnTo>
                  <a:pt x="162" y="113"/>
                </a:lnTo>
                <a:lnTo>
                  <a:pt x="155" y="116"/>
                </a:lnTo>
                <a:lnTo>
                  <a:pt x="146" y="121"/>
                </a:lnTo>
                <a:lnTo>
                  <a:pt x="140" y="126"/>
                </a:lnTo>
                <a:lnTo>
                  <a:pt x="133" y="132"/>
                </a:lnTo>
                <a:lnTo>
                  <a:pt x="125" y="142"/>
                </a:lnTo>
                <a:lnTo>
                  <a:pt x="117" y="153"/>
                </a:lnTo>
                <a:lnTo>
                  <a:pt x="113" y="163"/>
                </a:lnTo>
                <a:lnTo>
                  <a:pt x="108" y="175"/>
                </a:lnTo>
                <a:lnTo>
                  <a:pt x="106" y="187"/>
                </a:lnTo>
                <a:lnTo>
                  <a:pt x="106" y="199"/>
                </a:lnTo>
                <a:lnTo>
                  <a:pt x="107" y="211"/>
                </a:lnTo>
                <a:lnTo>
                  <a:pt x="109" y="224"/>
                </a:lnTo>
                <a:lnTo>
                  <a:pt x="98" y="225"/>
                </a:lnTo>
                <a:lnTo>
                  <a:pt x="86" y="229"/>
                </a:lnTo>
                <a:lnTo>
                  <a:pt x="75" y="234"/>
                </a:lnTo>
                <a:lnTo>
                  <a:pt x="64" y="241"/>
                </a:lnTo>
                <a:lnTo>
                  <a:pt x="56" y="248"/>
                </a:lnTo>
                <a:lnTo>
                  <a:pt x="47" y="258"/>
                </a:lnTo>
                <a:lnTo>
                  <a:pt x="40" y="268"/>
                </a:lnTo>
                <a:lnTo>
                  <a:pt x="34" y="279"/>
                </a:lnTo>
                <a:lnTo>
                  <a:pt x="30" y="291"/>
                </a:lnTo>
                <a:lnTo>
                  <a:pt x="28" y="303"/>
                </a:lnTo>
                <a:lnTo>
                  <a:pt x="28" y="316"/>
                </a:lnTo>
                <a:lnTo>
                  <a:pt x="29" y="328"/>
                </a:lnTo>
                <a:lnTo>
                  <a:pt x="31" y="339"/>
                </a:lnTo>
                <a:lnTo>
                  <a:pt x="35" y="351"/>
                </a:lnTo>
                <a:lnTo>
                  <a:pt x="42" y="362"/>
                </a:lnTo>
                <a:lnTo>
                  <a:pt x="48" y="372"/>
                </a:lnTo>
                <a:lnTo>
                  <a:pt x="39" y="378"/>
                </a:lnTo>
                <a:lnTo>
                  <a:pt x="29" y="386"/>
                </a:lnTo>
                <a:lnTo>
                  <a:pt x="20" y="394"/>
                </a:lnTo>
                <a:lnTo>
                  <a:pt x="14" y="405"/>
                </a:lnTo>
                <a:lnTo>
                  <a:pt x="8" y="416"/>
                </a:lnTo>
                <a:lnTo>
                  <a:pt x="3" y="427"/>
                </a:lnTo>
                <a:lnTo>
                  <a:pt x="1" y="439"/>
                </a:lnTo>
                <a:lnTo>
                  <a:pt x="0" y="452"/>
                </a:lnTo>
                <a:lnTo>
                  <a:pt x="1" y="464"/>
                </a:lnTo>
                <a:lnTo>
                  <a:pt x="3" y="477"/>
                </a:lnTo>
                <a:lnTo>
                  <a:pt x="8" y="488"/>
                </a:lnTo>
                <a:lnTo>
                  <a:pt x="14" y="499"/>
                </a:lnTo>
                <a:lnTo>
                  <a:pt x="20" y="509"/>
                </a:lnTo>
                <a:lnTo>
                  <a:pt x="29" y="517"/>
                </a:lnTo>
                <a:lnTo>
                  <a:pt x="38" y="525"/>
                </a:lnTo>
                <a:lnTo>
                  <a:pt x="48" y="531"/>
                </a:lnTo>
                <a:lnTo>
                  <a:pt x="41" y="542"/>
                </a:lnTo>
                <a:lnTo>
                  <a:pt x="35" y="553"/>
                </a:lnTo>
                <a:lnTo>
                  <a:pt x="31" y="564"/>
                </a:lnTo>
                <a:lnTo>
                  <a:pt x="29" y="575"/>
                </a:lnTo>
                <a:lnTo>
                  <a:pt x="28" y="588"/>
                </a:lnTo>
                <a:lnTo>
                  <a:pt x="28" y="600"/>
                </a:lnTo>
                <a:lnTo>
                  <a:pt x="30" y="613"/>
                </a:lnTo>
                <a:lnTo>
                  <a:pt x="34" y="625"/>
                </a:lnTo>
                <a:lnTo>
                  <a:pt x="40" y="635"/>
                </a:lnTo>
                <a:lnTo>
                  <a:pt x="47" y="646"/>
                </a:lnTo>
                <a:lnTo>
                  <a:pt x="56" y="655"/>
                </a:lnTo>
                <a:lnTo>
                  <a:pt x="64" y="663"/>
                </a:lnTo>
                <a:lnTo>
                  <a:pt x="75" y="670"/>
                </a:lnTo>
                <a:lnTo>
                  <a:pt x="86" y="674"/>
                </a:lnTo>
                <a:lnTo>
                  <a:pt x="98" y="678"/>
                </a:lnTo>
                <a:lnTo>
                  <a:pt x="109" y="681"/>
                </a:lnTo>
                <a:lnTo>
                  <a:pt x="107" y="692"/>
                </a:lnTo>
                <a:lnTo>
                  <a:pt x="106" y="704"/>
                </a:lnTo>
                <a:lnTo>
                  <a:pt x="106" y="716"/>
                </a:lnTo>
                <a:lnTo>
                  <a:pt x="108" y="729"/>
                </a:lnTo>
                <a:lnTo>
                  <a:pt x="113" y="740"/>
                </a:lnTo>
                <a:lnTo>
                  <a:pt x="118" y="751"/>
                </a:lnTo>
                <a:lnTo>
                  <a:pt x="125" y="761"/>
                </a:lnTo>
                <a:lnTo>
                  <a:pt x="133" y="771"/>
                </a:lnTo>
                <a:lnTo>
                  <a:pt x="140" y="777"/>
                </a:lnTo>
                <a:lnTo>
                  <a:pt x="147" y="782"/>
                </a:lnTo>
                <a:lnTo>
                  <a:pt x="155" y="787"/>
                </a:lnTo>
                <a:lnTo>
                  <a:pt x="162" y="791"/>
                </a:lnTo>
                <a:lnTo>
                  <a:pt x="171" y="794"/>
                </a:lnTo>
                <a:lnTo>
                  <a:pt x="179" y="796"/>
                </a:lnTo>
                <a:lnTo>
                  <a:pt x="188" y="797"/>
                </a:lnTo>
                <a:lnTo>
                  <a:pt x="196" y="797"/>
                </a:lnTo>
                <a:lnTo>
                  <a:pt x="210" y="796"/>
                </a:lnTo>
                <a:lnTo>
                  <a:pt x="223" y="793"/>
                </a:lnTo>
                <a:lnTo>
                  <a:pt x="225" y="806"/>
                </a:lnTo>
                <a:lnTo>
                  <a:pt x="229" y="818"/>
                </a:lnTo>
                <a:lnTo>
                  <a:pt x="234" y="829"/>
                </a:lnTo>
                <a:lnTo>
                  <a:pt x="240" y="838"/>
                </a:lnTo>
                <a:lnTo>
                  <a:pt x="248" y="848"/>
                </a:lnTo>
                <a:lnTo>
                  <a:pt x="257" y="856"/>
                </a:lnTo>
                <a:lnTo>
                  <a:pt x="268" y="863"/>
                </a:lnTo>
                <a:lnTo>
                  <a:pt x="279" y="869"/>
                </a:lnTo>
                <a:lnTo>
                  <a:pt x="291" y="873"/>
                </a:lnTo>
                <a:lnTo>
                  <a:pt x="304" y="875"/>
                </a:lnTo>
                <a:lnTo>
                  <a:pt x="315" y="876"/>
                </a:lnTo>
                <a:lnTo>
                  <a:pt x="327" y="875"/>
                </a:lnTo>
                <a:lnTo>
                  <a:pt x="340" y="871"/>
                </a:lnTo>
                <a:lnTo>
                  <a:pt x="351" y="868"/>
                </a:lnTo>
                <a:lnTo>
                  <a:pt x="362" y="862"/>
                </a:lnTo>
                <a:lnTo>
                  <a:pt x="371" y="855"/>
                </a:lnTo>
                <a:lnTo>
                  <a:pt x="379" y="865"/>
                </a:lnTo>
                <a:lnTo>
                  <a:pt x="386" y="875"/>
                </a:lnTo>
                <a:lnTo>
                  <a:pt x="395" y="883"/>
                </a:lnTo>
                <a:lnTo>
                  <a:pt x="404" y="890"/>
                </a:lnTo>
                <a:lnTo>
                  <a:pt x="415" y="896"/>
                </a:lnTo>
                <a:lnTo>
                  <a:pt x="427" y="900"/>
                </a:lnTo>
                <a:lnTo>
                  <a:pt x="439" y="903"/>
                </a:lnTo>
                <a:lnTo>
                  <a:pt x="452" y="904"/>
                </a:lnTo>
                <a:lnTo>
                  <a:pt x="464" y="903"/>
                </a:lnTo>
                <a:lnTo>
                  <a:pt x="476" y="899"/>
                </a:lnTo>
                <a:lnTo>
                  <a:pt x="488" y="896"/>
                </a:lnTo>
                <a:lnTo>
                  <a:pt x="499" y="890"/>
                </a:lnTo>
                <a:lnTo>
                  <a:pt x="510" y="883"/>
                </a:lnTo>
                <a:lnTo>
                  <a:pt x="518" y="875"/>
                </a:lnTo>
                <a:lnTo>
                  <a:pt x="526" y="865"/>
                </a:lnTo>
                <a:lnTo>
                  <a:pt x="532" y="855"/>
                </a:lnTo>
                <a:lnTo>
                  <a:pt x="542" y="862"/>
                </a:lnTo>
                <a:lnTo>
                  <a:pt x="552" y="868"/>
                </a:lnTo>
                <a:lnTo>
                  <a:pt x="564" y="871"/>
                </a:lnTo>
                <a:lnTo>
                  <a:pt x="576" y="875"/>
                </a:lnTo>
                <a:lnTo>
                  <a:pt x="588" y="876"/>
                </a:lnTo>
                <a:lnTo>
                  <a:pt x="601" y="875"/>
                </a:lnTo>
                <a:lnTo>
                  <a:pt x="612" y="873"/>
                </a:lnTo>
                <a:lnTo>
                  <a:pt x="624" y="869"/>
                </a:lnTo>
                <a:lnTo>
                  <a:pt x="636" y="863"/>
                </a:lnTo>
                <a:lnTo>
                  <a:pt x="647" y="856"/>
                </a:lnTo>
                <a:lnTo>
                  <a:pt x="655" y="848"/>
                </a:lnTo>
                <a:lnTo>
                  <a:pt x="663" y="838"/>
                </a:lnTo>
                <a:lnTo>
                  <a:pt x="669" y="829"/>
                </a:lnTo>
                <a:lnTo>
                  <a:pt x="675" y="818"/>
                </a:lnTo>
                <a:lnTo>
                  <a:pt x="678" y="806"/>
                </a:lnTo>
                <a:lnTo>
                  <a:pt x="680" y="793"/>
                </a:lnTo>
                <a:lnTo>
                  <a:pt x="694" y="796"/>
                </a:lnTo>
                <a:lnTo>
                  <a:pt x="707" y="797"/>
                </a:lnTo>
                <a:lnTo>
                  <a:pt x="717" y="797"/>
                </a:lnTo>
                <a:lnTo>
                  <a:pt x="725" y="796"/>
                </a:lnTo>
                <a:lnTo>
                  <a:pt x="734" y="794"/>
                </a:lnTo>
                <a:lnTo>
                  <a:pt x="742" y="791"/>
                </a:lnTo>
                <a:lnTo>
                  <a:pt x="750" y="787"/>
                </a:lnTo>
                <a:lnTo>
                  <a:pt x="757" y="782"/>
                </a:lnTo>
                <a:lnTo>
                  <a:pt x="765" y="777"/>
                </a:lnTo>
                <a:lnTo>
                  <a:pt x="771" y="771"/>
                </a:lnTo>
                <a:lnTo>
                  <a:pt x="780" y="761"/>
                </a:lnTo>
                <a:lnTo>
                  <a:pt x="786" y="751"/>
                </a:lnTo>
                <a:lnTo>
                  <a:pt x="792" y="740"/>
                </a:lnTo>
                <a:lnTo>
                  <a:pt x="795" y="729"/>
                </a:lnTo>
                <a:lnTo>
                  <a:pt x="797" y="716"/>
                </a:lnTo>
                <a:lnTo>
                  <a:pt x="798" y="704"/>
                </a:lnTo>
                <a:lnTo>
                  <a:pt x="797" y="692"/>
                </a:lnTo>
                <a:lnTo>
                  <a:pt x="794" y="681"/>
                </a:lnTo>
                <a:lnTo>
                  <a:pt x="807" y="678"/>
                </a:lnTo>
                <a:lnTo>
                  <a:pt x="817" y="674"/>
                </a:lnTo>
                <a:lnTo>
                  <a:pt x="829" y="670"/>
                </a:lnTo>
                <a:lnTo>
                  <a:pt x="839" y="663"/>
                </a:lnTo>
                <a:lnTo>
                  <a:pt x="848" y="655"/>
                </a:lnTo>
                <a:lnTo>
                  <a:pt x="857" y="646"/>
                </a:lnTo>
                <a:lnTo>
                  <a:pt x="863" y="635"/>
                </a:lnTo>
                <a:lnTo>
                  <a:pt x="869" y="625"/>
                </a:lnTo>
                <a:lnTo>
                  <a:pt x="873" y="613"/>
                </a:lnTo>
                <a:lnTo>
                  <a:pt x="875" y="600"/>
                </a:lnTo>
                <a:lnTo>
                  <a:pt x="876" y="588"/>
                </a:lnTo>
                <a:lnTo>
                  <a:pt x="875" y="575"/>
                </a:lnTo>
                <a:lnTo>
                  <a:pt x="872" y="564"/>
                </a:lnTo>
                <a:lnTo>
                  <a:pt x="868" y="553"/>
                </a:lnTo>
                <a:lnTo>
                  <a:pt x="862" y="542"/>
                </a:lnTo>
                <a:lnTo>
                  <a:pt x="855" y="531"/>
                </a:lnTo>
                <a:lnTo>
                  <a:pt x="866" y="525"/>
                </a:lnTo>
                <a:lnTo>
                  <a:pt x="875" y="517"/>
                </a:lnTo>
                <a:lnTo>
                  <a:pt x="883" y="509"/>
                </a:lnTo>
                <a:lnTo>
                  <a:pt x="890" y="499"/>
                </a:lnTo>
                <a:lnTo>
                  <a:pt x="896" y="488"/>
                </a:lnTo>
                <a:lnTo>
                  <a:pt x="900" y="477"/>
                </a:lnTo>
                <a:lnTo>
                  <a:pt x="903" y="464"/>
                </a:lnTo>
                <a:lnTo>
                  <a:pt x="903" y="4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6415981" y="1552531"/>
            <a:ext cx="563789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2060"/>
                </a:solidFill>
              </a:rPr>
              <a:t>Проект «Педагогический класс» реализуется в рамках основной образовательной программы среднего общего образования на базе школы через ИУП на основе сетевого взаимодействия с учреждениями ВПО и СПО</a:t>
            </a:r>
          </a:p>
        </p:txBody>
      </p:sp>
      <p:sp>
        <p:nvSpPr>
          <p:cNvPr id="52" name="Rectangle 13">
            <a:extLst>
              <a:ext uri="{FF2B5EF4-FFF2-40B4-BE49-F238E27FC236}">
                <a16:creationId xmlns:a16="http://schemas.microsoft.com/office/drawing/2014/main" id="{280BCFFE-4888-4DA9-9EE5-99B8E46E7D58}"/>
              </a:ext>
            </a:extLst>
          </p:cNvPr>
          <p:cNvSpPr/>
          <p:nvPr/>
        </p:nvSpPr>
        <p:spPr>
          <a:xfrm>
            <a:off x="8082919" y="3019899"/>
            <a:ext cx="1634728" cy="1634727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>
            <a:innerShdw blurRad="63500" dist="50800" dir="162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14">
            <a:extLst>
              <a:ext uri="{FF2B5EF4-FFF2-40B4-BE49-F238E27FC236}">
                <a16:creationId xmlns:a16="http://schemas.microsoft.com/office/drawing/2014/main" id="{5EDEB305-5FBE-4548-A332-E92004652FFB}"/>
              </a:ext>
            </a:extLst>
          </p:cNvPr>
          <p:cNvSpPr/>
          <p:nvPr/>
        </p:nvSpPr>
        <p:spPr>
          <a:xfrm>
            <a:off x="10231052" y="3019899"/>
            <a:ext cx="1634728" cy="1634727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>
            <a:innerShdw blurRad="63500" dist="50800" dir="162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18">
            <a:extLst>
              <a:ext uri="{FF2B5EF4-FFF2-40B4-BE49-F238E27FC236}">
                <a16:creationId xmlns:a16="http://schemas.microsoft.com/office/drawing/2014/main" id="{514D56BA-E386-4602-AAA5-E5D8D066FBC3}"/>
              </a:ext>
            </a:extLst>
          </p:cNvPr>
          <p:cNvSpPr/>
          <p:nvPr/>
        </p:nvSpPr>
        <p:spPr>
          <a:xfrm>
            <a:off x="8180622" y="3117603"/>
            <a:ext cx="1439320" cy="143931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На базе школы через ИУП </a:t>
            </a:r>
          </a:p>
          <a:p>
            <a:pPr algn="ctr"/>
            <a:r>
              <a:rPr lang="ru-RU" dirty="0"/>
              <a:t>(в составе </a:t>
            </a:r>
          </a:p>
          <a:p>
            <a:pPr algn="ctr"/>
            <a:r>
              <a:rPr lang="ru-RU" dirty="0"/>
              <a:t>1 класса)</a:t>
            </a:r>
            <a:endParaRPr lang="en-US" dirty="0"/>
          </a:p>
        </p:txBody>
      </p:sp>
      <p:sp>
        <p:nvSpPr>
          <p:cNvPr id="55" name="Rectangle 23">
            <a:extLst>
              <a:ext uri="{FF2B5EF4-FFF2-40B4-BE49-F238E27FC236}">
                <a16:creationId xmlns:a16="http://schemas.microsoft.com/office/drawing/2014/main" id="{C1C2D080-7977-4256-9BE4-08161838E8B6}"/>
              </a:ext>
            </a:extLst>
          </p:cNvPr>
          <p:cNvSpPr/>
          <p:nvPr/>
        </p:nvSpPr>
        <p:spPr>
          <a:xfrm>
            <a:off x="10328756" y="3117603"/>
            <a:ext cx="1439320" cy="143931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На базе школы в сотрудничестве с ВПО и СПО</a:t>
            </a:r>
            <a:endParaRPr lang="en-US" dirty="0"/>
          </a:p>
        </p:txBody>
      </p:sp>
      <p:sp>
        <p:nvSpPr>
          <p:cNvPr id="88" name="Rectangle 13">
            <a:extLst>
              <a:ext uri="{FF2B5EF4-FFF2-40B4-BE49-F238E27FC236}">
                <a16:creationId xmlns:a16="http://schemas.microsoft.com/office/drawing/2014/main" id="{280BCFFE-4888-4DA9-9EE5-99B8E46E7D58}"/>
              </a:ext>
            </a:extLst>
          </p:cNvPr>
          <p:cNvSpPr/>
          <p:nvPr/>
        </p:nvSpPr>
        <p:spPr>
          <a:xfrm>
            <a:off x="8082919" y="4796682"/>
            <a:ext cx="1634728" cy="163472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>
            <a:innerShdw blurRad="63500" dist="50800" dir="162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Rectangle 14">
            <a:extLst>
              <a:ext uri="{FF2B5EF4-FFF2-40B4-BE49-F238E27FC236}">
                <a16:creationId xmlns:a16="http://schemas.microsoft.com/office/drawing/2014/main" id="{5EDEB305-5FBE-4548-A332-E92004652FFB}"/>
              </a:ext>
            </a:extLst>
          </p:cNvPr>
          <p:cNvSpPr/>
          <p:nvPr/>
        </p:nvSpPr>
        <p:spPr>
          <a:xfrm>
            <a:off x="10231052" y="4796682"/>
            <a:ext cx="1634728" cy="163472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>
            <a:innerShdw blurRad="63500" dist="50800" dir="162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18">
            <a:extLst>
              <a:ext uri="{FF2B5EF4-FFF2-40B4-BE49-F238E27FC236}">
                <a16:creationId xmlns:a16="http://schemas.microsoft.com/office/drawing/2014/main" id="{514D56BA-E386-4602-AAA5-E5D8D066FBC3}"/>
              </a:ext>
            </a:extLst>
          </p:cNvPr>
          <p:cNvSpPr/>
          <p:nvPr/>
        </p:nvSpPr>
        <p:spPr>
          <a:xfrm>
            <a:off x="8180622" y="4894386"/>
            <a:ext cx="1439320" cy="1439318"/>
          </a:xfrm>
          <a:prstGeom prst="rect">
            <a:avLst/>
          </a:prstGeom>
          <a:solidFill>
            <a:srgbClr val="4472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На базе школы «один класс-один профиль»</a:t>
            </a:r>
            <a:endParaRPr lang="en-US" dirty="0"/>
          </a:p>
        </p:txBody>
      </p:sp>
      <p:sp>
        <p:nvSpPr>
          <p:cNvPr id="93" name="Rectangle 23">
            <a:extLst>
              <a:ext uri="{FF2B5EF4-FFF2-40B4-BE49-F238E27FC236}">
                <a16:creationId xmlns:a16="http://schemas.microsoft.com/office/drawing/2014/main" id="{C1C2D080-7977-4256-9BE4-08161838E8B6}"/>
              </a:ext>
            </a:extLst>
          </p:cNvPr>
          <p:cNvSpPr/>
          <p:nvPr/>
        </p:nvSpPr>
        <p:spPr>
          <a:xfrm>
            <a:off x="10328756" y="4894386"/>
            <a:ext cx="1439320" cy="1439318"/>
          </a:xfrm>
          <a:prstGeom prst="rect">
            <a:avLst/>
          </a:prstGeom>
          <a:solidFill>
            <a:srgbClr val="2D4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На базе СПО и ВПО</a:t>
            </a:r>
            <a:endParaRPr lang="en-US" dirty="0"/>
          </a:p>
        </p:txBody>
      </p:sp>
      <p:sp>
        <p:nvSpPr>
          <p:cNvPr id="94" name="Rectangle 37">
            <a:extLst>
              <a:ext uri="{FF2B5EF4-FFF2-40B4-BE49-F238E27FC236}">
                <a16:creationId xmlns:a16="http://schemas.microsoft.com/office/drawing/2014/main" id="{7B772E86-F8B5-4309-AACD-AF6561137330}"/>
              </a:ext>
            </a:extLst>
          </p:cNvPr>
          <p:cNvSpPr/>
          <p:nvPr/>
        </p:nvSpPr>
        <p:spPr>
          <a:xfrm rot="16200000">
            <a:off x="5229526" y="4342317"/>
            <a:ext cx="3486360" cy="88818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ПЕДАГОГИЧЕСКИЕ КЛАССЫ 10-11</a:t>
            </a:r>
            <a:endParaRPr lang="en-US" dirty="0"/>
          </a:p>
        </p:txBody>
      </p:sp>
      <p:grpSp>
        <p:nvGrpSpPr>
          <p:cNvPr id="95" name="Group 60">
            <a:extLst>
              <a:ext uri="{FF2B5EF4-FFF2-40B4-BE49-F238E27FC236}">
                <a16:creationId xmlns:a16="http://schemas.microsoft.com/office/drawing/2014/main" id="{B0F45331-7310-4934-9C18-BB33678D78F9}"/>
              </a:ext>
            </a:extLst>
          </p:cNvPr>
          <p:cNvGrpSpPr/>
          <p:nvPr/>
        </p:nvGrpSpPr>
        <p:grpSpPr>
          <a:xfrm flipH="1">
            <a:off x="180166" y="828062"/>
            <a:ext cx="6366467" cy="397201"/>
            <a:chOff x="2951815" y="2159723"/>
            <a:chExt cx="4982924" cy="361018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B82C892E-8E73-41E2-BEE7-9D1636EC77DC}"/>
                </a:ext>
              </a:extLst>
            </p:cNvPr>
            <p:cNvSpPr txBox="1"/>
            <p:nvPr/>
          </p:nvSpPr>
          <p:spPr>
            <a:xfrm>
              <a:off x="2951815" y="2213026"/>
              <a:ext cx="2960572" cy="3077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Северо-Западное управление МО СО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C777A2B-B321-4E81-8D72-030183F79956}"/>
                </a:ext>
              </a:extLst>
            </p:cNvPr>
            <p:cNvSpPr txBox="1"/>
            <p:nvPr/>
          </p:nvSpPr>
          <p:spPr>
            <a:xfrm>
              <a:off x="4974166" y="2159723"/>
              <a:ext cx="2960573" cy="335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altLang="zh-CN" dirty="0">
                  <a:solidFill>
                    <a:srgbClr val="002060"/>
                  </a:solidFill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Организатор проекта</a:t>
              </a:r>
              <a:endParaRPr lang="en-US" dirty="0">
                <a:solidFill>
                  <a:srgbClr val="002060"/>
                </a:solidFill>
                <a:latin typeface="Calibri" panose="020F0502020204030204"/>
                <a:ea typeface="微软雅黑" panose="020B0503020204020204" pitchFamily="34" charset="-122"/>
                <a:sym typeface="+mn-lt"/>
              </a:endParaRPr>
            </a:p>
          </p:txBody>
        </p:sp>
      </p:grpSp>
      <p:grpSp>
        <p:nvGrpSpPr>
          <p:cNvPr id="98" name="Group 60">
            <a:extLst>
              <a:ext uri="{FF2B5EF4-FFF2-40B4-BE49-F238E27FC236}">
                <a16:creationId xmlns:a16="http://schemas.microsoft.com/office/drawing/2014/main" id="{B0F45331-7310-4934-9C18-BB33678D78F9}"/>
              </a:ext>
            </a:extLst>
          </p:cNvPr>
          <p:cNvGrpSpPr/>
          <p:nvPr/>
        </p:nvGrpSpPr>
        <p:grpSpPr>
          <a:xfrm flipH="1">
            <a:off x="186030" y="1225167"/>
            <a:ext cx="6376534" cy="396792"/>
            <a:chOff x="2941185" y="1892151"/>
            <a:chExt cx="4990803" cy="360648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82C892E-8E73-41E2-BEE7-9D1636EC77DC}"/>
                </a:ext>
              </a:extLst>
            </p:cNvPr>
            <p:cNvSpPr txBox="1"/>
            <p:nvPr/>
          </p:nvSpPr>
          <p:spPr>
            <a:xfrm>
              <a:off x="2941185" y="1945084"/>
              <a:ext cx="2960572" cy="3077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ГБУ ДПО СО «Красноярский РЦ»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5C777A2B-B321-4E81-8D72-030183F79956}"/>
                </a:ext>
              </a:extLst>
            </p:cNvPr>
            <p:cNvSpPr txBox="1"/>
            <p:nvPr/>
          </p:nvSpPr>
          <p:spPr>
            <a:xfrm>
              <a:off x="4971415" y="1892151"/>
              <a:ext cx="2960573" cy="335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altLang="zh-CN" dirty="0">
                  <a:solidFill>
                    <a:srgbClr val="002060"/>
                  </a:solidFill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Оператор проекта</a:t>
              </a:r>
              <a:endParaRPr lang="en-US" dirty="0">
                <a:solidFill>
                  <a:srgbClr val="002060"/>
                </a:solidFill>
                <a:latin typeface="Calibri" panose="020F0502020204030204"/>
                <a:ea typeface="微软雅黑" panose="020B0503020204020204" pitchFamily="34" charset="-122"/>
                <a:sym typeface="+mn-lt"/>
              </a:endParaRP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11865780" y="6477483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537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>
            <a:extLst>
              <a:ext uri="{FF2B5EF4-FFF2-40B4-BE49-F238E27FC236}">
                <a16:creationId xmlns:a16="http://schemas.microsoft.com/office/drawing/2014/main" id="{828F1EF8-D55F-4EAB-9B5F-B1D632BB5452}"/>
              </a:ext>
            </a:extLst>
          </p:cNvPr>
          <p:cNvSpPr/>
          <p:nvPr/>
        </p:nvSpPr>
        <p:spPr>
          <a:xfrm rot="10800000" flipV="1">
            <a:off x="0" y="0"/>
            <a:ext cx="12192000" cy="201478"/>
          </a:xfrm>
          <a:prstGeom prst="rect">
            <a:avLst/>
          </a:prstGeom>
          <a:pattFill prst="zigZag">
            <a:fgClr>
              <a:schemeClr val="accent5">
                <a:lumMod val="75000"/>
              </a:schemeClr>
            </a:fgClr>
            <a:bgClr>
              <a:schemeClr val="accent5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856791"/>
              </p:ext>
            </p:extLst>
          </p:nvPr>
        </p:nvGraphicFramePr>
        <p:xfrm>
          <a:off x="194295" y="1046636"/>
          <a:ext cx="6189563" cy="2760448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843261">
                  <a:extLst>
                    <a:ext uri="{9D8B030D-6E8A-4147-A177-3AD203B41FA5}">
                      <a16:colId xmlns:a16="http://schemas.microsoft.com/office/drawing/2014/main" val="1445095818"/>
                    </a:ext>
                  </a:extLst>
                </a:gridCol>
                <a:gridCol w="787644">
                  <a:extLst>
                    <a:ext uri="{9D8B030D-6E8A-4147-A177-3AD203B41FA5}">
                      <a16:colId xmlns:a16="http://schemas.microsoft.com/office/drawing/2014/main" val="3553339265"/>
                    </a:ext>
                  </a:extLst>
                </a:gridCol>
                <a:gridCol w="717015">
                  <a:extLst>
                    <a:ext uri="{9D8B030D-6E8A-4147-A177-3AD203B41FA5}">
                      <a16:colId xmlns:a16="http://schemas.microsoft.com/office/drawing/2014/main" val="1123317053"/>
                    </a:ext>
                  </a:extLst>
                </a:gridCol>
                <a:gridCol w="841643">
                  <a:extLst>
                    <a:ext uri="{9D8B030D-6E8A-4147-A177-3AD203B41FA5}">
                      <a16:colId xmlns:a16="http://schemas.microsoft.com/office/drawing/2014/main" val="1802132465"/>
                    </a:ext>
                  </a:extLst>
                </a:gridCol>
              </a:tblGrid>
              <a:tr h="36776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0490"/>
                  </a:ext>
                </a:extLst>
              </a:tr>
              <a:tr h="452638">
                <a:tc>
                  <a:txBody>
                    <a:bodyPr/>
                    <a:lstStyle/>
                    <a:p>
                      <a:r>
                        <a:rPr lang="ru-RU" sz="1300" dirty="0"/>
                        <a:t>Количество</a:t>
                      </a:r>
                      <a:r>
                        <a:rPr lang="ru-RU" sz="1300" baseline="0" dirty="0"/>
                        <a:t> обучающихся 11-х классов из числа педагогических классов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487793"/>
                  </a:ext>
                </a:extLst>
              </a:tr>
              <a:tr h="339478">
                <a:tc>
                  <a:txBody>
                    <a:bodyPr/>
                    <a:lstStyle/>
                    <a:p>
                      <a:r>
                        <a:rPr lang="ru-RU" sz="1300" dirty="0"/>
                        <a:t>Поступило</a:t>
                      </a:r>
                      <a:r>
                        <a:rPr lang="ru-RU" sz="1300" baseline="0" dirty="0"/>
                        <a:t> на педагогические специальности всего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830176"/>
                  </a:ext>
                </a:extLst>
              </a:tr>
              <a:tr h="339478">
                <a:tc>
                  <a:txBody>
                    <a:bodyPr/>
                    <a:lstStyle/>
                    <a:p>
                      <a:r>
                        <a:rPr lang="ru-RU" sz="1300" dirty="0"/>
                        <a:t>Из них по целевому договору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256333"/>
                  </a:ext>
                </a:extLst>
              </a:tr>
              <a:tr h="452638">
                <a:tc>
                  <a:txBody>
                    <a:bodyPr/>
                    <a:lstStyle/>
                    <a:p>
                      <a:r>
                        <a:rPr lang="ru-RU" sz="1300" dirty="0"/>
                        <a:t>Доля поступивших из числа обучающихся педклассов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41,4%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59108"/>
                  </a:ext>
                </a:extLst>
              </a:tr>
              <a:tr h="636522">
                <a:tc>
                  <a:txBody>
                    <a:bodyPr/>
                    <a:lstStyle/>
                    <a:p>
                      <a:r>
                        <a:rPr lang="ru-RU" sz="1300" dirty="0"/>
                        <a:t>Количество</a:t>
                      </a:r>
                      <a:r>
                        <a:rPr lang="ru-RU" sz="1300" baseline="0" dirty="0"/>
                        <a:t> выпускников, поступивших на педагогические специальности, не обучавшихся в педагогических классах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232627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929016" y="251652"/>
            <a:ext cx="60640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cap="all" dirty="0">
                <a:solidFill>
                  <a:srgbClr val="002060"/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ДОЛЯ ПОСТУПИВШИХ по направлению «ОБРАЗОВАНие и педагогика»</a:t>
            </a:r>
            <a:endParaRPr lang="ru-RU" sz="2000" cap="all" dirty="0">
              <a:solidFill>
                <a:srgbClr val="00206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6463011" y="342261"/>
            <a:ext cx="31592" cy="4441398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5047" y1="11681" x2="15047" y2="11681"/>
                        <a14:foregroundMark x1="36677" y1="6838" x2="36677" y2="6838"/>
                        <a14:foregroundMark x1="36677" y1="6268" x2="36677" y2="6268"/>
                        <a14:foregroundMark x1="57994" y1="8262" x2="57994" y2="8262"/>
                        <a14:foregroundMark x1="57994" y1="8262" x2="57994" y2="8262"/>
                        <a14:foregroundMark x1="50784" y1="17664" x2="50784" y2="17664"/>
                        <a14:foregroundMark x1="35110" y1="26781" x2="35110" y2="26781"/>
                        <a14:foregroundMark x1="35110" y1="26781" x2="35110" y2="26781"/>
                        <a14:foregroundMark x1="18495" y1="48433" x2="18495" y2="48433"/>
                        <a14:foregroundMark x1="18495" y1="48433" x2="18495" y2="48433"/>
                        <a14:foregroundMark x1="18809" y1="65527" x2="18809" y2="65527"/>
                        <a14:foregroundMark x1="61755" y1="65812" x2="61755" y2="65812"/>
                        <a14:foregroundMark x1="80251" y1="64103" x2="80251" y2="64103"/>
                        <a14:foregroundMark x1="5016" y1="84900" x2="5016" y2="84900"/>
                        <a14:foregroundMark x1="9091" y1="84330" x2="9091" y2="84330"/>
                        <a14:foregroundMark x1="17241" y1="84330" x2="17241" y2="84330"/>
                        <a14:foregroundMark x1="25392" y1="85185" x2="25392" y2="85185"/>
                        <a14:foregroundMark x1="31975" y1="83761" x2="31975" y2="83761"/>
                        <a14:foregroundMark x1="37931" y1="84900" x2="37931" y2="84900"/>
                        <a14:foregroundMark x1="47022" y1="84330" x2="47022" y2="84330"/>
                        <a14:foregroundMark x1="50784" y1="85185" x2="50784" y2="85185"/>
                        <a14:foregroundMark x1="58307" y1="84900" x2="58307" y2="84900"/>
                        <a14:foregroundMark x1="66144" y1="85755" x2="66144" y2="85755"/>
                        <a14:foregroundMark x1="74295" y1="84330" x2="74295" y2="84330"/>
                        <a14:foregroundMark x1="82132" y1="85185" x2="82132" y2="85185"/>
                        <a14:foregroundMark x1="86520" y1="84900" x2="86520" y2="84900"/>
                        <a14:foregroundMark x1="94044" y1="85185" x2="94044" y2="85185"/>
                        <a14:foregroundMark x1="95298" y1="93447" x2="95298" y2="93447"/>
                        <a14:foregroundMark x1="86520" y1="94302" x2="86520" y2="94302"/>
                        <a14:foregroundMark x1="78997" y1="93447" x2="78997" y2="93447"/>
                        <a14:foregroundMark x1="71473" y1="93732" x2="71473" y2="93732"/>
                        <a14:foregroundMark x1="64890" y1="95157" x2="64890" y2="95157"/>
                        <a14:foregroundMark x1="55799" y1="93732" x2="55799" y2="93732"/>
                        <a14:foregroundMark x1="48276" y1="95157" x2="48276" y2="95157"/>
                        <a14:foregroundMark x1="43260" y1="94872" x2="43260" y2="94872"/>
                        <a14:foregroundMark x1="35110" y1="93732" x2="35110" y2="93732"/>
                        <a14:foregroundMark x1="27586" y1="94302" x2="27586" y2="94302"/>
                        <a14:foregroundMark x1="22257" y1="95157" x2="22257" y2="95157"/>
                        <a14:foregroundMark x1="14734" y1="94302" x2="14734" y2="94302"/>
                        <a14:foregroundMark x1="8150" y1="93732" x2="8150" y2="93732"/>
                        <a14:foregroundMark x1="84953" y1="12821" x2="84953" y2="128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799" y="242384"/>
            <a:ext cx="719556" cy="781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8341323"/>
              </p:ext>
            </p:extLst>
          </p:nvPr>
        </p:nvGraphicFramePr>
        <p:xfrm>
          <a:off x="6672391" y="996675"/>
          <a:ext cx="5344099" cy="2684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5C777A2B-B321-4E81-8D72-030183F79956}"/>
              </a:ext>
            </a:extLst>
          </p:cNvPr>
          <p:cNvSpPr txBox="1"/>
          <p:nvPr/>
        </p:nvSpPr>
        <p:spPr>
          <a:xfrm flipH="1">
            <a:off x="6660905" y="260295"/>
            <a:ext cx="5206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altLang="zh-CN" sz="1600" dirty="0">
                <a:solidFill>
                  <a:srgbClr val="002060"/>
                </a:solidFill>
                <a:latin typeface="Calibri" panose="020F0502020204030204"/>
                <a:ea typeface="微软雅黑" panose="020B0503020204020204" pitchFamily="34" charset="-122"/>
                <a:cs typeface="+mn-ea"/>
                <a:sym typeface="+mn-lt"/>
              </a:rPr>
              <a:t>Выбор направлений подготовки выпускниками, поступившими по целевому направлению, 2022-2024 гг.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226588" y="3872201"/>
            <a:ext cx="6005600" cy="615575"/>
            <a:chOff x="391365" y="4315392"/>
            <a:chExt cx="6401670" cy="615575"/>
          </a:xfrm>
        </p:grpSpPr>
        <p:sp>
          <p:nvSpPr>
            <p:cNvPr id="17" name="Rectangle 53">
              <a:extLst>
                <a:ext uri="{FF2B5EF4-FFF2-40B4-BE49-F238E27FC236}">
                  <a16:creationId xmlns:a16="http://schemas.microsoft.com/office/drawing/2014/main" id="{EED4D1FF-E12E-4CF0-9554-92A25E91E9C7}"/>
                </a:ext>
              </a:extLst>
            </p:cNvPr>
            <p:cNvSpPr/>
            <p:nvPr/>
          </p:nvSpPr>
          <p:spPr>
            <a:xfrm>
              <a:off x="625887" y="4436361"/>
              <a:ext cx="6167148" cy="270784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ПРОБЛЕМАТИКА</a:t>
              </a:r>
              <a:endParaRPr lang="en-US" dirty="0"/>
            </a:p>
          </p:txBody>
        </p:sp>
        <p:sp>
          <p:nvSpPr>
            <p:cNvPr id="18" name="Rectangle 57">
              <a:extLst>
                <a:ext uri="{FF2B5EF4-FFF2-40B4-BE49-F238E27FC236}">
                  <a16:creationId xmlns:a16="http://schemas.microsoft.com/office/drawing/2014/main" id="{9903626E-A447-46AD-82E8-A3A52390850B}"/>
                </a:ext>
              </a:extLst>
            </p:cNvPr>
            <p:cNvSpPr/>
            <p:nvPr/>
          </p:nvSpPr>
          <p:spPr>
            <a:xfrm>
              <a:off x="625216" y="4691624"/>
              <a:ext cx="6167819" cy="2393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60">
              <a:extLst>
                <a:ext uri="{FF2B5EF4-FFF2-40B4-BE49-F238E27FC236}">
                  <a16:creationId xmlns:a16="http://schemas.microsoft.com/office/drawing/2014/main" id="{B3518435-7B26-4994-A34A-C7CA64ADBD61}"/>
                </a:ext>
              </a:extLst>
            </p:cNvPr>
            <p:cNvSpPr/>
            <p:nvPr/>
          </p:nvSpPr>
          <p:spPr>
            <a:xfrm>
              <a:off x="391365" y="4315392"/>
              <a:ext cx="600894" cy="600894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 950">
              <a:extLst>
                <a:ext uri="{FF2B5EF4-FFF2-40B4-BE49-F238E27FC236}">
                  <a16:creationId xmlns:a16="http://schemas.microsoft.com/office/drawing/2014/main" id="{A79DC235-DB55-49FE-B448-7323A64583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7537" y="4465057"/>
              <a:ext cx="220663" cy="285750"/>
            </a:xfrm>
            <a:custGeom>
              <a:avLst/>
              <a:gdLst>
                <a:gd name="T0" fmla="*/ 542 w 553"/>
                <a:gd name="T1" fmla="*/ 205 h 722"/>
                <a:gd name="T2" fmla="*/ 323 w 553"/>
                <a:gd name="T3" fmla="*/ 313 h 722"/>
                <a:gd name="T4" fmla="*/ 312 w 553"/>
                <a:gd name="T5" fmla="*/ 306 h 722"/>
                <a:gd name="T6" fmla="*/ 315 w 553"/>
                <a:gd name="T7" fmla="*/ 293 h 722"/>
                <a:gd name="T8" fmla="*/ 444 w 553"/>
                <a:gd name="T9" fmla="*/ 289 h 722"/>
                <a:gd name="T10" fmla="*/ 455 w 553"/>
                <a:gd name="T11" fmla="*/ 297 h 722"/>
                <a:gd name="T12" fmla="*/ 452 w 553"/>
                <a:gd name="T13" fmla="*/ 310 h 722"/>
                <a:gd name="T14" fmla="*/ 444 w 553"/>
                <a:gd name="T15" fmla="*/ 433 h 722"/>
                <a:gd name="T16" fmla="*/ 315 w 553"/>
                <a:gd name="T17" fmla="*/ 430 h 722"/>
                <a:gd name="T18" fmla="*/ 312 w 553"/>
                <a:gd name="T19" fmla="*/ 417 h 722"/>
                <a:gd name="T20" fmla="*/ 323 w 553"/>
                <a:gd name="T21" fmla="*/ 409 h 722"/>
                <a:gd name="T22" fmla="*/ 452 w 553"/>
                <a:gd name="T23" fmla="*/ 413 h 722"/>
                <a:gd name="T24" fmla="*/ 455 w 553"/>
                <a:gd name="T25" fmla="*/ 426 h 722"/>
                <a:gd name="T26" fmla="*/ 444 w 553"/>
                <a:gd name="T27" fmla="*/ 433 h 722"/>
                <a:gd name="T28" fmla="*/ 318 w 553"/>
                <a:gd name="T29" fmla="*/ 577 h 722"/>
                <a:gd name="T30" fmla="*/ 311 w 553"/>
                <a:gd name="T31" fmla="*/ 566 h 722"/>
                <a:gd name="T32" fmla="*/ 318 w 553"/>
                <a:gd name="T33" fmla="*/ 555 h 722"/>
                <a:gd name="T34" fmla="*/ 449 w 553"/>
                <a:gd name="T35" fmla="*/ 555 h 722"/>
                <a:gd name="T36" fmla="*/ 456 w 553"/>
                <a:gd name="T37" fmla="*/ 566 h 722"/>
                <a:gd name="T38" fmla="*/ 449 w 553"/>
                <a:gd name="T39" fmla="*/ 577 h 722"/>
                <a:gd name="T40" fmla="*/ 194 w 553"/>
                <a:gd name="T41" fmla="*/ 325 h 722"/>
                <a:gd name="T42" fmla="*/ 181 w 553"/>
                <a:gd name="T43" fmla="*/ 327 h 722"/>
                <a:gd name="T44" fmla="*/ 129 w 553"/>
                <a:gd name="T45" fmla="*/ 275 h 722"/>
                <a:gd name="T46" fmla="*/ 132 w 553"/>
                <a:gd name="T47" fmla="*/ 262 h 722"/>
                <a:gd name="T48" fmla="*/ 145 w 553"/>
                <a:gd name="T49" fmla="*/ 260 h 722"/>
                <a:gd name="T50" fmla="*/ 253 w 553"/>
                <a:gd name="T51" fmla="*/ 232 h 722"/>
                <a:gd name="T52" fmla="*/ 267 w 553"/>
                <a:gd name="T53" fmla="*/ 230 h 722"/>
                <a:gd name="T54" fmla="*/ 274 w 553"/>
                <a:gd name="T55" fmla="*/ 240 h 722"/>
                <a:gd name="T56" fmla="*/ 271 w 553"/>
                <a:gd name="T57" fmla="*/ 386 h 722"/>
                <a:gd name="T58" fmla="*/ 186 w 553"/>
                <a:gd name="T59" fmla="*/ 465 h 722"/>
                <a:gd name="T60" fmla="*/ 132 w 553"/>
                <a:gd name="T61" fmla="*/ 415 h 722"/>
                <a:gd name="T62" fmla="*/ 129 w 553"/>
                <a:gd name="T63" fmla="*/ 403 h 722"/>
                <a:gd name="T64" fmla="*/ 140 w 553"/>
                <a:gd name="T65" fmla="*/ 395 h 722"/>
                <a:gd name="T66" fmla="*/ 186 w 553"/>
                <a:gd name="T67" fmla="*/ 436 h 722"/>
                <a:gd name="T68" fmla="*/ 262 w 553"/>
                <a:gd name="T69" fmla="*/ 365 h 722"/>
                <a:gd name="T70" fmla="*/ 273 w 553"/>
                <a:gd name="T71" fmla="*/ 372 h 722"/>
                <a:gd name="T72" fmla="*/ 271 w 553"/>
                <a:gd name="T73" fmla="*/ 386 h 722"/>
                <a:gd name="T74" fmla="*/ 190 w 553"/>
                <a:gd name="T75" fmla="*/ 601 h 722"/>
                <a:gd name="T76" fmla="*/ 178 w 553"/>
                <a:gd name="T77" fmla="*/ 599 h 722"/>
                <a:gd name="T78" fmla="*/ 128 w 553"/>
                <a:gd name="T79" fmla="*/ 545 h 722"/>
                <a:gd name="T80" fmla="*/ 136 w 553"/>
                <a:gd name="T81" fmla="*/ 533 h 722"/>
                <a:gd name="T82" fmla="*/ 149 w 553"/>
                <a:gd name="T83" fmla="*/ 535 h 722"/>
                <a:gd name="T84" fmla="*/ 258 w 553"/>
                <a:gd name="T85" fmla="*/ 502 h 722"/>
                <a:gd name="T86" fmla="*/ 271 w 553"/>
                <a:gd name="T87" fmla="*/ 505 h 722"/>
                <a:gd name="T88" fmla="*/ 273 w 553"/>
                <a:gd name="T89" fmla="*/ 518 h 722"/>
                <a:gd name="T90" fmla="*/ 357 w 553"/>
                <a:gd name="T91" fmla="*/ 3 h 722"/>
                <a:gd name="T92" fmla="*/ 12 w 553"/>
                <a:gd name="T93" fmla="*/ 0 h 722"/>
                <a:gd name="T94" fmla="*/ 1 w 553"/>
                <a:gd name="T95" fmla="*/ 7 h 722"/>
                <a:gd name="T96" fmla="*/ 1 w 553"/>
                <a:gd name="T97" fmla="*/ 715 h 722"/>
                <a:gd name="T98" fmla="*/ 12 w 553"/>
                <a:gd name="T99" fmla="*/ 722 h 722"/>
                <a:gd name="T100" fmla="*/ 550 w 553"/>
                <a:gd name="T101" fmla="*/ 719 h 722"/>
                <a:gd name="T102" fmla="*/ 553 w 553"/>
                <a:gd name="T103" fmla="*/ 205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53" h="722">
                  <a:moveTo>
                    <a:pt x="349" y="205"/>
                  </a:moveTo>
                  <a:lnTo>
                    <a:pt x="349" y="12"/>
                  </a:lnTo>
                  <a:lnTo>
                    <a:pt x="542" y="205"/>
                  </a:lnTo>
                  <a:lnTo>
                    <a:pt x="349" y="205"/>
                  </a:lnTo>
                  <a:close/>
                  <a:moveTo>
                    <a:pt x="444" y="313"/>
                  </a:moveTo>
                  <a:lnTo>
                    <a:pt x="323" y="313"/>
                  </a:lnTo>
                  <a:lnTo>
                    <a:pt x="318" y="312"/>
                  </a:lnTo>
                  <a:lnTo>
                    <a:pt x="315" y="310"/>
                  </a:lnTo>
                  <a:lnTo>
                    <a:pt x="312" y="306"/>
                  </a:lnTo>
                  <a:lnTo>
                    <a:pt x="311" y="301"/>
                  </a:lnTo>
                  <a:lnTo>
                    <a:pt x="312" y="297"/>
                  </a:lnTo>
                  <a:lnTo>
                    <a:pt x="315" y="293"/>
                  </a:lnTo>
                  <a:lnTo>
                    <a:pt x="318" y="290"/>
                  </a:lnTo>
                  <a:lnTo>
                    <a:pt x="323" y="289"/>
                  </a:lnTo>
                  <a:lnTo>
                    <a:pt x="444" y="289"/>
                  </a:lnTo>
                  <a:lnTo>
                    <a:pt x="449" y="290"/>
                  </a:lnTo>
                  <a:lnTo>
                    <a:pt x="452" y="293"/>
                  </a:lnTo>
                  <a:lnTo>
                    <a:pt x="455" y="297"/>
                  </a:lnTo>
                  <a:lnTo>
                    <a:pt x="456" y="301"/>
                  </a:lnTo>
                  <a:lnTo>
                    <a:pt x="455" y="306"/>
                  </a:lnTo>
                  <a:lnTo>
                    <a:pt x="452" y="310"/>
                  </a:lnTo>
                  <a:lnTo>
                    <a:pt x="449" y="312"/>
                  </a:lnTo>
                  <a:lnTo>
                    <a:pt x="444" y="313"/>
                  </a:lnTo>
                  <a:close/>
                  <a:moveTo>
                    <a:pt x="444" y="433"/>
                  </a:moveTo>
                  <a:lnTo>
                    <a:pt x="323" y="433"/>
                  </a:lnTo>
                  <a:lnTo>
                    <a:pt x="318" y="432"/>
                  </a:lnTo>
                  <a:lnTo>
                    <a:pt x="315" y="430"/>
                  </a:lnTo>
                  <a:lnTo>
                    <a:pt x="312" y="426"/>
                  </a:lnTo>
                  <a:lnTo>
                    <a:pt x="311" y="421"/>
                  </a:lnTo>
                  <a:lnTo>
                    <a:pt x="312" y="417"/>
                  </a:lnTo>
                  <a:lnTo>
                    <a:pt x="315" y="413"/>
                  </a:lnTo>
                  <a:lnTo>
                    <a:pt x="318" y="410"/>
                  </a:lnTo>
                  <a:lnTo>
                    <a:pt x="323" y="409"/>
                  </a:lnTo>
                  <a:lnTo>
                    <a:pt x="444" y="409"/>
                  </a:lnTo>
                  <a:lnTo>
                    <a:pt x="449" y="410"/>
                  </a:lnTo>
                  <a:lnTo>
                    <a:pt x="452" y="413"/>
                  </a:lnTo>
                  <a:lnTo>
                    <a:pt x="455" y="417"/>
                  </a:lnTo>
                  <a:lnTo>
                    <a:pt x="456" y="421"/>
                  </a:lnTo>
                  <a:lnTo>
                    <a:pt x="455" y="426"/>
                  </a:lnTo>
                  <a:lnTo>
                    <a:pt x="452" y="430"/>
                  </a:lnTo>
                  <a:lnTo>
                    <a:pt x="449" y="432"/>
                  </a:lnTo>
                  <a:lnTo>
                    <a:pt x="444" y="433"/>
                  </a:lnTo>
                  <a:close/>
                  <a:moveTo>
                    <a:pt x="444" y="578"/>
                  </a:moveTo>
                  <a:lnTo>
                    <a:pt x="323" y="578"/>
                  </a:lnTo>
                  <a:lnTo>
                    <a:pt x="318" y="577"/>
                  </a:lnTo>
                  <a:lnTo>
                    <a:pt x="315" y="574"/>
                  </a:lnTo>
                  <a:lnTo>
                    <a:pt x="312" y="571"/>
                  </a:lnTo>
                  <a:lnTo>
                    <a:pt x="311" y="566"/>
                  </a:lnTo>
                  <a:lnTo>
                    <a:pt x="312" y="561"/>
                  </a:lnTo>
                  <a:lnTo>
                    <a:pt x="315" y="558"/>
                  </a:lnTo>
                  <a:lnTo>
                    <a:pt x="318" y="555"/>
                  </a:lnTo>
                  <a:lnTo>
                    <a:pt x="323" y="554"/>
                  </a:lnTo>
                  <a:lnTo>
                    <a:pt x="444" y="554"/>
                  </a:lnTo>
                  <a:lnTo>
                    <a:pt x="449" y="555"/>
                  </a:lnTo>
                  <a:lnTo>
                    <a:pt x="452" y="558"/>
                  </a:lnTo>
                  <a:lnTo>
                    <a:pt x="455" y="561"/>
                  </a:lnTo>
                  <a:lnTo>
                    <a:pt x="456" y="566"/>
                  </a:lnTo>
                  <a:lnTo>
                    <a:pt x="455" y="571"/>
                  </a:lnTo>
                  <a:lnTo>
                    <a:pt x="452" y="574"/>
                  </a:lnTo>
                  <a:lnTo>
                    <a:pt x="449" y="577"/>
                  </a:lnTo>
                  <a:lnTo>
                    <a:pt x="444" y="578"/>
                  </a:lnTo>
                  <a:close/>
                  <a:moveTo>
                    <a:pt x="271" y="249"/>
                  </a:moveTo>
                  <a:lnTo>
                    <a:pt x="194" y="325"/>
                  </a:lnTo>
                  <a:lnTo>
                    <a:pt x="190" y="327"/>
                  </a:lnTo>
                  <a:lnTo>
                    <a:pt x="186" y="328"/>
                  </a:lnTo>
                  <a:lnTo>
                    <a:pt x="181" y="327"/>
                  </a:lnTo>
                  <a:lnTo>
                    <a:pt x="178" y="325"/>
                  </a:lnTo>
                  <a:lnTo>
                    <a:pt x="132" y="280"/>
                  </a:lnTo>
                  <a:lnTo>
                    <a:pt x="129" y="275"/>
                  </a:lnTo>
                  <a:lnTo>
                    <a:pt x="128" y="270"/>
                  </a:lnTo>
                  <a:lnTo>
                    <a:pt x="129" y="266"/>
                  </a:lnTo>
                  <a:lnTo>
                    <a:pt x="132" y="262"/>
                  </a:lnTo>
                  <a:lnTo>
                    <a:pt x="136" y="260"/>
                  </a:lnTo>
                  <a:lnTo>
                    <a:pt x="140" y="259"/>
                  </a:lnTo>
                  <a:lnTo>
                    <a:pt x="145" y="260"/>
                  </a:lnTo>
                  <a:lnTo>
                    <a:pt x="149" y="262"/>
                  </a:lnTo>
                  <a:lnTo>
                    <a:pt x="186" y="299"/>
                  </a:lnTo>
                  <a:lnTo>
                    <a:pt x="253" y="232"/>
                  </a:lnTo>
                  <a:lnTo>
                    <a:pt x="258" y="230"/>
                  </a:lnTo>
                  <a:lnTo>
                    <a:pt x="262" y="229"/>
                  </a:lnTo>
                  <a:lnTo>
                    <a:pt x="267" y="230"/>
                  </a:lnTo>
                  <a:lnTo>
                    <a:pt x="271" y="232"/>
                  </a:lnTo>
                  <a:lnTo>
                    <a:pt x="273" y="236"/>
                  </a:lnTo>
                  <a:lnTo>
                    <a:pt x="274" y="240"/>
                  </a:lnTo>
                  <a:lnTo>
                    <a:pt x="273" y="245"/>
                  </a:lnTo>
                  <a:lnTo>
                    <a:pt x="271" y="249"/>
                  </a:lnTo>
                  <a:close/>
                  <a:moveTo>
                    <a:pt x="271" y="386"/>
                  </a:moveTo>
                  <a:lnTo>
                    <a:pt x="194" y="461"/>
                  </a:lnTo>
                  <a:lnTo>
                    <a:pt x="190" y="464"/>
                  </a:lnTo>
                  <a:lnTo>
                    <a:pt x="186" y="465"/>
                  </a:lnTo>
                  <a:lnTo>
                    <a:pt x="181" y="464"/>
                  </a:lnTo>
                  <a:lnTo>
                    <a:pt x="178" y="461"/>
                  </a:lnTo>
                  <a:lnTo>
                    <a:pt x="132" y="415"/>
                  </a:lnTo>
                  <a:lnTo>
                    <a:pt x="129" y="411"/>
                  </a:lnTo>
                  <a:lnTo>
                    <a:pt x="128" y="407"/>
                  </a:lnTo>
                  <a:lnTo>
                    <a:pt x="129" y="403"/>
                  </a:lnTo>
                  <a:lnTo>
                    <a:pt x="132" y="399"/>
                  </a:lnTo>
                  <a:lnTo>
                    <a:pt x="136" y="396"/>
                  </a:lnTo>
                  <a:lnTo>
                    <a:pt x="140" y="395"/>
                  </a:lnTo>
                  <a:lnTo>
                    <a:pt x="145" y="396"/>
                  </a:lnTo>
                  <a:lnTo>
                    <a:pt x="149" y="399"/>
                  </a:lnTo>
                  <a:lnTo>
                    <a:pt x="186" y="436"/>
                  </a:lnTo>
                  <a:lnTo>
                    <a:pt x="253" y="368"/>
                  </a:lnTo>
                  <a:lnTo>
                    <a:pt x="258" y="365"/>
                  </a:lnTo>
                  <a:lnTo>
                    <a:pt x="262" y="365"/>
                  </a:lnTo>
                  <a:lnTo>
                    <a:pt x="267" y="365"/>
                  </a:lnTo>
                  <a:lnTo>
                    <a:pt x="271" y="368"/>
                  </a:lnTo>
                  <a:lnTo>
                    <a:pt x="273" y="372"/>
                  </a:lnTo>
                  <a:lnTo>
                    <a:pt x="274" y="376"/>
                  </a:lnTo>
                  <a:lnTo>
                    <a:pt x="273" y="381"/>
                  </a:lnTo>
                  <a:lnTo>
                    <a:pt x="271" y="386"/>
                  </a:lnTo>
                  <a:close/>
                  <a:moveTo>
                    <a:pt x="271" y="522"/>
                  </a:moveTo>
                  <a:lnTo>
                    <a:pt x="194" y="599"/>
                  </a:lnTo>
                  <a:lnTo>
                    <a:pt x="190" y="601"/>
                  </a:lnTo>
                  <a:lnTo>
                    <a:pt x="186" y="602"/>
                  </a:lnTo>
                  <a:lnTo>
                    <a:pt x="181" y="601"/>
                  </a:lnTo>
                  <a:lnTo>
                    <a:pt x="178" y="599"/>
                  </a:lnTo>
                  <a:lnTo>
                    <a:pt x="132" y="553"/>
                  </a:lnTo>
                  <a:lnTo>
                    <a:pt x="129" y="549"/>
                  </a:lnTo>
                  <a:lnTo>
                    <a:pt x="128" y="545"/>
                  </a:lnTo>
                  <a:lnTo>
                    <a:pt x="129" y="540"/>
                  </a:lnTo>
                  <a:lnTo>
                    <a:pt x="132" y="535"/>
                  </a:lnTo>
                  <a:lnTo>
                    <a:pt x="136" y="533"/>
                  </a:lnTo>
                  <a:lnTo>
                    <a:pt x="140" y="532"/>
                  </a:lnTo>
                  <a:lnTo>
                    <a:pt x="145" y="533"/>
                  </a:lnTo>
                  <a:lnTo>
                    <a:pt x="149" y="535"/>
                  </a:lnTo>
                  <a:lnTo>
                    <a:pt x="186" y="572"/>
                  </a:lnTo>
                  <a:lnTo>
                    <a:pt x="253" y="505"/>
                  </a:lnTo>
                  <a:lnTo>
                    <a:pt x="258" y="502"/>
                  </a:lnTo>
                  <a:lnTo>
                    <a:pt x="262" y="501"/>
                  </a:lnTo>
                  <a:lnTo>
                    <a:pt x="267" y="502"/>
                  </a:lnTo>
                  <a:lnTo>
                    <a:pt x="271" y="505"/>
                  </a:lnTo>
                  <a:lnTo>
                    <a:pt x="273" y="509"/>
                  </a:lnTo>
                  <a:lnTo>
                    <a:pt x="274" y="513"/>
                  </a:lnTo>
                  <a:lnTo>
                    <a:pt x="273" y="518"/>
                  </a:lnTo>
                  <a:lnTo>
                    <a:pt x="271" y="522"/>
                  </a:lnTo>
                  <a:close/>
                  <a:moveTo>
                    <a:pt x="550" y="196"/>
                  </a:moveTo>
                  <a:lnTo>
                    <a:pt x="357" y="3"/>
                  </a:lnTo>
                  <a:lnTo>
                    <a:pt x="353" y="1"/>
                  </a:lnTo>
                  <a:lnTo>
                    <a:pt x="349" y="0"/>
                  </a:lnTo>
                  <a:lnTo>
                    <a:pt x="12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711"/>
                  </a:lnTo>
                  <a:lnTo>
                    <a:pt x="1" y="715"/>
                  </a:lnTo>
                  <a:lnTo>
                    <a:pt x="4" y="719"/>
                  </a:lnTo>
                  <a:lnTo>
                    <a:pt x="7" y="721"/>
                  </a:lnTo>
                  <a:lnTo>
                    <a:pt x="12" y="722"/>
                  </a:lnTo>
                  <a:lnTo>
                    <a:pt x="542" y="722"/>
                  </a:lnTo>
                  <a:lnTo>
                    <a:pt x="546" y="721"/>
                  </a:lnTo>
                  <a:lnTo>
                    <a:pt x="550" y="719"/>
                  </a:lnTo>
                  <a:lnTo>
                    <a:pt x="552" y="715"/>
                  </a:lnTo>
                  <a:lnTo>
                    <a:pt x="553" y="711"/>
                  </a:lnTo>
                  <a:lnTo>
                    <a:pt x="553" y="205"/>
                  </a:lnTo>
                  <a:lnTo>
                    <a:pt x="552" y="200"/>
                  </a:lnTo>
                  <a:lnTo>
                    <a:pt x="550" y="1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194295" y="4306851"/>
            <a:ext cx="3738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zh-CN" sz="4800" dirty="0">
                <a:solidFill>
                  <a:srgbClr val="002060"/>
                </a:solidFill>
                <a:latin typeface="Calibri" panose="020F0502020204030204"/>
                <a:ea typeface="微软雅黑" panose="020B0503020204020204" pitchFamily="34" charset="-122"/>
                <a:cs typeface="+mn-ea"/>
                <a:sym typeface="+mn-lt"/>
              </a:rPr>
              <a:t>-</a:t>
            </a:r>
            <a:endParaRPr lang="ru-RU" sz="4800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158088" y="4550463"/>
            <a:ext cx="6225770" cy="1317087"/>
            <a:chOff x="30046" y="5311985"/>
            <a:chExt cx="6049479" cy="131708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C74A1F1-B28F-49CE-ACDC-724CB22B8F14}"/>
                </a:ext>
              </a:extLst>
            </p:cNvPr>
            <p:cNvSpPr txBox="1"/>
            <p:nvPr/>
          </p:nvSpPr>
          <p:spPr>
            <a:xfrm>
              <a:off x="515481" y="5429421"/>
              <a:ext cx="547936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400" dirty="0"/>
                <a:t>недостаточное количество заключенных целевых договоров;</a:t>
              </a:r>
              <a:endParaRPr lang="en-US" sz="14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C74A1F1-B28F-49CE-ACDC-724CB22B8F14}"/>
                </a:ext>
              </a:extLst>
            </p:cNvPr>
            <p:cNvSpPr txBox="1"/>
            <p:nvPr/>
          </p:nvSpPr>
          <p:spPr>
            <a:xfrm>
              <a:off x="513955" y="5701298"/>
              <a:ext cx="5565570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400" dirty="0"/>
                <a:t>около 60% (2024) выпускников педагогических классов  не продолжают обучение в педагогических вузах (</a:t>
              </a:r>
              <a:r>
                <a:rPr lang="ru-RU" sz="1400" dirty="0" err="1"/>
                <a:t>ссузах</a:t>
              </a:r>
              <a:r>
                <a:rPr lang="ru-RU" sz="1400" dirty="0"/>
                <a:t>);</a:t>
              </a:r>
              <a:endParaRPr lang="en-US" sz="1400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C74A1F1-B28F-49CE-ACDC-724CB22B8F14}"/>
                </a:ext>
              </a:extLst>
            </p:cNvPr>
            <p:cNvSpPr txBox="1"/>
            <p:nvPr/>
          </p:nvSpPr>
          <p:spPr>
            <a:xfrm>
              <a:off x="513955" y="6178095"/>
              <a:ext cx="5565570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400" dirty="0"/>
                <a:t>сохраняется число обучающихся, не закончивших педагогические классы, но поступивших в педагогические вузы.</a:t>
              </a:r>
              <a:endParaRPr lang="en-US" sz="1400" dirty="0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30046" y="5311985"/>
              <a:ext cx="373820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altLang="zh-CN" sz="4800" dirty="0">
                  <a:solidFill>
                    <a:srgbClr val="002060"/>
                  </a:solidFill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-</a:t>
              </a:r>
              <a:endParaRPr lang="ru-RU" sz="4800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32686" y="5798075"/>
              <a:ext cx="373820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altLang="zh-CN" sz="4800" dirty="0">
                  <a:solidFill>
                    <a:srgbClr val="002060"/>
                  </a:solidFill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-</a:t>
              </a:r>
              <a:endParaRPr lang="ru-RU" sz="48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8793537" y="1845206"/>
            <a:ext cx="3821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cap="all" dirty="0">
                <a:solidFill>
                  <a:schemeClr val="bg1"/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8537249" y="2335506"/>
            <a:ext cx="3585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cap="all" dirty="0">
                <a:solidFill>
                  <a:schemeClr val="bg1"/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755827" y="2870088"/>
            <a:ext cx="279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cap="all" dirty="0">
                <a:solidFill>
                  <a:schemeClr val="bg1"/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9464484" y="3027223"/>
            <a:ext cx="3821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cap="all" dirty="0">
                <a:solidFill>
                  <a:schemeClr val="bg1"/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9886508" y="2162066"/>
            <a:ext cx="3821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cap="all" dirty="0">
                <a:solidFill>
                  <a:schemeClr val="bg1"/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595988" y="3860564"/>
            <a:ext cx="5363970" cy="600894"/>
            <a:chOff x="6910671" y="4319661"/>
            <a:chExt cx="5119154" cy="600894"/>
          </a:xfrm>
        </p:grpSpPr>
        <p:sp>
          <p:nvSpPr>
            <p:cNvPr id="35" name="Rectangle 53">
              <a:extLst>
                <a:ext uri="{FF2B5EF4-FFF2-40B4-BE49-F238E27FC236}">
                  <a16:creationId xmlns:a16="http://schemas.microsoft.com/office/drawing/2014/main" id="{EED4D1FF-E12E-4CF0-9554-92A25E91E9C7}"/>
                </a:ext>
              </a:extLst>
            </p:cNvPr>
            <p:cNvSpPr/>
            <p:nvPr/>
          </p:nvSpPr>
          <p:spPr>
            <a:xfrm>
              <a:off x="7145193" y="4440630"/>
              <a:ext cx="4884632" cy="234276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ЗАДАЧИ</a:t>
              </a:r>
              <a:endParaRPr lang="en-US" dirty="0"/>
            </a:p>
          </p:txBody>
        </p:sp>
        <p:sp>
          <p:nvSpPr>
            <p:cNvPr id="36" name="Rectangle 57">
              <a:extLst>
                <a:ext uri="{FF2B5EF4-FFF2-40B4-BE49-F238E27FC236}">
                  <a16:creationId xmlns:a16="http://schemas.microsoft.com/office/drawing/2014/main" id="{9903626E-A447-46AD-82E8-A3A52390850B}"/>
                </a:ext>
              </a:extLst>
            </p:cNvPr>
            <p:cNvSpPr/>
            <p:nvPr/>
          </p:nvSpPr>
          <p:spPr>
            <a:xfrm>
              <a:off x="7160792" y="4691624"/>
              <a:ext cx="4869033" cy="21311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60">
              <a:extLst>
                <a:ext uri="{FF2B5EF4-FFF2-40B4-BE49-F238E27FC236}">
                  <a16:creationId xmlns:a16="http://schemas.microsoft.com/office/drawing/2014/main" id="{B3518435-7B26-4994-A34A-C7CA64ADBD61}"/>
                </a:ext>
              </a:extLst>
            </p:cNvPr>
            <p:cNvSpPr/>
            <p:nvPr/>
          </p:nvSpPr>
          <p:spPr>
            <a:xfrm>
              <a:off x="6910671" y="4319661"/>
              <a:ext cx="600894" cy="600894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 950">
              <a:extLst>
                <a:ext uri="{FF2B5EF4-FFF2-40B4-BE49-F238E27FC236}">
                  <a16:creationId xmlns:a16="http://schemas.microsoft.com/office/drawing/2014/main" id="{A79DC235-DB55-49FE-B448-7323A64583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06843" y="4469326"/>
              <a:ext cx="220663" cy="285750"/>
            </a:xfrm>
            <a:custGeom>
              <a:avLst/>
              <a:gdLst>
                <a:gd name="T0" fmla="*/ 542 w 553"/>
                <a:gd name="T1" fmla="*/ 205 h 722"/>
                <a:gd name="T2" fmla="*/ 323 w 553"/>
                <a:gd name="T3" fmla="*/ 313 h 722"/>
                <a:gd name="T4" fmla="*/ 312 w 553"/>
                <a:gd name="T5" fmla="*/ 306 h 722"/>
                <a:gd name="T6" fmla="*/ 315 w 553"/>
                <a:gd name="T7" fmla="*/ 293 h 722"/>
                <a:gd name="T8" fmla="*/ 444 w 553"/>
                <a:gd name="T9" fmla="*/ 289 h 722"/>
                <a:gd name="T10" fmla="*/ 455 w 553"/>
                <a:gd name="T11" fmla="*/ 297 h 722"/>
                <a:gd name="T12" fmla="*/ 452 w 553"/>
                <a:gd name="T13" fmla="*/ 310 h 722"/>
                <a:gd name="T14" fmla="*/ 444 w 553"/>
                <a:gd name="T15" fmla="*/ 433 h 722"/>
                <a:gd name="T16" fmla="*/ 315 w 553"/>
                <a:gd name="T17" fmla="*/ 430 h 722"/>
                <a:gd name="T18" fmla="*/ 312 w 553"/>
                <a:gd name="T19" fmla="*/ 417 h 722"/>
                <a:gd name="T20" fmla="*/ 323 w 553"/>
                <a:gd name="T21" fmla="*/ 409 h 722"/>
                <a:gd name="T22" fmla="*/ 452 w 553"/>
                <a:gd name="T23" fmla="*/ 413 h 722"/>
                <a:gd name="T24" fmla="*/ 455 w 553"/>
                <a:gd name="T25" fmla="*/ 426 h 722"/>
                <a:gd name="T26" fmla="*/ 444 w 553"/>
                <a:gd name="T27" fmla="*/ 433 h 722"/>
                <a:gd name="T28" fmla="*/ 318 w 553"/>
                <a:gd name="T29" fmla="*/ 577 h 722"/>
                <a:gd name="T30" fmla="*/ 311 w 553"/>
                <a:gd name="T31" fmla="*/ 566 h 722"/>
                <a:gd name="T32" fmla="*/ 318 w 553"/>
                <a:gd name="T33" fmla="*/ 555 h 722"/>
                <a:gd name="T34" fmla="*/ 449 w 553"/>
                <a:gd name="T35" fmla="*/ 555 h 722"/>
                <a:gd name="T36" fmla="*/ 456 w 553"/>
                <a:gd name="T37" fmla="*/ 566 h 722"/>
                <a:gd name="T38" fmla="*/ 449 w 553"/>
                <a:gd name="T39" fmla="*/ 577 h 722"/>
                <a:gd name="T40" fmla="*/ 194 w 553"/>
                <a:gd name="T41" fmla="*/ 325 h 722"/>
                <a:gd name="T42" fmla="*/ 181 w 553"/>
                <a:gd name="T43" fmla="*/ 327 h 722"/>
                <a:gd name="T44" fmla="*/ 129 w 553"/>
                <a:gd name="T45" fmla="*/ 275 h 722"/>
                <a:gd name="T46" fmla="*/ 132 w 553"/>
                <a:gd name="T47" fmla="*/ 262 h 722"/>
                <a:gd name="T48" fmla="*/ 145 w 553"/>
                <a:gd name="T49" fmla="*/ 260 h 722"/>
                <a:gd name="T50" fmla="*/ 253 w 553"/>
                <a:gd name="T51" fmla="*/ 232 h 722"/>
                <a:gd name="T52" fmla="*/ 267 w 553"/>
                <a:gd name="T53" fmla="*/ 230 h 722"/>
                <a:gd name="T54" fmla="*/ 274 w 553"/>
                <a:gd name="T55" fmla="*/ 240 h 722"/>
                <a:gd name="T56" fmla="*/ 271 w 553"/>
                <a:gd name="T57" fmla="*/ 386 h 722"/>
                <a:gd name="T58" fmla="*/ 186 w 553"/>
                <a:gd name="T59" fmla="*/ 465 h 722"/>
                <a:gd name="T60" fmla="*/ 132 w 553"/>
                <a:gd name="T61" fmla="*/ 415 h 722"/>
                <a:gd name="T62" fmla="*/ 129 w 553"/>
                <a:gd name="T63" fmla="*/ 403 h 722"/>
                <a:gd name="T64" fmla="*/ 140 w 553"/>
                <a:gd name="T65" fmla="*/ 395 h 722"/>
                <a:gd name="T66" fmla="*/ 186 w 553"/>
                <a:gd name="T67" fmla="*/ 436 h 722"/>
                <a:gd name="T68" fmla="*/ 262 w 553"/>
                <a:gd name="T69" fmla="*/ 365 h 722"/>
                <a:gd name="T70" fmla="*/ 273 w 553"/>
                <a:gd name="T71" fmla="*/ 372 h 722"/>
                <a:gd name="T72" fmla="*/ 271 w 553"/>
                <a:gd name="T73" fmla="*/ 386 h 722"/>
                <a:gd name="T74" fmla="*/ 190 w 553"/>
                <a:gd name="T75" fmla="*/ 601 h 722"/>
                <a:gd name="T76" fmla="*/ 178 w 553"/>
                <a:gd name="T77" fmla="*/ 599 h 722"/>
                <a:gd name="T78" fmla="*/ 128 w 553"/>
                <a:gd name="T79" fmla="*/ 545 h 722"/>
                <a:gd name="T80" fmla="*/ 136 w 553"/>
                <a:gd name="T81" fmla="*/ 533 h 722"/>
                <a:gd name="T82" fmla="*/ 149 w 553"/>
                <a:gd name="T83" fmla="*/ 535 h 722"/>
                <a:gd name="T84" fmla="*/ 258 w 553"/>
                <a:gd name="T85" fmla="*/ 502 h 722"/>
                <a:gd name="T86" fmla="*/ 271 w 553"/>
                <a:gd name="T87" fmla="*/ 505 h 722"/>
                <a:gd name="T88" fmla="*/ 273 w 553"/>
                <a:gd name="T89" fmla="*/ 518 h 722"/>
                <a:gd name="T90" fmla="*/ 357 w 553"/>
                <a:gd name="T91" fmla="*/ 3 h 722"/>
                <a:gd name="T92" fmla="*/ 12 w 553"/>
                <a:gd name="T93" fmla="*/ 0 h 722"/>
                <a:gd name="T94" fmla="*/ 1 w 553"/>
                <a:gd name="T95" fmla="*/ 7 h 722"/>
                <a:gd name="T96" fmla="*/ 1 w 553"/>
                <a:gd name="T97" fmla="*/ 715 h 722"/>
                <a:gd name="T98" fmla="*/ 12 w 553"/>
                <a:gd name="T99" fmla="*/ 722 h 722"/>
                <a:gd name="T100" fmla="*/ 550 w 553"/>
                <a:gd name="T101" fmla="*/ 719 h 722"/>
                <a:gd name="T102" fmla="*/ 553 w 553"/>
                <a:gd name="T103" fmla="*/ 205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53" h="722">
                  <a:moveTo>
                    <a:pt x="349" y="205"/>
                  </a:moveTo>
                  <a:lnTo>
                    <a:pt x="349" y="12"/>
                  </a:lnTo>
                  <a:lnTo>
                    <a:pt x="542" y="205"/>
                  </a:lnTo>
                  <a:lnTo>
                    <a:pt x="349" y="205"/>
                  </a:lnTo>
                  <a:close/>
                  <a:moveTo>
                    <a:pt x="444" y="313"/>
                  </a:moveTo>
                  <a:lnTo>
                    <a:pt x="323" y="313"/>
                  </a:lnTo>
                  <a:lnTo>
                    <a:pt x="318" y="312"/>
                  </a:lnTo>
                  <a:lnTo>
                    <a:pt x="315" y="310"/>
                  </a:lnTo>
                  <a:lnTo>
                    <a:pt x="312" y="306"/>
                  </a:lnTo>
                  <a:lnTo>
                    <a:pt x="311" y="301"/>
                  </a:lnTo>
                  <a:lnTo>
                    <a:pt x="312" y="297"/>
                  </a:lnTo>
                  <a:lnTo>
                    <a:pt x="315" y="293"/>
                  </a:lnTo>
                  <a:lnTo>
                    <a:pt x="318" y="290"/>
                  </a:lnTo>
                  <a:lnTo>
                    <a:pt x="323" y="289"/>
                  </a:lnTo>
                  <a:lnTo>
                    <a:pt x="444" y="289"/>
                  </a:lnTo>
                  <a:lnTo>
                    <a:pt x="449" y="290"/>
                  </a:lnTo>
                  <a:lnTo>
                    <a:pt x="452" y="293"/>
                  </a:lnTo>
                  <a:lnTo>
                    <a:pt x="455" y="297"/>
                  </a:lnTo>
                  <a:lnTo>
                    <a:pt x="456" y="301"/>
                  </a:lnTo>
                  <a:lnTo>
                    <a:pt x="455" y="306"/>
                  </a:lnTo>
                  <a:lnTo>
                    <a:pt x="452" y="310"/>
                  </a:lnTo>
                  <a:lnTo>
                    <a:pt x="449" y="312"/>
                  </a:lnTo>
                  <a:lnTo>
                    <a:pt x="444" y="313"/>
                  </a:lnTo>
                  <a:close/>
                  <a:moveTo>
                    <a:pt x="444" y="433"/>
                  </a:moveTo>
                  <a:lnTo>
                    <a:pt x="323" y="433"/>
                  </a:lnTo>
                  <a:lnTo>
                    <a:pt x="318" y="432"/>
                  </a:lnTo>
                  <a:lnTo>
                    <a:pt x="315" y="430"/>
                  </a:lnTo>
                  <a:lnTo>
                    <a:pt x="312" y="426"/>
                  </a:lnTo>
                  <a:lnTo>
                    <a:pt x="311" y="421"/>
                  </a:lnTo>
                  <a:lnTo>
                    <a:pt x="312" y="417"/>
                  </a:lnTo>
                  <a:lnTo>
                    <a:pt x="315" y="413"/>
                  </a:lnTo>
                  <a:lnTo>
                    <a:pt x="318" y="410"/>
                  </a:lnTo>
                  <a:lnTo>
                    <a:pt x="323" y="409"/>
                  </a:lnTo>
                  <a:lnTo>
                    <a:pt x="444" y="409"/>
                  </a:lnTo>
                  <a:lnTo>
                    <a:pt x="449" y="410"/>
                  </a:lnTo>
                  <a:lnTo>
                    <a:pt x="452" y="413"/>
                  </a:lnTo>
                  <a:lnTo>
                    <a:pt x="455" y="417"/>
                  </a:lnTo>
                  <a:lnTo>
                    <a:pt x="456" y="421"/>
                  </a:lnTo>
                  <a:lnTo>
                    <a:pt x="455" y="426"/>
                  </a:lnTo>
                  <a:lnTo>
                    <a:pt x="452" y="430"/>
                  </a:lnTo>
                  <a:lnTo>
                    <a:pt x="449" y="432"/>
                  </a:lnTo>
                  <a:lnTo>
                    <a:pt x="444" y="433"/>
                  </a:lnTo>
                  <a:close/>
                  <a:moveTo>
                    <a:pt x="444" y="578"/>
                  </a:moveTo>
                  <a:lnTo>
                    <a:pt x="323" y="578"/>
                  </a:lnTo>
                  <a:lnTo>
                    <a:pt x="318" y="577"/>
                  </a:lnTo>
                  <a:lnTo>
                    <a:pt x="315" y="574"/>
                  </a:lnTo>
                  <a:lnTo>
                    <a:pt x="312" y="571"/>
                  </a:lnTo>
                  <a:lnTo>
                    <a:pt x="311" y="566"/>
                  </a:lnTo>
                  <a:lnTo>
                    <a:pt x="312" y="561"/>
                  </a:lnTo>
                  <a:lnTo>
                    <a:pt x="315" y="558"/>
                  </a:lnTo>
                  <a:lnTo>
                    <a:pt x="318" y="555"/>
                  </a:lnTo>
                  <a:lnTo>
                    <a:pt x="323" y="554"/>
                  </a:lnTo>
                  <a:lnTo>
                    <a:pt x="444" y="554"/>
                  </a:lnTo>
                  <a:lnTo>
                    <a:pt x="449" y="555"/>
                  </a:lnTo>
                  <a:lnTo>
                    <a:pt x="452" y="558"/>
                  </a:lnTo>
                  <a:lnTo>
                    <a:pt x="455" y="561"/>
                  </a:lnTo>
                  <a:lnTo>
                    <a:pt x="456" y="566"/>
                  </a:lnTo>
                  <a:lnTo>
                    <a:pt x="455" y="571"/>
                  </a:lnTo>
                  <a:lnTo>
                    <a:pt x="452" y="574"/>
                  </a:lnTo>
                  <a:lnTo>
                    <a:pt x="449" y="577"/>
                  </a:lnTo>
                  <a:lnTo>
                    <a:pt x="444" y="578"/>
                  </a:lnTo>
                  <a:close/>
                  <a:moveTo>
                    <a:pt x="271" y="249"/>
                  </a:moveTo>
                  <a:lnTo>
                    <a:pt x="194" y="325"/>
                  </a:lnTo>
                  <a:lnTo>
                    <a:pt x="190" y="327"/>
                  </a:lnTo>
                  <a:lnTo>
                    <a:pt x="186" y="328"/>
                  </a:lnTo>
                  <a:lnTo>
                    <a:pt x="181" y="327"/>
                  </a:lnTo>
                  <a:lnTo>
                    <a:pt x="178" y="325"/>
                  </a:lnTo>
                  <a:lnTo>
                    <a:pt x="132" y="280"/>
                  </a:lnTo>
                  <a:lnTo>
                    <a:pt x="129" y="275"/>
                  </a:lnTo>
                  <a:lnTo>
                    <a:pt x="128" y="270"/>
                  </a:lnTo>
                  <a:lnTo>
                    <a:pt x="129" y="266"/>
                  </a:lnTo>
                  <a:lnTo>
                    <a:pt x="132" y="262"/>
                  </a:lnTo>
                  <a:lnTo>
                    <a:pt x="136" y="260"/>
                  </a:lnTo>
                  <a:lnTo>
                    <a:pt x="140" y="259"/>
                  </a:lnTo>
                  <a:lnTo>
                    <a:pt x="145" y="260"/>
                  </a:lnTo>
                  <a:lnTo>
                    <a:pt x="149" y="262"/>
                  </a:lnTo>
                  <a:lnTo>
                    <a:pt x="186" y="299"/>
                  </a:lnTo>
                  <a:lnTo>
                    <a:pt x="253" y="232"/>
                  </a:lnTo>
                  <a:lnTo>
                    <a:pt x="258" y="230"/>
                  </a:lnTo>
                  <a:lnTo>
                    <a:pt x="262" y="229"/>
                  </a:lnTo>
                  <a:lnTo>
                    <a:pt x="267" y="230"/>
                  </a:lnTo>
                  <a:lnTo>
                    <a:pt x="271" y="232"/>
                  </a:lnTo>
                  <a:lnTo>
                    <a:pt x="273" y="236"/>
                  </a:lnTo>
                  <a:lnTo>
                    <a:pt x="274" y="240"/>
                  </a:lnTo>
                  <a:lnTo>
                    <a:pt x="273" y="245"/>
                  </a:lnTo>
                  <a:lnTo>
                    <a:pt x="271" y="249"/>
                  </a:lnTo>
                  <a:close/>
                  <a:moveTo>
                    <a:pt x="271" y="386"/>
                  </a:moveTo>
                  <a:lnTo>
                    <a:pt x="194" y="461"/>
                  </a:lnTo>
                  <a:lnTo>
                    <a:pt x="190" y="464"/>
                  </a:lnTo>
                  <a:lnTo>
                    <a:pt x="186" y="465"/>
                  </a:lnTo>
                  <a:lnTo>
                    <a:pt x="181" y="464"/>
                  </a:lnTo>
                  <a:lnTo>
                    <a:pt x="178" y="461"/>
                  </a:lnTo>
                  <a:lnTo>
                    <a:pt x="132" y="415"/>
                  </a:lnTo>
                  <a:lnTo>
                    <a:pt x="129" y="411"/>
                  </a:lnTo>
                  <a:lnTo>
                    <a:pt x="128" y="407"/>
                  </a:lnTo>
                  <a:lnTo>
                    <a:pt x="129" y="403"/>
                  </a:lnTo>
                  <a:lnTo>
                    <a:pt x="132" y="399"/>
                  </a:lnTo>
                  <a:lnTo>
                    <a:pt x="136" y="396"/>
                  </a:lnTo>
                  <a:lnTo>
                    <a:pt x="140" y="395"/>
                  </a:lnTo>
                  <a:lnTo>
                    <a:pt x="145" y="396"/>
                  </a:lnTo>
                  <a:lnTo>
                    <a:pt x="149" y="399"/>
                  </a:lnTo>
                  <a:lnTo>
                    <a:pt x="186" y="436"/>
                  </a:lnTo>
                  <a:lnTo>
                    <a:pt x="253" y="368"/>
                  </a:lnTo>
                  <a:lnTo>
                    <a:pt x="258" y="365"/>
                  </a:lnTo>
                  <a:lnTo>
                    <a:pt x="262" y="365"/>
                  </a:lnTo>
                  <a:lnTo>
                    <a:pt x="267" y="365"/>
                  </a:lnTo>
                  <a:lnTo>
                    <a:pt x="271" y="368"/>
                  </a:lnTo>
                  <a:lnTo>
                    <a:pt x="273" y="372"/>
                  </a:lnTo>
                  <a:lnTo>
                    <a:pt x="274" y="376"/>
                  </a:lnTo>
                  <a:lnTo>
                    <a:pt x="273" y="381"/>
                  </a:lnTo>
                  <a:lnTo>
                    <a:pt x="271" y="386"/>
                  </a:lnTo>
                  <a:close/>
                  <a:moveTo>
                    <a:pt x="271" y="522"/>
                  </a:moveTo>
                  <a:lnTo>
                    <a:pt x="194" y="599"/>
                  </a:lnTo>
                  <a:lnTo>
                    <a:pt x="190" y="601"/>
                  </a:lnTo>
                  <a:lnTo>
                    <a:pt x="186" y="602"/>
                  </a:lnTo>
                  <a:lnTo>
                    <a:pt x="181" y="601"/>
                  </a:lnTo>
                  <a:lnTo>
                    <a:pt x="178" y="599"/>
                  </a:lnTo>
                  <a:lnTo>
                    <a:pt x="132" y="553"/>
                  </a:lnTo>
                  <a:lnTo>
                    <a:pt x="129" y="549"/>
                  </a:lnTo>
                  <a:lnTo>
                    <a:pt x="128" y="545"/>
                  </a:lnTo>
                  <a:lnTo>
                    <a:pt x="129" y="540"/>
                  </a:lnTo>
                  <a:lnTo>
                    <a:pt x="132" y="535"/>
                  </a:lnTo>
                  <a:lnTo>
                    <a:pt x="136" y="533"/>
                  </a:lnTo>
                  <a:lnTo>
                    <a:pt x="140" y="532"/>
                  </a:lnTo>
                  <a:lnTo>
                    <a:pt x="145" y="533"/>
                  </a:lnTo>
                  <a:lnTo>
                    <a:pt x="149" y="535"/>
                  </a:lnTo>
                  <a:lnTo>
                    <a:pt x="186" y="572"/>
                  </a:lnTo>
                  <a:lnTo>
                    <a:pt x="253" y="505"/>
                  </a:lnTo>
                  <a:lnTo>
                    <a:pt x="258" y="502"/>
                  </a:lnTo>
                  <a:lnTo>
                    <a:pt x="262" y="501"/>
                  </a:lnTo>
                  <a:lnTo>
                    <a:pt x="267" y="502"/>
                  </a:lnTo>
                  <a:lnTo>
                    <a:pt x="271" y="505"/>
                  </a:lnTo>
                  <a:lnTo>
                    <a:pt x="273" y="509"/>
                  </a:lnTo>
                  <a:lnTo>
                    <a:pt x="274" y="513"/>
                  </a:lnTo>
                  <a:lnTo>
                    <a:pt x="273" y="518"/>
                  </a:lnTo>
                  <a:lnTo>
                    <a:pt x="271" y="522"/>
                  </a:lnTo>
                  <a:close/>
                  <a:moveTo>
                    <a:pt x="550" y="196"/>
                  </a:moveTo>
                  <a:lnTo>
                    <a:pt x="357" y="3"/>
                  </a:lnTo>
                  <a:lnTo>
                    <a:pt x="353" y="1"/>
                  </a:lnTo>
                  <a:lnTo>
                    <a:pt x="349" y="0"/>
                  </a:lnTo>
                  <a:lnTo>
                    <a:pt x="12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711"/>
                  </a:lnTo>
                  <a:lnTo>
                    <a:pt x="1" y="715"/>
                  </a:lnTo>
                  <a:lnTo>
                    <a:pt x="4" y="719"/>
                  </a:lnTo>
                  <a:lnTo>
                    <a:pt x="7" y="721"/>
                  </a:lnTo>
                  <a:lnTo>
                    <a:pt x="12" y="722"/>
                  </a:lnTo>
                  <a:lnTo>
                    <a:pt x="542" y="722"/>
                  </a:lnTo>
                  <a:lnTo>
                    <a:pt x="546" y="721"/>
                  </a:lnTo>
                  <a:lnTo>
                    <a:pt x="550" y="719"/>
                  </a:lnTo>
                  <a:lnTo>
                    <a:pt x="552" y="715"/>
                  </a:lnTo>
                  <a:lnTo>
                    <a:pt x="553" y="711"/>
                  </a:lnTo>
                  <a:lnTo>
                    <a:pt x="553" y="205"/>
                  </a:lnTo>
                  <a:lnTo>
                    <a:pt x="552" y="200"/>
                  </a:lnTo>
                  <a:lnTo>
                    <a:pt x="550" y="1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6451926" y="4153104"/>
            <a:ext cx="6289853" cy="1705889"/>
            <a:chOff x="6416475" y="4810104"/>
            <a:chExt cx="6167922" cy="170588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C74A1F1-B28F-49CE-ACDC-724CB22B8F14}"/>
                </a:ext>
              </a:extLst>
            </p:cNvPr>
            <p:cNvSpPr txBox="1"/>
            <p:nvPr/>
          </p:nvSpPr>
          <p:spPr>
            <a:xfrm>
              <a:off x="6838455" y="5102264"/>
              <a:ext cx="5745942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400" dirty="0"/>
                <a:t>обеспечение доступности и информированности выпускников</a:t>
              </a:r>
            </a:p>
            <a:p>
              <a:r>
                <a:rPr lang="ru-RU" sz="1400" dirty="0"/>
                <a:t> о целевых договорах и мерах социальной поддержки;</a:t>
              </a:r>
              <a:endParaRPr lang="en-US" sz="1400" dirty="0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6436362" y="4810104"/>
              <a:ext cx="373820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altLang="zh-CN" sz="4800" dirty="0">
                  <a:solidFill>
                    <a:srgbClr val="002060"/>
                  </a:solidFill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-</a:t>
              </a:r>
              <a:endParaRPr lang="ru-RU" sz="4800" dirty="0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6444040" y="5234787"/>
              <a:ext cx="373820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altLang="zh-CN" sz="4800" dirty="0">
                  <a:solidFill>
                    <a:srgbClr val="002060"/>
                  </a:solidFill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-</a:t>
              </a:r>
              <a:endParaRPr lang="ru-RU" sz="4800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C74A1F1-B28F-49CE-ACDC-724CB22B8F14}"/>
                </a:ext>
              </a:extLst>
            </p:cNvPr>
            <p:cNvSpPr txBox="1"/>
            <p:nvPr/>
          </p:nvSpPr>
          <p:spPr>
            <a:xfrm>
              <a:off x="6838455" y="5596650"/>
              <a:ext cx="5134123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400" dirty="0" err="1"/>
                <a:t>профориентационные</a:t>
              </a:r>
              <a:r>
                <a:rPr lang="ru-RU" sz="1400" dirty="0"/>
                <a:t> программы, в </a:t>
              </a:r>
              <a:r>
                <a:rPr lang="ru-RU" sz="1400" dirty="0" err="1"/>
                <a:t>т.ч</a:t>
              </a:r>
              <a:r>
                <a:rPr lang="ru-RU" sz="1400" dirty="0"/>
                <a:t>. с ПОО, которые помогут школьникам увидеть реальные перспективы личностного развития; </a:t>
              </a:r>
              <a:endParaRPr lang="en-US" sz="1400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C74A1F1-B28F-49CE-ACDC-724CB22B8F14}"/>
                </a:ext>
              </a:extLst>
            </p:cNvPr>
            <p:cNvSpPr txBox="1"/>
            <p:nvPr/>
          </p:nvSpPr>
          <p:spPr>
            <a:xfrm>
              <a:off x="6850580" y="6052690"/>
              <a:ext cx="5048259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400" dirty="0"/>
                <a:t>совершенствование системы профориентационных мероприятий, в </a:t>
              </a:r>
              <a:r>
                <a:rPr lang="ru-RU" sz="1400" dirty="0" err="1"/>
                <a:t>т.ч</a:t>
              </a:r>
              <a:r>
                <a:rPr lang="ru-RU" sz="1400" dirty="0"/>
                <a:t>. ранней диагностики.</a:t>
              </a:r>
              <a:endParaRPr lang="en-US" sz="1400" dirty="0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6416475" y="5684996"/>
              <a:ext cx="30960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zh-CN" sz="4800" dirty="0">
                  <a:solidFill>
                    <a:srgbClr val="002060"/>
                  </a:solidFill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-</a:t>
              </a:r>
              <a:endParaRPr lang="ru-RU" sz="4800" dirty="0"/>
            </a:p>
          </p:txBody>
        </p:sp>
      </p:grpSp>
      <p:sp>
        <p:nvSpPr>
          <p:cNvPr id="45" name="Прямоугольник 44"/>
          <p:cNvSpPr/>
          <p:nvPr/>
        </p:nvSpPr>
        <p:spPr>
          <a:xfrm>
            <a:off x="9082302" y="1490309"/>
            <a:ext cx="3821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cap="all" dirty="0">
                <a:solidFill>
                  <a:srgbClr val="6C2E9B"/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rPr>
              <a:t>1</a:t>
            </a:r>
            <a:endParaRPr lang="ru-RU" dirty="0">
              <a:solidFill>
                <a:srgbClr val="6C2E9B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97637" y="5932131"/>
            <a:ext cx="295332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solidFill>
                  <a:srgbClr val="2D4C72"/>
                </a:solidFill>
              </a:rPr>
              <a:t>Перечень индивидуальных достижений поступающих, учитываемых при приёме, и порядок учета указанных достижений</a:t>
            </a:r>
          </a:p>
        </p:txBody>
      </p:sp>
      <p:pic>
        <p:nvPicPr>
          <p:cNvPr id="47" name="Рисунок 46" descr="ssusse_logo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593" y="6020758"/>
            <a:ext cx="741498" cy="794673"/>
          </a:xfrm>
          <a:prstGeom prst="rect">
            <a:avLst/>
          </a:prstGeom>
        </p:spPr>
      </p:pic>
      <p:grpSp>
        <p:nvGrpSpPr>
          <p:cNvPr id="48" name="Группа 47"/>
          <p:cNvGrpSpPr/>
          <p:nvPr/>
        </p:nvGrpSpPr>
        <p:grpSpPr>
          <a:xfrm>
            <a:off x="3379661" y="6272582"/>
            <a:ext cx="493724" cy="338396"/>
            <a:chOff x="3158" y="1172669"/>
            <a:chExt cx="1838853" cy="735541"/>
          </a:xfrm>
        </p:grpSpPr>
        <p:sp>
          <p:nvSpPr>
            <p:cNvPr id="49" name="Шеврон 48"/>
            <p:cNvSpPr/>
            <p:nvPr/>
          </p:nvSpPr>
          <p:spPr>
            <a:xfrm>
              <a:off x="3158" y="1172669"/>
              <a:ext cx="1838853" cy="73554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0" name="Шеврон 4"/>
            <p:cNvSpPr txBox="1"/>
            <p:nvPr/>
          </p:nvSpPr>
          <p:spPr>
            <a:xfrm>
              <a:off x="370929" y="1172669"/>
              <a:ext cx="1103312" cy="7355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8006" tIns="16002" rIns="16002" bIns="16002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b="1" kern="1200" dirty="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3904877" y="5932130"/>
            <a:ext cx="172980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solidFill>
                  <a:srgbClr val="2D4C72"/>
                </a:solidFill>
              </a:rPr>
              <a:t>Правила приема в СГСПУ</a:t>
            </a:r>
          </a:p>
          <a:p>
            <a:r>
              <a:rPr lang="ru-RU" sz="1300" b="1" dirty="0">
                <a:solidFill>
                  <a:srgbClr val="2D4C72"/>
                </a:solidFill>
              </a:rPr>
              <a:t>в 2024/2025 учебном году</a:t>
            </a:r>
          </a:p>
        </p:txBody>
      </p:sp>
      <p:grpSp>
        <p:nvGrpSpPr>
          <p:cNvPr id="52" name="Группа 51"/>
          <p:cNvGrpSpPr/>
          <p:nvPr/>
        </p:nvGrpSpPr>
        <p:grpSpPr>
          <a:xfrm>
            <a:off x="5460737" y="6272582"/>
            <a:ext cx="493724" cy="338396"/>
            <a:chOff x="3158" y="1172669"/>
            <a:chExt cx="1838853" cy="735541"/>
          </a:xfrm>
        </p:grpSpPr>
        <p:sp>
          <p:nvSpPr>
            <p:cNvPr id="53" name="Шеврон 52"/>
            <p:cNvSpPr/>
            <p:nvPr/>
          </p:nvSpPr>
          <p:spPr>
            <a:xfrm>
              <a:off x="3158" y="1172669"/>
              <a:ext cx="1838853" cy="73554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4" name="Шеврон 4"/>
            <p:cNvSpPr txBox="1"/>
            <p:nvPr/>
          </p:nvSpPr>
          <p:spPr>
            <a:xfrm>
              <a:off x="370929" y="1172669"/>
              <a:ext cx="1103312" cy="7355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8006" tIns="16002" rIns="16002" bIns="16002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b="1" kern="1200" dirty="0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6079524" y="5832102"/>
            <a:ext cx="61287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50" b="1" dirty="0">
                <a:solidFill>
                  <a:srgbClr val="2D4C72"/>
                </a:solidFill>
              </a:rPr>
              <a:t>…н) успешно завершившие </a:t>
            </a:r>
            <a:r>
              <a:rPr lang="ru-RU" sz="1200" b="1" dirty="0">
                <a:solidFill>
                  <a:srgbClr val="2D4C72"/>
                </a:solidFill>
              </a:rPr>
              <a:t>обучение в психолого-педагогических классах </a:t>
            </a:r>
            <a:r>
              <a:rPr lang="ru-RU" sz="1250" b="1" dirty="0">
                <a:solidFill>
                  <a:srgbClr val="2D4C72"/>
                </a:solidFill>
              </a:rPr>
              <a:t>и получившие рекомендацию педагогического совета образовательного учреждения, реализующего программы среднего общего образования, для поступления на образовательные программы, относящиеся к укрупненной группе направлений подготовки (специальностей) 44.03.00 «Образование и педагогические науки» </a:t>
            </a:r>
            <a:r>
              <a:rPr lang="ru-RU" sz="1400" b="1" dirty="0">
                <a:solidFill>
                  <a:srgbClr val="2D4C72"/>
                </a:solidFill>
              </a:rPr>
              <a:t>– 5 баллов;</a:t>
            </a:r>
          </a:p>
        </p:txBody>
      </p:sp>
    </p:spTree>
    <p:extLst>
      <p:ext uri="{BB962C8B-B14F-4D97-AF65-F5344CB8AC3E}">
        <p14:creationId xmlns:p14="http://schemas.microsoft.com/office/powerpoint/2010/main" val="3436938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02263E0-DD2A-418D-BEFC-0645BB6813CF}"/>
              </a:ext>
            </a:extLst>
          </p:cNvPr>
          <p:cNvSpPr/>
          <p:nvPr/>
        </p:nvSpPr>
        <p:spPr>
          <a:xfrm>
            <a:off x="0" y="0"/>
            <a:ext cx="9169400" cy="6858000"/>
          </a:xfrm>
          <a:prstGeom prst="rect">
            <a:avLst/>
          </a:prstGeom>
          <a:pattFill prst="zigZag">
            <a:fgClr>
              <a:schemeClr val="accent5">
                <a:lumMod val="75000"/>
              </a:schemeClr>
            </a:fgClr>
            <a:bgClr>
              <a:schemeClr val="accent5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5098D1-2D2D-4366-A704-31FE246C6C2F}"/>
              </a:ext>
            </a:extLst>
          </p:cNvPr>
          <p:cNvSpPr/>
          <p:nvPr/>
        </p:nvSpPr>
        <p:spPr>
          <a:xfrm>
            <a:off x="0" y="6019800"/>
            <a:ext cx="1349830" cy="546100"/>
          </a:xfrm>
          <a:prstGeom prst="rect">
            <a:avLst/>
          </a:prstGeom>
          <a:solidFill>
            <a:srgbClr val="FF67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14B4C2E-19A9-4B7A-ABA5-F075146C937E}"/>
              </a:ext>
            </a:extLst>
          </p:cNvPr>
          <p:cNvGrpSpPr/>
          <p:nvPr/>
        </p:nvGrpSpPr>
        <p:grpSpPr>
          <a:xfrm>
            <a:off x="403788" y="1928476"/>
            <a:ext cx="6627948" cy="4522072"/>
            <a:chOff x="476250" y="2318017"/>
            <a:chExt cx="6200700" cy="372296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7B66C77-DD8F-4EB2-82E4-84F18CC6A0E3}"/>
                </a:ext>
              </a:extLst>
            </p:cNvPr>
            <p:cNvSpPr txBox="1"/>
            <p:nvPr/>
          </p:nvSpPr>
          <p:spPr>
            <a:xfrm>
              <a:off x="476250" y="2318017"/>
              <a:ext cx="5846173" cy="2812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3600" dirty="0">
                  <a:solidFill>
                    <a:schemeClr val="bg1"/>
                  </a:solidFill>
                  <a:latin typeface="+mj-lt"/>
                </a:rPr>
                <a:t>О работе </a:t>
              </a:r>
            </a:p>
            <a:p>
              <a:pPr algn="ctr"/>
              <a:r>
                <a:rPr lang="ru-RU" sz="3600" dirty="0">
                  <a:solidFill>
                    <a:schemeClr val="bg1"/>
                  </a:solidFill>
                  <a:latin typeface="+mj-lt"/>
                </a:rPr>
                <a:t>педагогического класса ГБОУ СОШ с. Красный Яр: набор, учебный план, спецкурсы, практика, </a:t>
              </a:r>
            </a:p>
            <a:p>
              <a:pPr algn="ctr"/>
              <a:r>
                <a:rPr lang="ru-RU" sz="3600" dirty="0">
                  <a:solidFill>
                    <a:schemeClr val="bg1"/>
                  </a:solidFill>
                  <a:latin typeface="+mj-lt"/>
                </a:rPr>
                <a:t>выпуск и поступление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F61AE00-ABBA-465C-923C-5A026CEB1D08}"/>
                </a:ext>
              </a:extLst>
            </p:cNvPr>
            <p:cNvSpPr txBox="1"/>
            <p:nvPr/>
          </p:nvSpPr>
          <p:spPr>
            <a:xfrm>
              <a:off x="593650" y="5635556"/>
              <a:ext cx="6083300" cy="4054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600" b="1" dirty="0">
                  <a:solidFill>
                    <a:schemeClr val="bg1"/>
                  </a:solidFill>
                </a:rPr>
                <a:t>                      И.Ю. </a:t>
              </a:r>
              <a:r>
                <a:rPr lang="ru-RU" sz="1600" b="1" dirty="0" err="1">
                  <a:solidFill>
                    <a:schemeClr val="bg1"/>
                  </a:solidFill>
                </a:rPr>
                <a:t>Матмурадова</a:t>
              </a:r>
              <a:r>
                <a:rPr lang="ru-RU" sz="1600" b="1" dirty="0">
                  <a:solidFill>
                    <a:schemeClr val="bg1"/>
                  </a:solidFill>
                </a:rPr>
                <a:t>, </a:t>
              </a:r>
              <a:r>
                <a:rPr lang="ru-RU" sz="1600" dirty="0" err="1">
                  <a:solidFill>
                    <a:schemeClr val="bg1"/>
                  </a:solidFill>
                </a:rPr>
                <a:t>и.о</a:t>
              </a:r>
              <a:r>
                <a:rPr lang="ru-RU" sz="1600" dirty="0">
                  <a:solidFill>
                    <a:schemeClr val="bg1"/>
                  </a:solidFill>
                </a:rPr>
                <a:t>. директора ГБОУ СОШ с. Красный Яр</a:t>
              </a:r>
            </a:p>
            <a:p>
              <a:pPr algn="r"/>
              <a:r>
                <a:rPr lang="en-US" sz="1600" dirty="0">
                  <a:solidFill>
                    <a:schemeClr val="bg1"/>
                  </a:solidFill>
                </a:rPr>
                <a:t> </a:t>
              </a:r>
            </a:p>
          </p:txBody>
        </p:sp>
      </p:grp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787" y="82895"/>
            <a:ext cx="664368" cy="66436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8DAF865-96F5-4176-9983-A7D572FF73F1}"/>
              </a:ext>
            </a:extLst>
          </p:cNvPr>
          <p:cNvSpPr txBox="1"/>
          <p:nvPr/>
        </p:nvSpPr>
        <p:spPr>
          <a:xfrm>
            <a:off x="863903" y="122691"/>
            <a:ext cx="44310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>
                    <a:lumMod val="95000"/>
                  </a:schemeClr>
                </a:solidFill>
              </a:rPr>
              <a:t>СЕВЕРО-ЗАПАДНОЕ УПРАВЛЕНИЕ</a:t>
            </a:r>
          </a:p>
          <a:p>
            <a:r>
              <a:rPr lang="ru-RU" sz="1600" dirty="0">
                <a:solidFill>
                  <a:schemeClr val="bg1">
                    <a:lumMod val="85000"/>
                  </a:schemeClr>
                </a:solidFill>
              </a:rPr>
              <a:t>министерство образования Самарской области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B66C77-DD8F-4EB2-82E4-84F18CC6A0E3}"/>
              </a:ext>
            </a:extLst>
          </p:cNvPr>
          <p:cNvSpPr txBox="1"/>
          <p:nvPr/>
        </p:nvSpPr>
        <p:spPr>
          <a:xfrm>
            <a:off x="6558661" y="2713454"/>
            <a:ext cx="584617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3600" dirty="0">
                <a:solidFill>
                  <a:srgbClr val="FF679B"/>
                </a:solidFill>
                <a:latin typeface="+mj-lt"/>
              </a:rPr>
              <a:t>ВАШЕ ФОТО</a:t>
            </a:r>
          </a:p>
        </p:txBody>
      </p:sp>
      <p:pic>
        <p:nvPicPr>
          <p:cNvPr id="16" name="Рисунок 15" descr="XJxpkjSwdP4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14318" y="1871709"/>
            <a:ext cx="4919472" cy="3971044"/>
          </a:xfrm>
          <a:prstGeom prst="rect">
            <a:avLst/>
          </a:prstGeom>
          <a:ln w="76200">
            <a:solidFill>
              <a:schemeClr val="bg1"/>
            </a:solidFill>
            <a:prstDash val="solid"/>
            <a:miter lim="800000"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5047" y1="11681" x2="15047" y2="11681"/>
                        <a14:foregroundMark x1="36677" y1="6838" x2="36677" y2="6838"/>
                        <a14:foregroundMark x1="36677" y1="6268" x2="36677" y2="6268"/>
                        <a14:foregroundMark x1="57994" y1="8262" x2="57994" y2="8262"/>
                        <a14:foregroundMark x1="57994" y1="8262" x2="57994" y2="8262"/>
                        <a14:foregroundMark x1="50784" y1="17664" x2="50784" y2="17664"/>
                        <a14:foregroundMark x1="35110" y1="26781" x2="35110" y2="26781"/>
                        <a14:foregroundMark x1="35110" y1="26781" x2="35110" y2="26781"/>
                        <a14:foregroundMark x1="18495" y1="48433" x2="18495" y2="48433"/>
                        <a14:foregroundMark x1="18495" y1="48433" x2="18495" y2="48433"/>
                        <a14:foregroundMark x1="18809" y1="65527" x2="18809" y2="65527"/>
                        <a14:foregroundMark x1="61755" y1="65812" x2="61755" y2="65812"/>
                        <a14:foregroundMark x1="80251" y1="64103" x2="80251" y2="64103"/>
                        <a14:foregroundMark x1="5016" y1="84900" x2="5016" y2="84900"/>
                        <a14:foregroundMark x1="9091" y1="84330" x2="9091" y2="84330"/>
                        <a14:foregroundMark x1="17241" y1="84330" x2="17241" y2="84330"/>
                        <a14:foregroundMark x1="25392" y1="85185" x2="25392" y2="85185"/>
                        <a14:foregroundMark x1="31975" y1="83761" x2="31975" y2="83761"/>
                        <a14:foregroundMark x1="37931" y1="84900" x2="37931" y2="84900"/>
                        <a14:foregroundMark x1="47022" y1="84330" x2="47022" y2="84330"/>
                        <a14:foregroundMark x1="50784" y1="85185" x2="50784" y2="85185"/>
                        <a14:foregroundMark x1="58307" y1="84900" x2="58307" y2="84900"/>
                        <a14:foregroundMark x1="66144" y1="85755" x2="66144" y2="85755"/>
                        <a14:foregroundMark x1="74295" y1="84330" x2="74295" y2="84330"/>
                        <a14:foregroundMark x1="82132" y1="85185" x2="82132" y2="85185"/>
                        <a14:foregroundMark x1="86520" y1="84900" x2="86520" y2="84900"/>
                        <a14:foregroundMark x1="94044" y1="85185" x2="94044" y2="85185"/>
                        <a14:foregroundMark x1="95298" y1="93447" x2="95298" y2="93447"/>
                        <a14:foregroundMark x1="86520" y1="94302" x2="86520" y2="94302"/>
                        <a14:foregroundMark x1="78997" y1="93447" x2="78997" y2="93447"/>
                        <a14:foregroundMark x1="71473" y1="93732" x2="71473" y2="93732"/>
                        <a14:foregroundMark x1="64890" y1="95157" x2="64890" y2="95157"/>
                        <a14:foregroundMark x1="55799" y1="93732" x2="55799" y2="93732"/>
                        <a14:foregroundMark x1="48276" y1="95157" x2="48276" y2="95157"/>
                        <a14:foregroundMark x1="43260" y1="94872" x2="43260" y2="94872"/>
                        <a14:foregroundMark x1="35110" y1="93732" x2="35110" y2="93732"/>
                        <a14:foregroundMark x1="27586" y1="94302" x2="27586" y2="94302"/>
                        <a14:foregroundMark x1="22257" y1="95157" x2="22257" y2="95157"/>
                        <a14:foregroundMark x1="14734" y1="94302" x2="14734" y2="94302"/>
                        <a14:foregroundMark x1="8150" y1="93732" x2="8150" y2="93732"/>
                        <a14:foregroundMark x1="84953" y1="12821" x2="84953" y2="128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35544" y="122691"/>
            <a:ext cx="1281859" cy="1467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2214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9E21BCBC-95AD-472E-B71B-712C78CF5E1C}"/>
              </a:ext>
            </a:extLst>
          </p:cNvPr>
          <p:cNvSpPr/>
          <p:nvPr/>
        </p:nvSpPr>
        <p:spPr>
          <a:xfrm>
            <a:off x="11775234" y="6356350"/>
            <a:ext cx="416765" cy="387350"/>
          </a:xfrm>
          <a:prstGeom prst="rect">
            <a:avLst/>
          </a:prstGeom>
          <a:solidFill>
            <a:srgbClr val="FF67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28F1EF8-D55F-4EAB-9B5F-B1D632BB5452}"/>
              </a:ext>
            </a:extLst>
          </p:cNvPr>
          <p:cNvSpPr/>
          <p:nvPr/>
        </p:nvSpPr>
        <p:spPr>
          <a:xfrm rot="10800000" flipV="1">
            <a:off x="-4" y="-2"/>
            <a:ext cx="12191999" cy="121921"/>
          </a:xfrm>
          <a:prstGeom prst="rect">
            <a:avLst/>
          </a:prstGeom>
          <a:pattFill prst="zigZag">
            <a:fgClr>
              <a:schemeClr val="accent5">
                <a:lumMod val="75000"/>
              </a:schemeClr>
            </a:fgClr>
            <a:bgClr>
              <a:schemeClr val="accent5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58BCF631-53FC-4727-8E76-4FBE00D3D04D}"/>
              </a:ext>
            </a:extLst>
          </p:cNvPr>
          <p:cNvGrpSpPr>
            <a:grpSpLocks noChangeAspect="1"/>
          </p:cNvGrpSpPr>
          <p:nvPr/>
        </p:nvGrpSpPr>
        <p:grpSpPr>
          <a:xfrm>
            <a:off x="7122721" y="111134"/>
            <a:ext cx="1006060" cy="1006060"/>
            <a:chOff x="827492" y="1122085"/>
            <a:chExt cx="1080000" cy="1080000"/>
          </a:xfrm>
        </p:grpSpPr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6B33342D-B2B8-4A72-8B3F-C2F3DF54FD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27492" y="1122085"/>
              <a:ext cx="1080000" cy="108000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CB36F7EF-F3DE-47F1-93FC-77C93C1579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19849" y="1313669"/>
              <a:ext cx="844656" cy="756814"/>
            </a:xfrm>
            <a:custGeom>
              <a:avLst/>
              <a:gdLst>
                <a:gd name="connsiteX0" fmla="*/ 76555 w 923924"/>
                <a:gd name="connsiteY0" fmla="*/ 0 h 782023"/>
                <a:gd name="connsiteX1" fmla="*/ 877387 w 923924"/>
                <a:gd name="connsiteY1" fmla="*/ 0 h 782023"/>
                <a:gd name="connsiteX2" fmla="*/ 923924 w 923924"/>
                <a:gd name="connsiteY2" fmla="*/ 56404 h 782023"/>
                <a:gd name="connsiteX3" fmla="*/ 923924 w 923924"/>
                <a:gd name="connsiteY3" fmla="*/ 662238 h 782023"/>
                <a:gd name="connsiteX4" fmla="*/ 858809 w 923924"/>
                <a:gd name="connsiteY4" fmla="*/ 741159 h 782023"/>
                <a:gd name="connsiteX5" fmla="*/ 809281 w 923924"/>
                <a:gd name="connsiteY5" fmla="*/ 782023 h 782023"/>
                <a:gd name="connsiteX6" fmla="*/ 144661 w 923924"/>
                <a:gd name="connsiteY6" fmla="*/ 782023 h 782023"/>
                <a:gd name="connsiteX7" fmla="*/ 95133 w 923924"/>
                <a:gd name="connsiteY7" fmla="*/ 741159 h 782023"/>
                <a:gd name="connsiteX8" fmla="*/ 29195 w 923924"/>
                <a:gd name="connsiteY8" fmla="*/ 661240 h 782023"/>
                <a:gd name="connsiteX9" fmla="*/ 0 w 923924"/>
                <a:gd name="connsiteY9" fmla="*/ 607454 h 782023"/>
                <a:gd name="connsiteX10" fmla="*/ 0 w 923924"/>
                <a:gd name="connsiteY10" fmla="*/ 111189 h 782023"/>
                <a:gd name="connsiteX11" fmla="*/ 29195 w 923924"/>
                <a:gd name="connsiteY11" fmla="*/ 57402 h 782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3924" h="782023">
                  <a:moveTo>
                    <a:pt x="76555" y="0"/>
                  </a:moveTo>
                  <a:lnTo>
                    <a:pt x="877387" y="0"/>
                  </a:lnTo>
                  <a:lnTo>
                    <a:pt x="923924" y="56404"/>
                  </a:lnTo>
                  <a:lnTo>
                    <a:pt x="923924" y="662238"/>
                  </a:lnTo>
                  <a:lnTo>
                    <a:pt x="858809" y="741159"/>
                  </a:lnTo>
                  <a:lnTo>
                    <a:pt x="809281" y="782023"/>
                  </a:lnTo>
                  <a:lnTo>
                    <a:pt x="144661" y="782023"/>
                  </a:lnTo>
                  <a:lnTo>
                    <a:pt x="95133" y="741159"/>
                  </a:lnTo>
                  <a:cubicBezTo>
                    <a:pt x="70703" y="716729"/>
                    <a:pt x="48603" y="689968"/>
                    <a:pt x="29195" y="661240"/>
                  </a:cubicBezTo>
                  <a:lnTo>
                    <a:pt x="0" y="607454"/>
                  </a:lnTo>
                  <a:lnTo>
                    <a:pt x="0" y="111189"/>
                  </a:lnTo>
                  <a:lnTo>
                    <a:pt x="29195" y="57402"/>
                  </a:lnTo>
                  <a:close/>
                </a:path>
              </a:pathLst>
            </a:custGeom>
            <a:ln>
              <a:noFill/>
            </a:ln>
            <a:effectLst/>
          </p:spPr>
        </p:pic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93D4586-A715-4FA0-8671-2CF28FA18CB5}"/>
              </a:ext>
            </a:extLst>
          </p:cNvPr>
          <p:cNvGrpSpPr>
            <a:grpSpLocks noChangeAspect="1"/>
          </p:cNvGrpSpPr>
          <p:nvPr/>
        </p:nvGrpSpPr>
        <p:grpSpPr>
          <a:xfrm>
            <a:off x="4778376" y="148484"/>
            <a:ext cx="898595" cy="898595"/>
            <a:chOff x="5635700" y="1225248"/>
            <a:chExt cx="1080000" cy="1080000"/>
          </a:xfrm>
        </p:grpSpPr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7877E828-87AB-475D-B77C-9324F32A2B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35700" y="1225248"/>
              <a:ext cx="1080000" cy="108000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5B39043D-9FA1-4C0F-81D8-D467C8697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98890" y="1315639"/>
              <a:ext cx="952980" cy="919480"/>
            </a:xfrm>
            <a:prstGeom prst="rect">
              <a:avLst/>
            </a:prstGeom>
            <a:ln>
              <a:noFill/>
            </a:ln>
            <a:effectLst/>
          </p:spPr>
        </p:pic>
      </p:grpSp>
      <p:pic>
        <p:nvPicPr>
          <p:cNvPr id="10" name="Picture 2" descr="Авиастроительные классы">
            <a:extLst>
              <a:ext uri="{FF2B5EF4-FFF2-40B4-BE49-F238E27FC236}">
                <a16:creationId xmlns:a16="http://schemas.microsoft.com/office/drawing/2014/main" id="{FBAA32C9-033D-40A7-A611-4D9B01F71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08976" y="144168"/>
            <a:ext cx="902823" cy="898586"/>
          </a:xfrm>
          <a:prstGeom prst="ellipse">
            <a:avLst/>
          </a:prstGeom>
          <a:noFill/>
          <a:ln w="19050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307975" y="2286001"/>
            <a:ext cx="8940803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Нормативно-правовое и методическое обеспечение</a:t>
            </a:r>
            <a:r>
              <a:rPr lang="en-US" sz="1600" b="1" dirty="0">
                <a:solidFill>
                  <a:schemeClr val="accent5">
                    <a:lumMod val="75000"/>
                  </a:schemeClr>
                </a:solidFill>
              </a:rPr>
              <a:t> </a:t>
            </a:r>
            <a:endParaRPr lang="ru-RU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294" y="2610683"/>
            <a:ext cx="11954549" cy="424731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176213" indent="0" algn="just">
              <a:buFont typeface="Wingdings" pitchFamily="2" charset="2"/>
              <a:buChar char="Ø"/>
              <a:tabLst>
                <a:tab pos="7259638" algn="l"/>
              </a:tabLst>
            </a:pPr>
            <a:r>
              <a:rPr lang="ru-RU" sz="1500" b="1" dirty="0"/>
              <a:t> Концепция подготовки педагогических кадров для системы образования на период до 2030 (утверждена распоряжением Правительства РФ от 24.06.2022 Р-1688</a:t>
            </a:r>
          </a:p>
          <a:p>
            <a:pPr marL="176213" indent="0" algn="just">
              <a:buFont typeface="Wingdings" pitchFamily="2" charset="2"/>
              <a:buChar char="Ø"/>
              <a:tabLst>
                <a:tab pos="7259638" algn="l"/>
              </a:tabLst>
            </a:pPr>
            <a:r>
              <a:rPr lang="ru-RU" sz="1500" b="1" dirty="0"/>
              <a:t> План мероприятий по реализации Концепции подготовки педагогический кадров для системы образования на период до 2030 (на 2022-2024 года) от 28 декабря 2022 №16029п-П8</a:t>
            </a:r>
          </a:p>
          <a:p>
            <a:pPr marL="176213" indent="0" algn="just">
              <a:buFont typeface="Wingdings" pitchFamily="2" charset="2"/>
              <a:buChar char="Ø"/>
              <a:tabLst>
                <a:tab pos="7259638" algn="l"/>
              </a:tabLst>
            </a:pPr>
            <a:r>
              <a:rPr lang="ru-RU" sz="1500" b="1" dirty="0"/>
              <a:t>Концепция профильных психолого-педагогических классов разработана ФГАОУ ДПО «Академия реализации государственной политики и профессионального развития работников образования Министерства просвещения Российской Федерации» от 2021</a:t>
            </a:r>
          </a:p>
          <a:p>
            <a:pPr marL="176213" indent="0" algn="just">
              <a:buFont typeface="Wingdings" pitchFamily="2" charset="2"/>
              <a:buChar char="Ø"/>
              <a:tabLst>
                <a:tab pos="7259638" algn="l"/>
              </a:tabLst>
            </a:pPr>
            <a:r>
              <a:rPr lang="ru-RU" sz="1500" b="1" dirty="0"/>
              <a:t>Дорожная карта по развитию сети профильных психолого-педагогических классов (групп) в субъектах Российской Федерации на 2023 - 2024 годы</a:t>
            </a:r>
          </a:p>
          <a:p>
            <a:pPr marL="176213" indent="0" algn="just">
              <a:buFont typeface="Wingdings" pitchFamily="2" charset="2"/>
              <a:buChar char="Ø"/>
              <a:tabLst>
                <a:tab pos="7259638" algn="l"/>
              </a:tabLst>
            </a:pPr>
            <a:r>
              <a:rPr lang="ru-RU" sz="1500" b="1" dirty="0"/>
              <a:t>Учебно-методические материалы «Организация деятельности профильных психолого-педагогических классов (групп): опыт субъектов Российской Федерации разработаны ФГАОУ ДПО «Академия реализации государственной политики и профессионального развития работников образования Министерства просвещения Российской Федерации» от 2023 года</a:t>
            </a:r>
          </a:p>
          <a:p>
            <a:pPr marL="176213" algn="just">
              <a:buFont typeface="Wingdings" pitchFamily="2" charset="2"/>
              <a:buChar char="Ø"/>
              <a:tabLst>
                <a:tab pos="7259638" algn="l"/>
              </a:tabLst>
            </a:pPr>
            <a:r>
              <a:rPr lang="ru-RU" sz="1500" b="1" dirty="0"/>
              <a:t>Распоряжение министерства образования и науки Самарской области от 01.07.2021 № 637-р «О реализации в образовательных организациях Самарской области проекта предпрофессионального образования «Педагогический класс»</a:t>
            </a:r>
          </a:p>
          <a:p>
            <a:pPr marL="176213" algn="just">
              <a:buFont typeface="Wingdings" pitchFamily="2" charset="2"/>
              <a:buChar char="Ø"/>
              <a:tabLst>
                <a:tab pos="7259638" algn="l"/>
              </a:tabLst>
            </a:pPr>
            <a:r>
              <a:rPr lang="ru-RU" sz="1500" b="1" dirty="0"/>
              <a:t>Распоряжение СЗУ МОН СО от 31.08.2021 №468-од «О реализации в образовательных организациях Северо-Западного округа проекта предпрофессионального образования «Педагогический класс» </a:t>
            </a:r>
          </a:p>
          <a:p>
            <a:pPr marL="176213" algn="just">
              <a:buFont typeface="Wingdings" pitchFamily="2" charset="2"/>
              <a:buChar char="Ø"/>
              <a:tabLst>
                <a:tab pos="7259638" algn="l"/>
              </a:tabLst>
            </a:pPr>
            <a:r>
              <a:rPr lang="ru-RU" sz="1500" b="1" dirty="0"/>
              <a:t>Положение о реализации проекта «Педагогический класс» в ГБОУ СОШ с.Красный Яр (утверждено приказом от 01.09.2021г. №156)</a:t>
            </a:r>
          </a:p>
          <a:p>
            <a:pPr marL="176213" lvl="0" algn="just">
              <a:buFont typeface="Wingdings" pitchFamily="2" charset="2"/>
              <a:buChar char="Ø"/>
              <a:tabLst>
                <a:tab pos="7259638" algn="l"/>
              </a:tabLst>
            </a:pPr>
            <a:r>
              <a:rPr lang="ru-RU" sz="1500" b="1" dirty="0"/>
              <a:t>Приказ от 30.08.2024 №143 «О реализации проекта предпрофессионального развития  «Педагогический класс» в ГБОУ СОШ с.Красный Яр»</a:t>
            </a:r>
          </a:p>
          <a:p>
            <a:pPr marL="176213" lvl="0" algn="just">
              <a:buFont typeface="Wingdings" pitchFamily="2" charset="2"/>
              <a:buChar char="Ø"/>
              <a:tabLst>
                <a:tab pos="7259638" algn="l"/>
              </a:tabLst>
            </a:pPr>
            <a:r>
              <a:rPr lang="ru-RU" sz="1500" b="1" dirty="0"/>
              <a:t>Программы элективных курсов «Введение в педагогику», «Основы педагогики и психологии» (утверждено приказом от 30.08.2024г. №142)</a:t>
            </a:r>
            <a:endParaRPr lang="ru-RU" sz="1500" b="1" dirty="0">
              <a:cs typeface="Times New Roman" pitchFamily="18" charset="0"/>
            </a:endParaRPr>
          </a:p>
        </p:txBody>
      </p:sp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235191"/>
              </p:ext>
            </p:extLst>
          </p:nvPr>
        </p:nvGraphicFramePr>
        <p:xfrm>
          <a:off x="460373" y="1035001"/>
          <a:ext cx="11249272" cy="11582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6190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7947">
                  <a:extLst>
                    <a:ext uri="{9D8B030D-6E8A-4147-A177-3AD203B41FA5}">
                      <a16:colId xmlns:a16="http://schemas.microsoft.com/office/drawing/2014/main" val="2637067254"/>
                    </a:ext>
                  </a:extLst>
                </a:gridCol>
                <a:gridCol w="27412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1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707">
                <a:tc>
                  <a:txBody>
                    <a:bodyPr/>
                    <a:lstStyle/>
                    <a:p>
                      <a:r>
                        <a:rPr lang="ru-RU" sz="1600" dirty="0"/>
                        <a:t>Направление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МЕДИЦИНСКИЙ КЛАСС</a:t>
                      </a:r>
                      <a:r>
                        <a:rPr lang="ru-RU" sz="1600" baseline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(с 2022 года)</a:t>
                      </a:r>
                      <a:endParaRPr lang="ru-RU" sz="16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ПЕДАГОГИЧЕСКИЙ КЛАСС</a:t>
                      </a:r>
                      <a:r>
                        <a:rPr lang="ru-RU" sz="160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>
                          <a:solidFill>
                            <a:schemeClr val="bg1"/>
                          </a:solidFill>
                        </a:rPr>
                        <a:t>(с 2021 года)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ИНЖЕНЕРНЫЙ КЛАСС</a:t>
                      </a:r>
                    </a:p>
                    <a:p>
                      <a:pPr algn="ctr"/>
                      <a:r>
                        <a:rPr lang="ru-RU" sz="16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(с 2023</a:t>
                      </a:r>
                      <a:r>
                        <a:rPr lang="ru-RU" sz="1600" baseline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 года)</a:t>
                      </a:r>
                      <a:endParaRPr lang="ru-RU" sz="16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354">
                <a:tc>
                  <a:txBody>
                    <a:bodyPr/>
                    <a:lstStyle/>
                    <a:p>
                      <a:r>
                        <a:rPr lang="ru-RU" sz="1600" dirty="0"/>
                        <a:t>Количество обучающихся 10-11 классов по направлению в 2024-25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уч.год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dirty="0"/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dirty="0">
                          <a:solidFill>
                            <a:srgbClr val="6C2E9B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/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" name="Стрелка углом вверх 31"/>
          <p:cNvSpPr/>
          <p:nvPr/>
        </p:nvSpPr>
        <p:spPr>
          <a:xfrm>
            <a:off x="7580032" y="3465232"/>
            <a:ext cx="45719" cy="45719"/>
          </a:xfrm>
          <a:prstGeom prst="bentUp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10" name="AutoShape 2" descr="http://qrcoder.ru/code/?https%3A%2F%2Fapkpro.ru%2Fprofilnye-psikhologo-pedagogicheskie-klassy%2F&amp;4&amp;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AutoShape 5"/>
          <p:cNvSpPr>
            <a:spLocks noChangeArrowheads="1"/>
          </p:cNvSpPr>
          <p:nvPr/>
        </p:nvSpPr>
        <p:spPr bwMode="gray">
          <a:xfrm rot="5400000">
            <a:off x="7423278" y="1171411"/>
            <a:ext cx="359225" cy="2465615"/>
          </a:xfrm>
          <a:prstGeom prst="rightArrow">
            <a:avLst>
              <a:gd name="adj1" fmla="val 49380"/>
              <a:gd name="adj2" fmla="val 35672"/>
            </a:avLst>
          </a:prstGeom>
          <a:gradFill rotWithShape="1">
            <a:gsLst>
              <a:gs pos="0">
                <a:srgbClr val="595959">
                  <a:alpha val="0"/>
                </a:srgbClr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anchor="ctr"/>
          <a:lstStyle/>
          <a:p>
            <a:pPr algn="ctr"/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1832773" y="637436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6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564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/>
          <p:cNvSpPr/>
          <p:nvPr/>
        </p:nvSpPr>
        <p:spPr>
          <a:xfrm>
            <a:off x="7733806" y="4253896"/>
            <a:ext cx="4458194" cy="514048"/>
          </a:xfrm>
          <a:prstGeom prst="rect">
            <a:avLst/>
          </a:prstGeom>
          <a:noFill/>
          <a:ln>
            <a:solidFill>
              <a:srgbClr val="594F96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srgbClr val="002060"/>
                </a:solidFill>
              </a:rPr>
              <a:t>    Информирование родителей через родительские чаты в </a:t>
            </a:r>
            <a:r>
              <a:rPr lang="ru-RU" sz="1400" b="1" dirty="0" err="1">
                <a:solidFill>
                  <a:srgbClr val="002060"/>
                </a:solidFill>
              </a:rPr>
              <a:t>Сферуме</a:t>
            </a:r>
            <a:r>
              <a:rPr lang="ru-RU" sz="1400" b="1" dirty="0">
                <a:solidFill>
                  <a:srgbClr val="002060"/>
                </a:solidFill>
              </a:rPr>
              <a:t>, официальный сайт, группы </a:t>
            </a:r>
            <a:r>
              <a:rPr lang="ru-RU" sz="1400" b="1" dirty="0" err="1">
                <a:solidFill>
                  <a:srgbClr val="002060"/>
                </a:solidFill>
              </a:rPr>
              <a:t>ВКонтакте</a:t>
            </a:r>
            <a:r>
              <a:rPr lang="ru-RU" sz="1400" b="1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7654392" y="2389166"/>
            <a:ext cx="4537607" cy="523447"/>
          </a:xfrm>
          <a:prstGeom prst="rect">
            <a:avLst/>
          </a:prstGeom>
          <a:noFill/>
          <a:ln>
            <a:solidFill>
              <a:srgbClr val="5D6AB5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srgbClr val="002060"/>
                </a:solidFill>
              </a:rPr>
              <a:t>Участие родителей в школьных мероприятиях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7733806" y="3320162"/>
            <a:ext cx="4458194" cy="51705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schemeClr val="tx1"/>
                </a:solidFill>
              </a:rPr>
              <a:t>Собеседования с родителями обучающихся </a:t>
            </a:r>
          </a:p>
          <a:p>
            <a:pPr lvl="0" algn="ctr"/>
            <a:r>
              <a:rPr lang="ru-RU" sz="1400" b="1" dirty="0">
                <a:solidFill>
                  <a:schemeClr val="tx1"/>
                </a:solidFill>
              </a:rPr>
              <a:t>9-х классов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725354" y="1425996"/>
            <a:ext cx="4458194" cy="551240"/>
          </a:xfrm>
          <a:prstGeom prst="rect">
            <a:avLst/>
          </a:prstGeom>
          <a:noFill/>
          <a:ln>
            <a:solidFill>
              <a:srgbClr val="594F96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/>
              <a:t>     </a:t>
            </a:r>
            <a:r>
              <a:rPr lang="ru-RU" sz="1400" b="1" dirty="0">
                <a:solidFill>
                  <a:schemeClr val="tx1"/>
                </a:solidFill>
              </a:rPr>
              <a:t>Общешкольные и классные родительские собрания с презентацией работы педагогических классов</a:t>
            </a: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9E21BCBC-95AD-472E-B71B-712C78CF5E1C}"/>
              </a:ext>
            </a:extLst>
          </p:cNvPr>
          <p:cNvSpPr/>
          <p:nvPr/>
        </p:nvSpPr>
        <p:spPr>
          <a:xfrm>
            <a:off x="11239500" y="6356350"/>
            <a:ext cx="952500" cy="365125"/>
          </a:xfrm>
          <a:prstGeom prst="rect">
            <a:avLst/>
          </a:prstGeom>
          <a:solidFill>
            <a:srgbClr val="FF67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4192808757"/>
              </p:ext>
            </p:extLst>
          </p:nvPr>
        </p:nvGraphicFramePr>
        <p:xfrm>
          <a:off x="-123091" y="1283678"/>
          <a:ext cx="6646983" cy="4898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2290" name="Picture 2" descr="http://qrcoder.ru/code/?https%3A%2F%2Fvk.com%2Fpublic181548020&amp;4&amp;0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4860" y="5162935"/>
            <a:ext cx="1094573" cy="1094573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7150524" y="6311900"/>
            <a:ext cx="22268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Официальная группа </a:t>
            </a:r>
            <a:r>
              <a:rPr lang="ru-RU" sz="1200" dirty="0" err="1"/>
              <a:t>ВКонтакте</a:t>
            </a:r>
            <a:endParaRPr lang="ru-RU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9753600" y="6311900"/>
            <a:ext cx="13150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Сайт школы</a:t>
            </a:r>
          </a:p>
        </p:txBody>
      </p:sp>
      <p:pic>
        <p:nvPicPr>
          <p:cNvPr id="12298" name="Picture 10" descr="Школа № 2001. Школьная Служба Примирения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63198" y="5884820"/>
            <a:ext cx="981944" cy="881693"/>
          </a:xfrm>
          <a:prstGeom prst="rect">
            <a:avLst/>
          </a:prstGeom>
          <a:noFill/>
        </p:spPr>
      </p:pic>
      <p:pic>
        <p:nvPicPr>
          <p:cNvPr id="24" name="Picture 8" descr="Значки &quot;Движение первых&quot;, 37 мм (10 шт.) - купить с доставкой по выгодным  ценам в интернет-магазине OZON (1045856802)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0192" y="873614"/>
            <a:ext cx="907990" cy="90799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5" name="Picture 12" descr="https://sun9-76.userapi.com/impg/Nu_qNdniMfGWRUCYxbpqyrWpnGZpSaCliMUjOA/4qbr6k5O_qc.jpg?size=512x512&amp;quality=95&amp;sign=d51ddd6fccf8bdd881c33e8efad9a044&amp;type=album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7590" y="5848156"/>
            <a:ext cx="918357" cy="918357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6" name="Picture 2" descr="ОРЛЯТА РОССИИ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5090" y="2206636"/>
            <a:ext cx="1038622" cy="94188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7" name="Picture 10" descr="https://sun9-35.userapi.com/impg/XvgJe_yVmGKsFumozLF8FgiBhlVbaL4XfP5naA/rZItQ9jQCgw.jpg?size=500x500&amp;quality=95&amp;sign=8b48a165821d50b7ef1cc5ac6f4dedc9&amp;type=album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0695" y="4208827"/>
            <a:ext cx="994425" cy="99442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18" name="Группа 17"/>
          <p:cNvGrpSpPr/>
          <p:nvPr/>
        </p:nvGrpSpPr>
        <p:grpSpPr>
          <a:xfrm>
            <a:off x="0" y="0"/>
            <a:ext cx="12192000" cy="868883"/>
            <a:chOff x="0" y="0"/>
            <a:chExt cx="12192000" cy="868883"/>
          </a:xfrm>
        </p:grpSpPr>
        <p:sp>
          <p:nvSpPr>
            <p:cNvPr id="20" name="Rectangle 5">
              <a:extLst>
                <a:ext uri="{FF2B5EF4-FFF2-40B4-BE49-F238E27FC236}">
                  <a16:creationId xmlns:a16="http://schemas.microsoft.com/office/drawing/2014/main" id="{828F1EF8-D55F-4EAB-9B5F-B1D632BB5452}"/>
                </a:ext>
              </a:extLst>
            </p:cNvPr>
            <p:cNvSpPr/>
            <p:nvPr/>
          </p:nvSpPr>
          <p:spPr>
            <a:xfrm>
              <a:off x="6523891" y="0"/>
              <a:ext cx="5668109" cy="823164"/>
            </a:xfrm>
            <a:prstGeom prst="rect">
              <a:avLst/>
            </a:prstGeom>
            <a:pattFill prst="zigZag">
              <a:fgClr>
                <a:schemeClr val="accent5">
                  <a:lumMod val="75000"/>
                </a:schemeClr>
              </a:fgClr>
              <a:bgClr>
                <a:schemeClr val="accent5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Взаимодействие с родителями</a:t>
              </a:r>
            </a:p>
          </p:txBody>
        </p:sp>
        <p:sp>
          <p:nvSpPr>
            <p:cNvPr id="22" name="Rectangle 5">
              <a:extLst>
                <a:ext uri="{FF2B5EF4-FFF2-40B4-BE49-F238E27FC236}">
                  <a16:creationId xmlns:a16="http://schemas.microsoft.com/office/drawing/2014/main" id="{828F1EF8-D55F-4EAB-9B5F-B1D632BB5452}"/>
                </a:ext>
              </a:extLst>
            </p:cNvPr>
            <p:cNvSpPr/>
            <p:nvPr/>
          </p:nvSpPr>
          <p:spPr>
            <a:xfrm flipV="1">
              <a:off x="0" y="823164"/>
              <a:ext cx="12192000" cy="45719"/>
            </a:xfrm>
            <a:prstGeom prst="rect">
              <a:avLst/>
            </a:prstGeom>
            <a:pattFill prst="zigZag">
              <a:fgClr>
                <a:schemeClr val="accent5">
                  <a:lumMod val="75000"/>
                </a:schemeClr>
              </a:fgClr>
              <a:bgClr>
                <a:schemeClr val="accent5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Прямоугольник 22"/>
          <p:cNvSpPr/>
          <p:nvPr/>
        </p:nvSpPr>
        <p:spPr>
          <a:xfrm>
            <a:off x="1482325" y="226916"/>
            <a:ext cx="31357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solidFill>
                  <a:srgbClr val="2D4C7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Мотивационная среда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523891" y="871071"/>
            <a:ext cx="0" cy="5834954"/>
          </a:xfrm>
          <a:prstGeom prst="line">
            <a:avLst/>
          </a:prstGeom>
          <a:ln>
            <a:solidFill>
              <a:srgbClr val="00206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Arrow: Chevron 3">
            <a:extLst>
              <a:ext uri="{FF2B5EF4-FFF2-40B4-BE49-F238E27FC236}">
                <a16:creationId xmlns:a16="http://schemas.microsoft.com/office/drawing/2014/main" id="{B74DCDE5-F6FF-490A-B8D2-396498CA034B}"/>
              </a:ext>
            </a:extLst>
          </p:cNvPr>
          <p:cNvSpPr/>
          <p:nvPr/>
        </p:nvSpPr>
        <p:spPr>
          <a:xfrm>
            <a:off x="6629540" y="1418901"/>
            <a:ext cx="1366314" cy="573782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Arrow: Chevron 49">
            <a:extLst>
              <a:ext uri="{FF2B5EF4-FFF2-40B4-BE49-F238E27FC236}">
                <a16:creationId xmlns:a16="http://schemas.microsoft.com/office/drawing/2014/main" id="{AAE363C1-DA88-472D-879F-1E1F124BBE47}"/>
              </a:ext>
            </a:extLst>
          </p:cNvPr>
          <p:cNvSpPr/>
          <p:nvPr/>
        </p:nvSpPr>
        <p:spPr>
          <a:xfrm>
            <a:off x="6694642" y="3321027"/>
            <a:ext cx="1318655" cy="538729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Arrow: Chevron 50">
            <a:extLst>
              <a:ext uri="{FF2B5EF4-FFF2-40B4-BE49-F238E27FC236}">
                <a16:creationId xmlns:a16="http://schemas.microsoft.com/office/drawing/2014/main" id="{DDC252AD-84FF-47B7-8790-713CA9415746}"/>
              </a:ext>
            </a:extLst>
          </p:cNvPr>
          <p:cNvSpPr/>
          <p:nvPr/>
        </p:nvSpPr>
        <p:spPr>
          <a:xfrm>
            <a:off x="6694642" y="4253895"/>
            <a:ext cx="1318655" cy="523447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2" name="Group 57">
            <a:extLst>
              <a:ext uri="{FF2B5EF4-FFF2-40B4-BE49-F238E27FC236}">
                <a16:creationId xmlns:a16="http://schemas.microsoft.com/office/drawing/2014/main" id="{EE4EA1F8-2E82-4BD3-8FEE-7C36ADF445AB}"/>
              </a:ext>
            </a:extLst>
          </p:cNvPr>
          <p:cNvGrpSpPr/>
          <p:nvPr/>
        </p:nvGrpSpPr>
        <p:grpSpPr>
          <a:xfrm>
            <a:off x="7132788" y="1517711"/>
            <a:ext cx="382447" cy="380334"/>
            <a:chOff x="4892675" y="2516188"/>
            <a:chExt cx="287338" cy="285750"/>
          </a:xfrm>
          <a:solidFill>
            <a:schemeClr val="bg1"/>
          </a:solidFill>
        </p:grpSpPr>
        <p:sp>
          <p:nvSpPr>
            <p:cNvPr id="33" name="Freeform 1161">
              <a:extLst>
                <a:ext uri="{FF2B5EF4-FFF2-40B4-BE49-F238E27FC236}">
                  <a16:creationId xmlns:a16="http://schemas.microsoft.com/office/drawing/2014/main" id="{DECD2C4C-30A1-4095-BAEF-0291C42CC4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675" y="2554288"/>
              <a:ext cx="200025" cy="220663"/>
            </a:xfrm>
            <a:custGeom>
              <a:avLst/>
              <a:gdLst>
                <a:gd name="T0" fmla="*/ 411 w 506"/>
                <a:gd name="T1" fmla="*/ 506 h 554"/>
                <a:gd name="T2" fmla="*/ 506 w 506"/>
                <a:gd name="T3" fmla="*/ 410 h 554"/>
                <a:gd name="T4" fmla="*/ 506 w 506"/>
                <a:gd name="T5" fmla="*/ 11 h 554"/>
                <a:gd name="T6" fmla="*/ 505 w 506"/>
                <a:gd name="T7" fmla="*/ 7 h 554"/>
                <a:gd name="T8" fmla="*/ 503 w 506"/>
                <a:gd name="T9" fmla="*/ 3 h 554"/>
                <a:gd name="T10" fmla="*/ 499 w 506"/>
                <a:gd name="T11" fmla="*/ 1 h 554"/>
                <a:gd name="T12" fmla="*/ 494 w 506"/>
                <a:gd name="T13" fmla="*/ 0 h 554"/>
                <a:gd name="T14" fmla="*/ 410 w 506"/>
                <a:gd name="T15" fmla="*/ 0 h 554"/>
                <a:gd name="T16" fmla="*/ 410 w 506"/>
                <a:gd name="T17" fmla="*/ 71 h 554"/>
                <a:gd name="T18" fmla="*/ 434 w 506"/>
                <a:gd name="T19" fmla="*/ 71 h 554"/>
                <a:gd name="T20" fmla="*/ 434 w 506"/>
                <a:gd name="T21" fmla="*/ 481 h 554"/>
                <a:gd name="T22" fmla="*/ 73 w 506"/>
                <a:gd name="T23" fmla="*/ 481 h 554"/>
                <a:gd name="T24" fmla="*/ 73 w 506"/>
                <a:gd name="T25" fmla="*/ 71 h 554"/>
                <a:gd name="T26" fmla="*/ 97 w 506"/>
                <a:gd name="T27" fmla="*/ 71 h 554"/>
                <a:gd name="T28" fmla="*/ 97 w 506"/>
                <a:gd name="T29" fmla="*/ 0 h 554"/>
                <a:gd name="T30" fmla="*/ 12 w 506"/>
                <a:gd name="T31" fmla="*/ 0 h 554"/>
                <a:gd name="T32" fmla="*/ 7 w 506"/>
                <a:gd name="T33" fmla="*/ 1 h 554"/>
                <a:gd name="T34" fmla="*/ 4 w 506"/>
                <a:gd name="T35" fmla="*/ 3 h 554"/>
                <a:gd name="T36" fmla="*/ 1 w 506"/>
                <a:gd name="T37" fmla="*/ 7 h 554"/>
                <a:gd name="T38" fmla="*/ 0 w 506"/>
                <a:gd name="T39" fmla="*/ 11 h 554"/>
                <a:gd name="T40" fmla="*/ 0 w 506"/>
                <a:gd name="T41" fmla="*/ 494 h 554"/>
                <a:gd name="T42" fmla="*/ 0 w 506"/>
                <a:gd name="T43" fmla="*/ 501 h 554"/>
                <a:gd name="T44" fmla="*/ 1 w 506"/>
                <a:gd name="T45" fmla="*/ 508 h 554"/>
                <a:gd name="T46" fmla="*/ 2 w 506"/>
                <a:gd name="T47" fmla="*/ 514 h 554"/>
                <a:gd name="T48" fmla="*/ 4 w 506"/>
                <a:gd name="T49" fmla="*/ 520 h 554"/>
                <a:gd name="T50" fmla="*/ 6 w 506"/>
                <a:gd name="T51" fmla="*/ 525 h 554"/>
                <a:gd name="T52" fmla="*/ 9 w 506"/>
                <a:gd name="T53" fmla="*/ 530 h 554"/>
                <a:gd name="T54" fmla="*/ 12 w 506"/>
                <a:gd name="T55" fmla="*/ 534 h 554"/>
                <a:gd name="T56" fmla="*/ 15 w 506"/>
                <a:gd name="T57" fmla="*/ 538 h 554"/>
                <a:gd name="T58" fmla="*/ 20 w 506"/>
                <a:gd name="T59" fmla="*/ 542 h 554"/>
                <a:gd name="T60" fmla="*/ 24 w 506"/>
                <a:gd name="T61" fmla="*/ 546 h 554"/>
                <a:gd name="T62" fmla="*/ 29 w 506"/>
                <a:gd name="T63" fmla="*/ 548 h 554"/>
                <a:gd name="T64" fmla="*/ 35 w 506"/>
                <a:gd name="T65" fmla="*/ 550 h 554"/>
                <a:gd name="T66" fmla="*/ 40 w 506"/>
                <a:gd name="T67" fmla="*/ 552 h 554"/>
                <a:gd name="T68" fmla="*/ 46 w 506"/>
                <a:gd name="T69" fmla="*/ 553 h 554"/>
                <a:gd name="T70" fmla="*/ 53 w 506"/>
                <a:gd name="T71" fmla="*/ 554 h 554"/>
                <a:gd name="T72" fmla="*/ 60 w 506"/>
                <a:gd name="T73" fmla="*/ 554 h 554"/>
                <a:gd name="T74" fmla="*/ 396 w 506"/>
                <a:gd name="T75" fmla="*/ 554 h 554"/>
                <a:gd name="T76" fmla="*/ 408 w 506"/>
                <a:gd name="T77" fmla="*/ 512 h 554"/>
                <a:gd name="T78" fmla="*/ 409 w 506"/>
                <a:gd name="T79" fmla="*/ 509 h 554"/>
                <a:gd name="T80" fmla="*/ 411 w 506"/>
                <a:gd name="T81" fmla="*/ 506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06" h="554">
                  <a:moveTo>
                    <a:pt x="411" y="506"/>
                  </a:moveTo>
                  <a:lnTo>
                    <a:pt x="506" y="410"/>
                  </a:lnTo>
                  <a:lnTo>
                    <a:pt x="506" y="11"/>
                  </a:lnTo>
                  <a:lnTo>
                    <a:pt x="505" y="7"/>
                  </a:lnTo>
                  <a:lnTo>
                    <a:pt x="503" y="3"/>
                  </a:lnTo>
                  <a:lnTo>
                    <a:pt x="499" y="1"/>
                  </a:lnTo>
                  <a:lnTo>
                    <a:pt x="494" y="0"/>
                  </a:lnTo>
                  <a:lnTo>
                    <a:pt x="410" y="0"/>
                  </a:lnTo>
                  <a:lnTo>
                    <a:pt x="410" y="71"/>
                  </a:lnTo>
                  <a:lnTo>
                    <a:pt x="434" y="71"/>
                  </a:lnTo>
                  <a:lnTo>
                    <a:pt x="434" y="481"/>
                  </a:lnTo>
                  <a:lnTo>
                    <a:pt x="73" y="481"/>
                  </a:lnTo>
                  <a:lnTo>
                    <a:pt x="73" y="71"/>
                  </a:lnTo>
                  <a:lnTo>
                    <a:pt x="97" y="71"/>
                  </a:lnTo>
                  <a:lnTo>
                    <a:pt x="97" y="0"/>
                  </a:lnTo>
                  <a:lnTo>
                    <a:pt x="12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1" y="7"/>
                  </a:lnTo>
                  <a:lnTo>
                    <a:pt x="0" y="11"/>
                  </a:lnTo>
                  <a:lnTo>
                    <a:pt x="0" y="494"/>
                  </a:lnTo>
                  <a:lnTo>
                    <a:pt x="0" y="501"/>
                  </a:lnTo>
                  <a:lnTo>
                    <a:pt x="1" y="508"/>
                  </a:lnTo>
                  <a:lnTo>
                    <a:pt x="2" y="514"/>
                  </a:lnTo>
                  <a:lnTo>
                    <a:pt x="4" y="520"/>
                  </a:lnTo>
                  <a:lnTo>
                    <a:pt x="6" y="525"/>
                  </a:lnTo>
                  <a:lnTo>
                    <a:pt x="9" y="530"/>
                  </a:lnTo>
                  <a:lnTo>
                    <a:pt x="12" y="534"/>
                  </a:lnTo>
                  <a:lnTo>
                    <a:pt x="15" y="538"/>
                  </a:lnTo>
                  <a:lnTo>
                    <a:pt x="20" y="542"/>
                  </a:lnTo>
                  <a:lnTo>
                    <a:pt x="24" y="546"/>
                  </a:lnTo>
                  <a:lnTo>
                    <a:pt x="29" y="548"/>
                  </a:lnTo>
                  <a:lnTo>
                    <a:pt x="35" y="550"/>
                  </a:lnTo>
                  <a:lnTo>
                    <a:pt x="40" y="552"/>
                  </a:lnTo>
                  <a:lnTo>
                    <a:pt x="46" y="553"/>
                  </a:lnTo>
                  <a:lnTo>
                    <a:pt x="53" y="554"/>
                  </a:lnTo>
                  <a:lnTo>
                    <a:pt x="60" y="554"/>
                  </a:lnTo>
                  <a:lnTo>
                    <a:pt x="396" y="554"/>
                  </a:lnTo>
                  <a:lnTo>
                    <a:pt x="408" y="512"/>
                  </a:lnTo>
                  <a:lnTo>
                    <a:pt x="409" y="509"/>
                  </a:lnTo>
                  <a:lnTo>
                    <a:pt x="411" y="5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162">
              <a:extLst>
                <a:ext uri="{FF2B5EF4-FFF2-40B4-BE49-F238E27FC236}">
                  <a16:creationId xmlns:a16="http://schemas.microsoft.com/office/drawing/2014/main" id="{ACA6B076-61E2-4FF2-A002-3BAC97091B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3000" y="2622550"/>
              <a:ext cx="69850" cy="9525"/>
            </a:xfrm>
            <a:custGeom>
              <a:avLst/>
              <a:gdLst>
                <a:gd name="T0" fmla="*/ 164 w 176"/>
                <a:gd name="T1" fmla="*/ 0 h 25"/>
                <a:gd name="T2" fmla="*/ 12 w 176"/>
                <a:gd name="T3" fmla="*/ 0 h 25"/>
                <a:gd name="T4" fmla="*/ 7 w 176"/>
                <a:gd name="T5" fmla="*/ 1 h 25"/>
                <a:gd name="T6" fmla="*/ 4 w 176"/>
                <a:gd name="T7" fmla="*/ 4 h 25"/>
                <a:gd name="T8" fmla="*/ 1 w 176"/>
                <a:gd name="T9" fmla="*/ 7 h 25"/>
                <a:gd name="T10" fmla="*/ 0 w 176"/>
                <a:gd name="T11" fmla="*/ 12 h 25"/>
                <a:gd name="T12" fmla="*/ 1 w 176"/>
                <a:gd name="T13" fmla="*/ 18 h 25"/>
                <a:gd name="T14" fmla="*/ 4 w 176"/>
                <a:gd name="T15" fmla="*/ 21 h 25"/>
                <a:gd name="T16" fmla="*/ 7 w 176"/>
                <a:gd name="T17" fmla="*/ 24 h 25"/>
                <a:gd name="T18" fmla="*/ 12 w 176"/>
                <a:gd name="T19" fmla="*/ 25 h 25"/>
                <a:gd name="T20" fmla="*/ 164 w 176"/>
                <a:gd name="T21" fmla="*/ 25 h 25"/>
                <a:gd name="T22" fmla="*/ 168 w 176"/>
                <a:gd name="T23" fmla="*/ 24 h 25"/>
                <a:gd name="T24" fmla="*/ 172 w 176"/>
                <a:gd name="T25" fmla="*/ 21 h 25"/>
                <a:gd name="T26" fmla="*/ 175 w 176"/>
                <a:gd name="T27" fmla="*/ 18 h 25"/>
                <a:gd name="T28" fmla="*/ 176 w 176"/>
                <a:gd name="T29" fmla="*/ 12 h 25"/>
                <a:gd name="T30" fmla="*/ 175 w 176"/>
                <a:gd name="T31" fmla="*/ 7 h 25"/>
                <a:gd name="T32" fmla="*/ 172 w 176"/>
                <a:gd name="T33" fmla="*/ 4 h 25"/>
                <a:gd name="T34" fmla="*/ 168 w 176"/>
                <a:gd name="T35" fmla="*/ 1 h 25"/>
                <a:gd name="T36" fmla="*/ 164 w 176"/>
                <a:gd name="T3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6" h="25">
                  <a:moveTo>
                    <a:pt x="164" y="0"/>
                  </a:moveTo>
                  <a:lnTo>
                    <a:pt x="12" y="0"/>
                  </a:lnTo>
                  <a:lnTo>
                    <a:pt x="7" y="1"/>
                  </a:lnTo>
                  <a:lnTo>
                    <a:pt x="4" y="4"/>
                  </a:lnTo>
                  <a:lnTo>
                    <a:pt x="1" y="7"/>
                  </a:lnTo>
                  <a:lnTo>
                    <a:pt x="0" y="12"/>
                  </a:lnTo>
                  <a:lnTo>
                    <a:pt x="1" y="18"/>
                  </a:lnTo>
                  <a:lnTo>
                    <a:pt x="4" y="21"/>
                  </a:lnTo>
                  <a:lnTo>
                    <a:pt x="7" y="24"/>
                  </a:lnTo>
                  <a:lnTo>
                    <a:pt x="12" y="25"/>
                  </a:lnTo>
                  <a:lnTo>
                    <a:pt x="164" y="25"/>
                  </a:lnTo>
                  <a:lnTo>
                    <a:pt x="168" y="24"/>
                  </a:lnTo>
                  <a:lnTo>
                    <a:pt x="172" y="21"/>
                  </a:lnTo>
                  <a:lnTo>
                    <a:pt x="175" y="18"/>
                  </a:lnTo>
                  <a:lnTo>
                    <a:pt x="176" y="12"/>
                  </a:lnTo>
                  <a:lnTo>
                    <a:pt x="175" y="7"/>
                  </a:lnTo>
                  <a:lnTo>
                    <a:pt x="172" y="4"/>
                  </a:lnTo>
                  <a:lnTo>
                    <a:pt x="168" y="1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163">
              <a:extLst>
                <a:ext uri="{FF2B5EF4-FFF2-40B4-BE49-F238E27FC236}">
                  <a16:creationId xmlns:a16="http://schemas.microsoft.com/office/drawing/2014/main" id="{430041FE-A5BC-456F-85E7-0E6E667DEB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0300" y="2516188"/>
              <a:ext cx="104775" cy="82550"/>
            </a:xfrm>
            <a:custGeom>
              <a:avLst/>
              <a:gdLst>
                <a:gd name="T0" fmla="*/ 253 w 266"/>
                <a:gd name="T1" fmla="*/ 205 h 205"/>
                <a:gd name="T2" fmla="*/ 263 w 266"/>
                <a:gd name="T3" fmla="*/ 202 h 205"/>
                <a:gd name="T4" fmla="*/ 266 w 266"/>
                <a:gd name="T5" fmla="*/ 193 h 205"/>
                <a:gd name="T6" fmla="*/ 265 w 266"/>
                <a:gd name="T7" fmla="*/ 56 h 205"/>
                <a:gd name="T8" fmla="*/ 258 w 266"/>
                <a:gd name="T9" fmla="*/ 49 h 205"/>
                <a:gd name="T10" fmla="*/ 217 w 266"/>
                <a:gd name="T11" fmla="*/ 48 h 205"/>
                <a:gd name="T12" fmla="*/ 205 w 266"/>
                <a:gd name="T13" fmla="*/ 43 h 205"/>
                <a:gd name="T14" fmla="*/ 200 w 266"/>
                <a:gd name="T15" fmla="*/ 32 h 205"/>
                <a:gd name="T16" fmla="*/ 192 w 266"/>
                <a:gd name="T17" fmla="*/ 19 h 205"/>
                <a:gd name="T18" fmla="*/ 178 w 266"/>
                <a:gd name="T19" fmla="*/ 9 h 205"/>
                <a:gd name="T20" fmla="*/ 169 w 266"/>
                <a:gd name="T21" fmla="*/ 5 h 205"/>
                <a:gd name="T22" fmla="*/ 166 w 266"/>
                <a:gd name="T23" fmla="*/ 4 h 205"/>
                <a:gd name="T24" fmla="*/ 162 w 266"/>
                <a:gd name="T25" fmla="*/ 4 h 205"/>
                <a:gd name="T26" fmla="*/ 158 w 266"/>
                <a:gd name="T27" fmla="*/ 3 h 205"/>
                <a:gd name="T28" fmla="*/ 154 w 266"/>
                <a:gd name="T29" fmla="*/ 2 h 205"/>
                <a:gd name="T30" fmla="*/ 150 w 266"/>
                <a:gd name="T31" fmla="*/ 1 h 205"/>
                <a:gd name="T32" fmla="*/ 145 w 266"/>
                <a:gd name="T33" fmla="*/ 1 h 205"/>
                <a:gd name="T34" fmla="*/ 140 w 266"/>
                <a:gd name="T35" fmla="*/ 0 h 205"/>
                <a:gd name="T36" fmla="*/ 131 w 266"/>
                <a:gd name="T37" fmla="*/ 0 h 205"/>
                <a:gd name="T38" fmla="*/ 125 w 266"/>
                <a:gd name="T39" fmla="*/ 1 h 205"/>
                <a:gd name="T40" fmla="*/ 121 w 266"/>
                <a:gd name="T41" fmla="*/ 1 h 205"/>
                <a:gd name="T42" fmla="*/ 117 w 266"/>
                <a:gd name="T43" fmla="*/ 2 h 205"/>
                <a:gd name="T44" fmla="*/ 113 w 266"/>
                <a:gd name="T45" fmla="*/ 3 h 205"/>
                <a:gd name="T46" fmla="*/ 110 w 266"/>
                <a:gd name="T47" fmla="*/ 4 h 205"/>
                <a:gd name="T48" fmla="*/ 106 w 266"/>
                <a:gd name="T49" fmla="*/ 4 h 205"/>
                <a:gd name="T50" fmla="*/ 102 w 266"/>
                <a:gd name="T51" fmla="*/ 5 h 205"/>
                <a:gd name="T52" fmla="*/ 92 w 266"/>
                <a:gd name="T53" fmla="*/ 9 h 205"/>
                <a:gd name="T54" fmla="*/ 79 w 266"/>
                <a:gd name="T55" fmla="*/ 19 h 205"/>
                <a:gd name="T56" fmla="*/ 70 w 266"/>
                <a:gd name="T57" fmla="*/ 32 h 205"/>
                <a:gd name="T58" fmla="*/ 65 w 266"/>
                <a:gd name="T59" fmla="*/ 43 h 205"/>
                <a:gd name="T60" fmla="*/ 55 w 266"/>
                <a:gd name="T61" fmla="*/ 48 h 205"/>
                <a:gd name="T62" fmla="*/ 9 w 266"/>
                <a:gd name="T63" fmla="*/ 49 h 205"/>
                <a:gd name="T64" fmla="*/ 1 w 266"/>
                <a:gd name="T65" fmla="*/ 56 h 205"/>
                <a:gd name="T66" fmla="*/ 0 w 266"/>
                <a:gd name="T67" fmla="*/ 193 h 205"/>
                <a:gd name="T68" fmla="*/ 5 w 266"/>
                <a:gd name="T69" fmla="*/ 202 h 205"/>
                <a:gd name="T70" fmla="*/ 13 w 266"/>
                <a:gd name="T71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6" h="205">
                  <a:moveTo>
                    <a:pt x="13" y="205"/>
                  </a:moveTo>
                  <a:lnTo>
                    <a:pt x="253" y="205"/>
                  </a:lnTo>
                  <a:lnTo>
                    <a:pt x="258" y="204"/>
                  </a:lnTo>
                  <a:lnTo>
                    <a:pt x="263" y="202"/>
                  </a:lnTo>
                  <a:lnTo>
                    <a:pt x="265" y="198"/>
                  </a:lnTo>
                  <a:lnTo>
                    <a:pt x="266" y="193"/>
                  </a:lnTo>
                  <a:lnTo>
                    <a:pt x="266" y="60"/>
                  </a:lnTo>
                  <a:lnTo>
                    <a:pt x="265" y="56"/>
                  </a:lnTo>
                  <a:lnTo>
                    <a:pt x="263" y="52"/>
                  </a:lnTo>
                  <a:lnTo>
                    <a:pt x="258" y="49"/>
                  </a:lnTo>
                  <a:lnTo>
                    <a:pt x="253" y="48"/>
                  </a:lnTo>
                  <a:lnTo>
                    <a:pt x="217" y="48"/>
                  </a:lnTo>
                  <a:lnTo>
                    <a:pt x="207" y="48"/>
                  </a:lnTo>
                  <a:lnTo>
                    <a:pt x="205" y="43"/>
                  </a:lnTo>
                  <a:lnTo>
                    <a:pt x="203" y="38"/>
                  </a:lnTo>
                  <a:lnTo>
                    <a:pt x="200" y="32"/>
                  </a:lnTo>
                  <a:lnTo>
                    <a:pt x="197" y="26"/>
                  </a:lnTo>
                  <a:lnTo>
                    <a:pt x="192" y="19"/>
                  </a:lnTo>
                  <a:lnTo>
                    <a:pt x="186" y="14"/>
                  </a:lnTo>
                  <a:lnTo>
                    <a:pt x="178" y="9"/>
                  </a:lnTo>
                  <a:lnTo>
                    <a:pt x="169" y="5"/>
                  </a:lnTo>
                  <a:lnTo>
                    <a:pt x="169" y="5"/>
                  </a:lnTo>
                  <a:lnTo>
                    <a:pt x="169" y="5"/>
                  </a:lnTo>
                  <a:lnTo>
                    <a:pt x="166" y="4"/>
                  </a:lnTo>
                  <a:lnTo>
                    <a:pt x="163" y="4"/>
                  </a:lnTo>
                  <a:lnTo>
                    <a:pt x="162" y="4"/>
                  </a:lnTo>
                  <a:lnTo>
                    <a:pt x="161" y="4"/>
                  </a:lnTo>
                  <a:lnTo>
                    <a:pt x="158" y="3"/>
                  </a:lnTo>
                  <a:lnTo>
                    <a:pt x="155" y="2"/>
                  </a:lnTo>
                  <a:lnTo>
                    <a:pt x="154" y="2"/>
                  </a:lnTo>
                  <a:lnTo>
                    <a:pt x="153" y="1"/>
                  </a:lnTo>
                  <a:lnTo>
                    <a:pt x="150" y="1"/>
                  </a:lnTo>
                  <a:lnTo>
                    <a:pt x="147" y="1"/>
                  </a:lnTo>
                  <a:lnTo>
                    <a:pt x="145" y="1"/>
                  </a:lnTo>
                  <a:lnTo>
                    <a:pt x="144" y="1"/>
                  </a:lnTo>
                  <a:lnTo>
                    <a:pt x="140" y="0"/>
                  </a:lnTo>
                  <a:lnTo>
                    <a:pt x="135" y="0"/>
                  </a:lnTo>
                  <a:lnTo>
                    <a:pt x="131" y="0"/>
                  </a:lnTo>
                  <a:lnTo>
                    <a:pt x="126" y="1"/>
                  </a:lnTo>
                  <a:lnTo>
                    <a:pt x="125" y="1"/>
                  </a:lnTo>
                  <a:lnTo>
                    <a:pt x="124" y="1"/>
                  </a:lnTo>
                  <a:lnTo>
                    <a:pt x="121" y="1"/>
                  </a:lnTo>
                  <a:lnTo>
                    <a:pt x="118" y="1"/>
                  </a:lnTo>
                  <a:lnTo>
                    <a:pt x="117" y="2"/>
                  </a:lnTo>
                  <a:lnTo>
                    <a:pt x="116" y="2"/>
                  </a:lnTo>
                  <a:lnTo>
                    <a:pt x="113" y="3"/>
                  </a:lnTo>
                  <a:lnTo>
                    <a:pt x="110" y="4"/>
                  </a:lnTo>
                  <a:lnTo>
                    <a:pt x="110" y="4"/>
                  </a:lnTo>
                  <a:lnTo>
                    <a:pt x="109" y="4"/>
                  </a:lnTo>
                  <a:lnTo>
                    <a:pt x="106" y="4"/>
                  </a:lnTo>
                  <a:lnTo>
                    <a:pt x="102" y="5"/>
                  </a:lnTo>
                  <a:lnTo>
                    <a:pt x="102" y="5"/>
                  </a:lnTo>
                  <a:lnTo>
                    <a:pt x="101" y="5"/>
                  </a:lnTo>
                  <a:lnTo>
                    <a:pt x="92" y="9"/>
                  </a:lnTo>
                  <a:lnTo>
                    <a:pt x="85" y="14"/>
                  </a:lnTo>
                  <a:lnTo>
                    <a:pt x="79" y="19"/>
                  </a:lnTo>
                  <a:lnTo>
                    <a:pt x="74" y="26"/>
                  </a:lnTo>
                  <a:lnTo>
                    <a:pt x="70" y="32"/>
                  </a:lnTo>
                  <a:lnTo>
                    <a:pt x="67" y="38"/>
                  </a:lnTo>
                  <a:lnTo>
                    <a:pt x="65" y="43"/>
                  </a:lnTo>
                  <a:lnTo>
                    <a:pt x="64" y="48"/>
                  </a:lnTo>
                  <a:lnTo>
                    <a:pt x="55" y="48"/>
                  </a:lnTo>
                  <a:lnTo>
                    <a:pt x="13" y="48"/>
                  </a:lnTo>
                  <a:lnTo>
                    <a:pt x="9" y="49"/>
                  </a:lnTo>
                  <a:lnTo>
                    <a:pt x="5" y="52"/>
                  </a:lnTo>
                  <a:lnTo>
                    <a:pt x="1" y="56"/>
                  </a:lnTo>
                  <a:lnTo>
                    <a:pt x="0" y="60"/>
                  </a:lnTo>
                  <a:lnTo>
                    <a:pt x="0" y="193"/>
                  </a:lnTo>
                  <a:lnTo>
                    <a:pt x="1" y="198"/>
                  </a:lnTo>
                  <a:lnTo>
                    <a:pt x="5" y="202"/>
                  </a:lnTo>
                  <a:lnTo>
                    <a:pt x="9" y="204"/>
                  </a:lnTo>
                  <a:lnTo>
                    <a:pt x="13" y="2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164">
              <a:extLst>
                <a:ext uri="{FF2B5EF4-FFF2-40B4-BE49-F238E27FC236}">
                  <a16:creationId xmlns:a16="http://schemas.microsoft.com/office/drawing/2014/main" id="{796704C1-487B-43FB-8336-10F28D9A4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1425" y="2767013"/>
              <a:ext cx="34925" cy="34925"/>
            </a:xfrm>
            <a:custGeom>
              <a:avLst/>
              <a:gdLst>
                <a:gd name="T0" fmla="*/ 0 w 88"/>
                <a:gd name="T1" fmla="*/ 88 h 88"/>
                <a:gd name="T2" fmla="*/ 88 w 88"/>
                <a:gd name="T3" fmla="*/ 64 h 88"/>
                <a:gd name="T4" fmla="*/ 25 w 88"/>
                <a:gd name="T5" fmla="*/ 0 h 88"/>
                <a:gd name="T6" fmla="*/ 0 w 88"/>
                <a:gd name="T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88">
                  <a:moveTo>
                    <a:pt x="0" y="88"/>
                  </a:moveTo>
                  <a:lnTo>
                    <a:pt x="88" y="64"/>
                  </a:lnTo>
                  <a:lnTo>
                    <a:pt x="25" y="0"/>
                  </a:lnTo>
                  <a:lnTo>
                    <a:pt x="0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165">
              <a:extLst>
                <a:ext uri="{FF2B5EF4-FFF2-40B4-BE49-F238E27FC236}">
                  <a16:creationId xmlns:a16="http://schemas.microsoft.com/office/drawing/2014/main" id="{C8AE7332-B168-4839-9413-70CF47DC32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5713" y="2701925"/>
              <a:ext cx="87313" cy="85725"/>
            </a:xfrm>
            <a:custGeom>
              <a:avLst/>
              <a:gdLst>
                <a:gd name="T0" fmla="*/ 0 w 218"/>
                <a:gd name="T1" fmla="*/ 145 h 218"/>
                <a:gd name="T2" fmla="*/ 73 w 218"/>
                <a:gd name="T3" fmla="*/ 218 h 218"/>
                <a:gd name="T4" fmla="*/ 218 w 218"/>
                <a:gd name="T5" fmla="*/ 74 h 218"/>
                <a:gd name="T6" fmla="*/ 144 w 218"/>
                <a:gd name="T7" fmla="*/ 0 h 218"/>
                <a:gd name="T8" fmla="*/ 0 w 218"/>
                <a:gd name="T9" fmla="*/ 14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218">
                  <a:moveTo>
                    <a:pt x="0" y="145"/>
                  </a:moveTo>
                  <a:lnTo>
                    <a:pt x="73" y="218"/>
                  </a:lnTo>
                  <a:lnTo>
                    <a:pt x="218" y="74"/>
                  </a:lnTo>
                  <a:lnTo>
                    <a:pt x="144" y="0"/>
                  </a:lnTo>
                  <a:lnTo>
                    <a:pt x="0" y="1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166">
              <a:extLst>
                <a:ext uri="{FF2B5EF4-FFF2-40B4-BE49-F238E27FC236}">
                  <a16:creationId xmlns:a16="http://schemas.microsoft.com/office/drawing/2014/main" id="{A26445E2-D268-4050-86CC-6EB1E5803D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0800" y="2674938"/>
              <a:ext cx="49213" cy="49213"/>
            </a:xfrm>
            <a:custGeom>
              <a:avLst/>
              <a:gdLst>
                <a:gd name="T0" fmla="*/ 50 w 123"/>
                <a:gd name="T1" fmla="*/ 0 h 123"/>
                <a:gd name="T2" fmla="*/ 0 w 123"/>
                <a:gd name="T3" fmla="*/ 50 h 123"/>
                <a:gd name="T4" fmla="*/ 73 w 123"/>
                <a:gd name="T5" fmla="*/ 123 h 123"/>
                <a:gd name="T6" fmla="*/ 123 w 123"/>
                <a:gd name="T7" fmla="*/ 73 h 123"/>
                <a:gd name="T8" fmla="*/ 50 w 123"/>
                <a:gd name="T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23">
                  <a:moveTo>
                    <a:pt x="50" y="0"/>
                  </a:moveTo>
                  <a:lnTo>
                    <a:pt x="0" y="50"/>
                  </a:lnTo>
                  <a:lnTo>
                    <a:pt x="73" y="123"/>
                  </a:lnTo>
                  <a:lnTo>
                    <a:pt x="123" y="73"/>
                  </a:lnTo>
                  <a:lnTo>
                    <a:pt x="5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167">
              <a:extLst>
                <a:ext uri="{FF2B5EF4-FFF2-40B4-BE49-F238E27FC236}">
                  <a16:creationId xmlns:a16="http://schemas.microsoft.com/office/drawing/2014/main" id="{4316318C-71C4-4159-B0E7-B80F0216B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3000" y="2651125"/>
              <a:ext cx="69850" cy="9525"/>
            </a:xfrm>
            <a:custGeom>
              <a:avLst/>
              <a:gdLst>
                <a:gd name="T0" fmla="*/ 164 w 176"/>
                <a:gd name="T1" fmla="*/ 0 h 23"/>
                <a:gd name="T2" fmla="*/ 12 w 176"/>
                <a:gd name="T3" fmla="*/ 0 h 23"/>
                <a:gd name="T4" fmla="*/ 7 w 176"/>
                <a:gd name="T5" fmla="*/ 1 h 23"/>
                <a:gd name="T6" fmla="*/ 4 w 176"/>
                <a:gd name="T7" fmla="*/ 3 h 23"/>
                <a:gd name="T8" fmla="*/ 1 w 176"/>
                <a:gd name="T9" fmla="*/ 7 h 23"/>
                <a:gd name="T10" fmla="*/ 0 w 176"/>
                <a:gd name="T11" fmla="*/ 12 h 23"/>
                <a:gd name="T12" fmla="*/ 1 w 176"/>
                <a:gd name="T13" fmla="*/ 16 h 23"/>
                <a:gd name="T14" fmla="*/ 4 w 176"/>
                <a:gd name="T15" fmla="*/ 20 h 23"/>
                <a:gd name="T16" fmla="*/ 7 w 176"/>
                <a:gd name="T17" fmla="*/ 23 h 23"/>
                <a:gd name="T18" fmla="*/ 12 w 176"/>
                <a:gd name="T19" fmla="*/ 23 h 23"/>
                <a:gd name="T20" fmla="*/ 164 w 176"/>
                <a:gd name="T21" fmla="*/ 23 h 23"/>
                <a:gd name="T22" fmla="*/ 168 w 176"/>
                <a:gd name="T23" fmla="*/ 23 h 23"/>
                <a:gd name="T24" fmla="*/ 172 w 176"/>
                <a:gd name="T25" fmla="*/ 20 h 23"/>
                <a:gd name="T26" fmla="*/ 175 w 176"/>
                <a:gd name="T27" fmla="*/ 16 h 23"/>
                <a:gd name="T28" fmla="*/ 176 w 176"/>
                <a:gd name="T29" fmla="*/ 12 h 23"/>
                <a:gd name="T30" fmla="*/ 175 w 176"/>
                <a:gd name="T31" fmla="*/ 7 h 23"/>
                <a:gd name="T32" fmla="*/ 172 w 176"/>
                <a:gd name="T33" fmla="*/ 3 h 23"/>
                <a:gd name="T34" fmla="*/ 168 w 176"/>
                <a:gd name="T35" fmla="*/ 1 h 23"/>
                <a:gd name="T36" fmla="*/ 164 w 176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6" h="23">
                  <a:moveTo>
                    <a:pt x="164" y="0"/>
                  </a:moveTo>
                  <a:lnTo>
                    <a:pt x="12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1" y="7"/>
                  </a:lnTo>
                  <a:lnTo>
                    <a:pt x="0" y="12"/>
                  </a:lnTo>
                  <a:lnTo>
                    <a:pt x="1" y="16"/>
                  </a:lnTo>
                  <a:lnTo>
                    <a:pt x="4" y="20"/>
                  </a:lnTo>
                  <a:lnTo>
                    <a:pt x="7" y="23"/>
                  </a:lnTo>
                  <a:lnTo>
                    <a:pt x="12" y="23"/>
                  </a:lnTo>
                  <a:lnTo>
                    <a:pt x="164" y="23"/>
                  </a:lnTo>
                  <a:lnTo>
                    <a:pt x="168" y="23"/>
                  </a:lnTo>
                  <a:lnTo>
                    <a:pt x="172" y="20"/>
                  </a:lnTo>
                  <a:lnTo>
                    <a:pt x="175" y="16"/>
                  </a:lnTo>
                  <a:lnTo>
                    <a:pt x="176" y="12"/>
                  </a:lnTo>
                  <a:lnTo>
                    <a:pt x="175" y="7"/>
                  </a:lnTo>
                  <a:lnTo>
                    <a:pt x="172" y="3"/>
                  </a:lnTo>
                  <a:lnTo>
                    <a:pt x="168" y="1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168">
              <a:extLst>
                <a:ext uri="{FF2B5EF4-FFF2-40B4-BE49-F238E27FC236}">
                  <a16:creationId xmlns:a16="http://schemas.microsoft.com/office/drawing/2014/main" id="{527DBA08-4A05-4BCA-B844-A187DF7ED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3000" y="2679700"/>
              <a:ext cx="69850" cy="9525"/>
            </a:xfrm>
            <a:custGeom>
              <a:avLst/>
              <a:gdLst>
                <a:gd name="T0" fmla="*/ 176 w 176"/>
                <a:gd name="T1" fmla="*/ 11 h 23"/>
                <a:gd name="T2" fmla="*/ 175 w 176"/>
                <a:gd name="T3" fmla="*/ 7 h 23"/>
                <a:gd name="T4" fmla="*/ 172 w 176"/>
                <a:gd name="T5" fmla="*/ 3 h 23"/>
                <a:gd name="T6" fmla="*/ 168 w 176"/>
                <a:gd name="T7" fmla="*/ 1 h 23"/>
                <a:gd name="T8" fmla="*/ 164 w 176"/>
                <a:gd name="T9" fmla="*/ 0 h 23"/>
                <a:gd name="T10" fmla="*/ 12 w 176"/>
                <a:gd name="T11" fmla="*/ 0 h 23"/>
                <a:gd name="T12" fmla="*/ 7 w 176"/>
                <a:gd name="T13" fmla="*/ 1 h 23"/>
                <a:gd name="T14" fmla="*/ 4 w 176"/>
                <a:gd name="T15" fmla="*/ 3 h 23"/>
                <a:gd name="T16" fmla="*/ 1 w 176"/>
                <a:gd name="T17" fmla="*/ 7 h 23"/>
                <a:gd name="T18" fmla="*/ 0 w 176"/>
                <a:gd name="T19" fmla="*/ 11 h 23"/>
                <a:gd name="T20" fmla="*/ 1 w 176"/>
                <a:gd name="T21" fmla="*/ 16 h 23"/>
                <a:gd name="T22" fmla="*/ 4 w 176"/>
                <a:gd name="T23" fmla="*/ 20 h 23"/>
                <a:gd name="T24" fmla="*/ 7 w 176"/>
                <a:gd name="T25" fmla="*/ 22 h 23"/>
                <a:gd name="T26" fmla="*/ 12 w 176"/>
                <a:gd name="T27" fmla="*/ 23 h 23"/>
                <a:gd name="T28" fmla="*/ 164 w 176"/>
                <a:gd name="T29" fmla="*/ 23 h 23"/>
                <a:gd name="T30" fmla="*/ 168 w 176"/>
                <a:gd name="T31" fmla="*/ 22 h 23"/>
                <a:gd name="T32" fmla="*/ 172 w 176"/>
                <a:gd name="T33" fmla="*/ 20 h 23"/>
                <a:gd name="T34" fmla="*/ 175 w 176"/>
                <a:gd name="T35" fmla="*/ 16 h 23"/>
                <a:gd name="T36" fmla="*/ 176 w 176"/>
                <a:gd name="T37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6" h="23">
                  <a:moveTo>
                    <a:pt x="176" y="11"/>
                  </a:moveTo>
                  <a:lnTo>
                    <a:pt x="175" y="7"/>
                  </a:lnTo>
                  <a:lnTo>
                    <a:pt x="172" y="3"/>
                  </a:lnTo>
                  <a:lnTo>
                    <a:pt x="168" y="1"/>
                  </a:lnTo>
                  <a:lnTo>
                    <a:pt x="164" y="0"/>
                  </a:lnTo>
                  <a:lnTo>
                    <a:pt x="12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1" y="7"/>
                  </a:lnTo>
                  <a:lnTo>
                    <a:pt x="0" y="11"/>
                  </a:lnTo>
                  <a:lnTo>
                    <a:pt x="1" y="16"/>
                  </a:lnTo>
                  <a:lnTo>
                    <a:pt x="4" y="20"/>
                  </a:lnTo>
                  <a:lnTo>
                    <a:pt x="7" y="22"/>
                  </a:lnTo>
                  <a:lnTo>
                    <a:pt x="12" y="23"/>
                  </a:lnTo>
                  <a:lnTo>
                    <a:pt x="164" y="23"/>
                  </a:lnTo>
                  <a:lnTo>
                    <a:pt x="168" y="22"/>
                  </a:lnTo>
                  <a:lnTo>
                    <a:pt x="172" y="20"/>
                  </a:lnTo>
                  <a:lnTo>
                    <a:pt x="175" y="16"/>
                  </a:lnTo>
                  <a:lnTo>
                    <a:pt x="176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169">
              <a:extLst>
                <a:ext uri="{FF2B5EF4-FFF2-40B4-BE49-F238E27FC236}">
                  <a16:creationId xmlns:a16="http://schemas.microsoft.com/office/drawing/2014/main" id="{4C89D2D4-8C61-4BC8-9EBB-1CC3995E9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3000" y="2708275"/>
              <a:ext cx="46038" cy="9525"/>
            </a:xfrm>
            <a:custGeom>
              <a:avLst/>
              <a:gdLst>
                <a:gd name="T0" fmla="*/ 12 w 115"/>
                <a:gd name="T1" fmla="*/ 0 h 24"/>
                <a:gd name="T2" fmla="*/ 7 w 115"/>
                <a:gd name="T3" fmla="*/ 1 h 24"/>
                <a:gd name="T4" fmla="*/ 4 w 115"/>
                <a:gd name="T5" fmla="*/ 3 h 24"/>
                <a:gd name="T6" fmla="*/ 1 w 115"/>
                <a:gd name="T7" fmla="*/ 8 h 24"/>
                <a:gd name="T8" fmla="*/ 0 w 115"/>
                <a:gd name="T9" fmla="*/ 12 h 24"/>
                <a:gd name="T10" fmla="*/ 1 w 115"/>
                <a:gd name="T11" fmla="*/ 17 h 24"/>
                <a:gd name="T12" fmla="*/ 4 w 115"/>
                <a:gd name="T13" fmla="*/ 21 h 24"/>
                <a:gd name="T14" fmla="*/ 7 w 115"/>
                <a:gd name="T15" fmla="*/ 23 h 24"/>
                <a:gd name="T16" fmla="*/ 12 w 115"/>
                <a:gd name="T17" fmla="*/ 24 h 24"/>
                <a:gd name="T18" fmla="*/ 103 w 115"/>
                <a:gd name="T19" fmla="*/ 24 h 24"/>
                <a:gd name="T20" fmla="*/ 108 w 115"/>
                <a:gd name="T21" fmla="*/ 23 h 24"/>
                <a:gd name="T22" fmla="*/ 112 w 115"/>
                <a:gd name="T23" fmla="*/ 21 h 24"/>
                <a:gd name="T24" fmla="*/ 114 w 115"/>
                <a:gd name="T25" fmla="*/ 17 h 24"/>
                <a:gd name="T26" fmla="*/ 115 w 115"/>
                <a:gd name="T27" fmla="*/ 12 h 24"/>
                <a:gd name="T28" fmla="*/ 114 w 115"/>
                <a:gd name="T29" fmla="*/ 8 h 24"/>
                <a:gd name="T30" fmla="*/ 112 w 115"/>
                <a:gd name="T31" fmla="*/ 3 h 24"/>
                <a:gd name="T32" fmla="*/ 108 w 115"/>
                <a:gd name="T33" fmla="*/ 1 h 24"/>
                <a:gd name="T34" fmla="*/ 103 w 115"/>
                <a:gd name="T35" fmla="*/ 0 h 24"/>
                <a:gd name="T36" fmla="*/ 12 w 115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5" h="24">
                  <a:moveTo>
                    <a:pt x="12" y="0"/>
                  </a:moveTo>
                  <a:lnTo>
                    <a:pt x="7" y="1"/>
                  </a:lnTo>
                  <a:lnTo>
                    <a:pt x="4" y="3"/>
                  </a:lnTo>
                  <a:lnTo>
                    <a:pt x="1" y="8"/>
                  </a:lnTo>
                  <a:lnTo>
                    <a:pt x="0" y="12"/>
                  </a:lnTo>
                  <a:lnTo>
                    <a:pt x="1" y="17"/>
                  </a:lnTo>
                  <a:lnTo>
                    <a:pt x="4" y="21"/>
                  </a:lnTo>
                  <a:lnTo>
                    <a:pt x="7" y="23"/>
                  </a:lnTo>
                  <a:lnTo>
                    <a:pt x="12" y="24"/>
                  </a:lnTo>
                  <a:lnTo>
                    <a:pt x="103" y="24"/>
                  </a:lnTo>
                  <a:lnTo>
                    <a:pt x="108" y="23"/>
                  </a:lnTo>
                  <a:lnTo>
                    <a:pt x="112" y="21"/>
                  </a:lnTo>
                  <a:lnTo>
                    <a:pt x="114" y="17"/>
                  </a:lnTo>
                  <a:lnTo>
                    <a:pt x="115" y="12"/>
                  </a:lnTo>
                  <a:lnTo>
                    <a:pt x="114" y="8"/>
                  </a:lnTo>
                  <a:lnTo>
                    <a:pt x="112" y="3"/>
                  </a:lnTo>
                  <a:lnTo>
                    <a:pt x="108" y="1"/>
                  </a:lnTo>
                  <a:lnTo>
                    <a:pt x="103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2" name="Freeform 3461">
            <a:extLst>
              <a:ext uri="{FF2B5EF4-FFF2-40B4-BE49-F238E27FC236}">
                <a16:creationId xmlns:a16="http://schemas.microsoft.com/office/drawing/2014/main" id="{A1033046-C765-47EA-A081-3EE827DA51A6}"/>
              </a:ext>
            </a:extLst>
          </p:cNvPr>
          <p:cNvSpPr>
            <a:spLocks noEditPoints="1"/>
          </p:cNvSpPr>
          <p:nvPr/>
        </p:nvSpPr>
        <p:spPr bwMode="auto">
          <a:xfrm>
            <a:off x="7148975" y="3454245"/>
            <a:ext cx="380334" cy="380334"/>
          </a:xfrm>
          <a:custGeom>
            <a:avLst/>
            <a:gdLst>
              <a:gd name="T0" fmla="*/ 357 w 720"/>
              <a:gd name="T1" fmla="*/ 436 h 720"/>
              <a:gd name="T2" fmla="*/ 336 w 720"/>
              <a:gd name="T3" fmla="*/ 359 h 720"/>
              <a:gd name="T4" fmla="*/ 353 w 720"/>
              <a:gd name="T5" fmla="*/ 336 h 720"/>
              <a:gd name="T6" fmla="*/ 367 w 720"/>
              <a:gd name="T7" fmla="*/ 276 h 720"/>
              <a:gd name="T8" fmla="*/ 383 w 720"/>
              <a:gd name="T9" fmla="*/ 244 h 720"/>
              <a:gd name="T10" fmla="*/ 367 w 720"/>
              <a:gd name="T11" fmla="*/ 232 h 720"/>
              <a:gd name="T12" fmla="*/ 377 w 720"/>
              <a:gd name="T13" fmla="*/ 183 h 720"/>
              <a:gd name="T14" fmla="*/ 375 w 720"/>
              <a:gd name="T15" fmla="*/ 142 h 720"/>
              <a:gd name="T16" fmla="*/ 325 w 720"/>
              <a:gd name="T17" fmla="*/ 117 h 720"/>
              <a:gd name="T18" fmla="*/ 261 w 720"/>
              <a:gd name="T19" fmla="*/ 119 h 720"/>
              <a:gd name="T20" fmla="*/ 222 w 720"/>
              <a:gd name="T21" fmla="*/ 146 h 720"/>
              <a:gd name="T22" fmla="*/ 199 w 720"/>
              <a:gd name="T23" fmla="*/ 159 h 720"/>
              <a:gd name="T24" fmla="*/ 187 w 720"/>
              <a:gd name="T25" fmla="*/ 169 h 720"/>
              <a:gd name="T26" fmla="*/ 204 w 720"/>
              <a:gd name="T27" fmla="*/ 228 h 720"/>
              <a:gd name="T28" fmla="*/ 187 w 720"/>
              <a:gd name="T29" fmla="*/ 239 h 720"/>
              <a:gd name="T30" fmla="*/ 198 w 720"/>
              <a:gd name="T31" fmla="*/ 273 h 720"/>
              <a:gd name="T32" fmla="*/ 213 w 720"/>
              <a:gd name="T33" fmla="*/ 328 h 720"/>
              <a:gd name="T34" fmla="*/ 239 w 720"/>
              <a:gd name="T35" fmla="*/ 357 h 720"/>
              <a:gd name="T36" fmla="*/ 232 w 720"/>
              <a:gd name="T37" fmla="*/ 431 h 720"/>
              <a:gd name="T38" fmla="*/ 142 w 720"/>
              <a:gd name="T39" fmla="*/ 443 h 720"/>
              <a:gd name="T40" fmla="*/ 211 w 720"/>
              <a:gd name="T41" fmla="*/ 363 h 720"/>
              <a:gd name="T42" fmla="*/ 184 w 720"/>
              <a:gd name="T43" fmla="*/ 309 h 720"/>
              <a:gd name="T44" fmla="*/ 164 w 720"/>
              <a:gd name="T45" fmla="*/ 269 h 720"/>
              <a:gd name="T46" fmla="*/ 166 w 720"/>
              <a:gd name="T47" fmla="*/ 231 h 720"/>
              <a:gd name="T48" fmla="*/ 171 w 720"/>
              <a:gd name="T49" fmla="*/ 199 h 720"/>
              <a:gd name="T50" fmla="*/ 176 w 720"/>
              <a:gd name="T51" fmla="*/ 140 h 720"/>
              <a:gd name="T52" fmla="*/ 212 w 720"/>
              <a:gd name="T53" fmla="*/ 118 h 720"/>
              <a:gd name="T54" fmla="*/ 285 w 720"/>
              <a:gd name="T55" fmla="*/ 91 h 720"/>
              <a:gd name="T56" fmla="*/ 362 w 720"/>
              <a:gd name="T57" fmla="*/ 102 h 720"/>
              <a:gd name="T58" fmla="*/ 397 w 720"/>
              <a:gd name="T59" fmla="*/ 131 h 720"/>
              <a:gd name="T60" fmla="*/ 402 w 720"/>
              <a:gd name="T61" fmla="*/ 186 h 720"/>
              <a:gd name="T62" fmla="*/ 406 w 720"/>
              <a:gd name="T63" fmla="*/ 236 h 720"/>
              <a:gd name="T64" fmla="*/ 402 w 720"/>
              <a:gd name="T65" fmla="*/ 275 h 720"/>
              <a:gd name="T66" fmla="*/ 384 w 720"/>
              <a:gd name="T67" fmla="*/ 322 h 720"/>
              <a:gd name="T68" fmla="*/ 360 w 720"/>
              <a:gd name="T69" fmla="*/ 366 h 720"/>
              <a:gd name="T70" fmla="*/ 416 w 720"/>
              <a:gd name="T71" fmla="*/ 438 h 720"/>
              <a:gd name="T72" fmla="*/ 525 w 720"/>
              <a:gd name="T73" fmla="*/ 435 h 720"/>
              <a:gd name="T74" fmla="*/ 568 w 720"/>
              <a:gd name="T75" fmla="*/ 312 h 720"/>
              <a:gd name="T76" fmla="*/ 564 w 720"/>
              <a:gd name="T77" fmla="*/ 227 h 720"/>
              <a:gd name="T78" fmla="*/ 534 w 720"/>
              <a:gd name="T79" fmla="*/ 149 h 720"/>
              <a:gd name="T80" fmla="*/ 485 w 720"/>
              <a:gd name="T81" fmla="*/ 83 h 720"/>
              <a:gd name="T82" fmla="*/ 420 w 720"/>
              <a:gd name="T83" fmla="*/ 33 h 720"/>
              <a:gd name="T84" fmla="*/ 342 w 720"/>
              <a:gd name="T85" fmla="*/ 5 h 720"/>
              <a:gd name="T86" fmla="*/ 255 w 720"/>
              <a:gd name="T87" fmla="*/ 1 h 720"/>
              <a:gd name="T88" fmla="*/ 173 w 720"/>
              <a:gd name="T89" fmla="*/ 22 h 720"/>
              <a:gd name="T90" fmla="*/ 103 w 720"/>
              <a:gd name="T91" fmla="*/ 64 h 720"/>
              <a:gd name="T92" fmla="*/ 49 w 720"/>
              <a:gd name="T93" fmla="*/ 126 h 720"/>
              <a:gd name="T94" fmla="*/ 13 w 720"/>
              <a:gd name="T95" fmla="*/ 200 h 720"/>
              <a:gd name="T96" fmla="*/ 0 w 720"/>
              <a:gd name="T97" fmla="*/ 284 h 720"/>
              <a:gd name="T98" fmla="*/ 13 w 720"/>
              <a:gd name="T99" fmla="*/ 368 h 720"/>
              <a:gd name="T100" fmla="*/ 49 w 720"/>
              <a:gd name="T101" fmla="*/ 443 h 720"/>
              <a:gd name="T102" fmla="*/ 103 w 720"/>
              <a:gd name="T103" fmla="*/ 503 h 720"/>
              <a:gd name="T104" fmla="*/ 173 w 720"/>
              <a:gd name="T105" fmla="*/ 547 h 720"/>
              <a:gd name="T106" fmla="*/ 255 w 720"/>
              <a:gd name="T107" fmla="*/ 567 h 720"/>
              <a:gd name="T108" fmla="*/ 339 w 720"/>
              <a:gd name="T109" fmla="*/ 563 h 720"/>
              <a:gd name="T110" fmla="*/ 476 w 720"/>
              <a:gd name="T111" fmla="*/ 494 h 720"/>
              <a:gd name="T112" fmla="*/ 719 w 720"/>
              <a:gd name="T113" fmla="*/ 712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0" h="720">
                <a:moveTo>
                  <a:pt x="416" y="465"/>
                </a:moveTo>
                <a:lnTo>
                  <a:pt x="406" y="459"/>
                </a:lnTo>
                <a:lnTo>
                  <a:pt x="397" y="456"/>
                </a:lnTo>
                <a:lnTo>
                  <a:pt x="384" y="449"/>
                </a:lnTo>
                <a:lnTo>
                  <a:pt x="370" y="443"/>
                </a:lnTo>
                <a:lnTo>
                  <a:pt x="357" y="436"/>
                </a:lnTo>
                <a:lnTo>
                  <a:pt x="344" y="431"/>
                </a:lnTo>
                <a:lnTo>
                  <a:pt x="340" y="429"/>
                </a:lnTo>
                <a:lnTo>
                  <a:pt x="338" y="426"/>
                </a:lnTo>
                <a:lnTo>
                  <a:pt x="336" y="423"/>
                </a:lnTo>
                <a:lnTo>
                  <a:pt x="336" y="420"/>
                </a:lnTo>
                <a:lnTo>
                  <a:pt x="336" y="359"/>
                </a:lnTo>
                <a:lnTo>
                  <a:pt x="336" y="357"/>
                </a:lnTo>
                <a:lnTo>
                  <a:pt x="338" y="353"/>
                </a:lnTo>
                <a:lnTo>
                  <a:pt x="340" y="350"/>
                </a:lnTo>
                <a:lnTo>
                  <a:pt x="344" y="349"/>
                </a:lnTo>
                <a:lnTo>
                  <a:pt x="347" y="346"/>
                </a:lnTo>
                <a:lnTo>
                  <a:pt x="353" y="336"/>
                </a:lnTo>
                <a:lnTo>
                  <a:pt x="357" y="328"/>
                </a:lnTo>
                <a:lnTo>
                  <a:pt x="360" y="317"/>
                </a:lnTo>
                <a:lnTo>
                  <a:pt x="362" y="303"/>
                </a:lnTo>
                <a:lnTo>
                  <a:pt x="363" y="284"/>
                </a:lnTo>
                <a:lnTo>
                  <a:pt x="365" y="280"/>
                </a:lnTo>
                <a:lnTo>
                  <a:pt x="367" y="276"/>
                </a:lnTo>
                <a:lnTo>
                  <a:pt x="371" y="273"/>
                </a:lnTo>
                <a:lnTo>
                  <a:pt x="375" y="272"/>
                </a:lnTo>
                <a:lnTo>
                  <a:pt x="377" y="269"/>
                </a:lnTo>
                <a:lnTo>
                  <a:pt x="381" y="262"/>
                </a:lnTo>
                <a:lnTo>
                  <a:pt x="383" y="253"/>
                </a:lnTo>
                <a:lnTo>
                  <a:pt x="383" y="244"/>
                </a:lnTo>
                <a:lnTo>
                  <a:pt x="381" y="239"/>
                </a:lnTo>
                <a:lnTo>
                  <a:pt x="379" y="236"/>
                </a:lnTo>
                <a:lnTo>
                  <a:pt x="377" y="236"/>
                </a:lnTo>
                <a:lnTo>
                  <a:pt x="376" y="236"/>
                </a:lnTo>
                <a:lnTo>
                  <a:pt x="371" y="235"/>
                </a:lnTo>
                <a:lnTo>
                  <a:pt x="367" y="232"/>
                </a:lnTo>
                <a:lnTo>
                  <a:pt x="365" y="228"/>
                </a:lnTo>
                <a:lnTo>
                  <a:pt x="365" y="223"/>
                </a:lnTo>
                <a:lnTo>
                  <a:pt x="366" y="217"/>
                </a:lnTo>
                <a:lnTo>
                  <a:pt x="369" y="209"/>
                </a:lnTo>
                <a:lnTo>
                  <a:pt x="374" y="197"/>
                </a:lnTo>
                <a:lnTo>
                  <a:pt x="377" y="183"/>
                </a:lnTo>
                <a:lnTo>
                  <a:pt x="380" y="176"/>
                </a:lnTo>
                <a:lnTo>
                  <a:pt x="380" y="168"/>
                </a:lnTo>
                <a:lnTo>
                  <a:pt x="380" y="159"/>
                </a:lnTo>
                <a:lnTo>
                  <a:pt x="379" y="150"/>
                </a:lnTo>
                <a:lnTo>
                  <a:pt x="377" y="146"/>
                </a:lnTo>
                <a:lnTo>
                  <a:pt x="375" y="142"/>
                </a:lnTo>
                <a:lnTo>
                  <a:pt x="372" y="138"/>
                </a:lnTo>
                <a:lnTo>
                  <a:pt x="369" y="135"/>
                </a:lnTo>
                <a:lnTo>
                  <a:pt x="360" y="128"/>
                </a:lnTo>
                <a:lnTo>
                  <a:pt x="349" y="123"/>
                </a:lnTo>
                <a:lnTo>
                  <a:pt x="338" y="119"/>
                </a:lnTo>
                <a:lnTo>
                  <a:pt x="325" y="117"/>
                </a:lnTo>
                <a:lnTo>
                  <a:pt x="312" y="115"/>
                </a:lnTo>
                <a:lnTo>
                  <a:pt x="299" y="114"/>
                </a:lnTo>
                <a:lnTo>
                  <a:pt x="299" y="114"/>
                </a:lnTo>
                <a:lnTo>
                  <a:pt x="286" y="115"/>
                </a:lnTo>
                <a:lnTo>
                  <a:pt x="273" y="117"/>
                </a:lnTo>
                <a:lnTo>
                  <a:pt x="261" y="119"/>
                </a:lnTo>
                <a:lnTo>
                  <a:pt x="249" y="123"/>
                </a:lnTo>
                <a:lnTo>
                  <a:pt x="239" y="128"/>
                </a:lnTo>
                <a:lnTo>
                  <a:pt x="230" y="135"/>
                </a:lnTo>
                <a:lnTo>
                  <a:pt x="227" y="138"/>
                </a:lnTo>
                <a:lnTo>
                  <a:pt x="223" y="142"/>
                </a:lnTo>
                <a:lnTo>
                  <a:pt x="222" y="146"/>
                </a:lnTo>
                <a:lnTo>
                  <a:pt x="220" y="150"/>
                </a:lnTo>
                <a:lnTo>
                  <a:pt x="218" y="155"/>
                </a:lnTo>
                <a:lnTo>
                  <a:pt x="214" y="158"/>
                </a:lnTo>
                <a:lnTo>
                  <a:pt x="211" y="159"/>
                </a:lnTo>
                <a:lnTo>
                  <a:pt x="207" y="159"/>
                </a:lnTo>
                <a:lnTo>
                  <a:pt x="199" y="159"/>
                </a:lnTo>
                <a:lnTo>
                  <a:pt x="194" y="159"/>
                </a:lnTo>
                <a:lnTo>
                  <a:pt x="190" y="159"/>
                </a:lnTo>
                <a:lnTo>
                  <a:pt x="189" y="160"/>
                </a:lnTo>
                <a:lnTo>
                  <a:pt x="187" y="163"/>
                </a:lnTo>
                <a:lnTo>
                  <a:pt x="187" y="165"/>
                </a:lnTo>
                <a:lnTo>
                  <a:pt x="187" y="169"/>
                </a:lnTo>
                <a:lnTo>
                  <a:pt x="189" y="174"/>
                </a:lnTo>
                <a:lnTo>
                  <a:pt x="193" y="188"/>
                </a:lnTo>
                <a:lnTo>
                  <a:pt x="200" y="206"/>
                </a:lnTo>
                <a:lnTo>
                  <a:pt x="204" y="217"/>
                </a:lnTo>
                <a:lnTo>
                  <a:pt x="205" y="223"/>
                </a:lnTo>
                <a:lnTo>
                  <a:pt x="204" y="228"/>
                </a:lnTo>
                <a:lnTo>
                  <a:pt x="202" y="232"/>
                </a:lnTo>
                <a:lnTo>
                  <a:pt x="198" y="235"/>
                </a:lnTo>
                <a:lnTo>
                  <a:pt x="194" y="236"/>
                </a:lnTo>
                <a:lnTo>
                  <a:pt x="191" y="236"/>
                </a:lnTo>
                <a:lnTo>
                  <a:pt x="190" y="236"/>
                </a:lnTo>
                <a:lnTo>
                  <a:pt x="187" y="239"/>
                </a:lnTo>
                <a:lnTo>
                  <a:pt x="186" y="244"/>
                </a:lnTo>
                <a:lnTo>
                  <a:pt x="186" y="254"/>
                </a:lnTo>
                <a:lnTo>
                  <a:pt x="187" y="263"/>
                </a:lnTo>
                <a:lnTo>
                  <a:pt x="191" y="269"/>
                </a:lnTo>
                <a:lnTo>
                  <a:pt x="194" y="272"/>
                </a:lnTo>
                <a:lnTo>
                  <a:pt x="198" y="273"/>
                </a:lnTo>
                <a:lnTo>
                  <a:pt x="202" y="276"/>
                </a:lnTo>
                <a:lnTo>
                  <a:pt x="204" y="280"/>
                </a:lnTo>
                <a:lnTo>
                  <a:pt x="205" y="284"/>
                </a:lnTo>
                <a:lnTo>
                  <a:pt x="207" y="303"/>
                </a:lnTo>
                <a:lnTo>
                  <a:pt x="209" y="317"/>
                </a:lnTo>
                <a:lnTo>
                  <a:pt x="213" y="328"/>
                </a:lnTo>
                <a:lnTo>
                  <a:pt x="218" y="336"/>
                </a:lnTo>
                <a:lnTo>
                  <a:pt x="227" y="346"/>
                </a:lnTo>
                <a:lnTo>
                  <a:pt x="231" y="349"/>
                </a:lnTo>
                <a:lnTo>
                  <a:pt x="235" y="350"/>
                </a:lnTo>
                <a:lnTo>
                  <a:pt x="238" y="353"/>
                </a:lnTo>
                <a:lnTo>
                  <a:pt x="239" y="357"/>
                </a:lnTo>
                <a:lnTo>
                  <a:pt x="240" y="359"/>
                </a:lnTo>
                <a:lnTo>
                  <a:pt x="240" y="420"/>
                </a:lnTo>
                <a:lnTo>
                  <a:pt x="239" y="423"/>
                </a:lnTo>
                <a:lnTo>
                  <a:pt x="238" y="426"/>
                </a:lnTo>
                <a:lnTo>
                  <a:pt x="235" y="429"/>
                </a:lnTo>
                <a:lnTo>
                  <a:pt x="232" y="431"/>
                </a:lnTo>
                <a:lnTo>
                  <a:pt x="227" y="434"/>
                </a:lnTo>
                <a:lnTo>
                  <a:pt x="208" y="440"/>
                </a:lnTo>
                <a:lnTo>
                  <a:pt x="189" y="448"/>
                </a:lnTo>
                <a:lnTo>
                  <a:pt x="171" y="457"/>
                </a:lnTo>
                <a:lnTo>
                  <a:pt x="153" y="465"/>
                </a:lnTo>
                <a:lnTo>
                  <a:pt x="142" y="443"/>
                </a:lnTo>
                <a:lnTo>
                  <a:pt x="160" y="435"/>
                </a:lnTo>
                <a:lnTo>
                  <a:pt x="178" y="427"/>
                </a:lnTo>
                <a:lnTo>
                  <a:pt x="198" y="420"/>
                </a:lnTo>
                <a:lnTo>
                  <a:pt x="216" y="412"/>
                </a:lnTo>
                <a:lnTo>
                  <a:pt x="216" y="367"/>
                </a:lnTo>
                <a:lnTo>
                  <a:pt x="211" y="363"/>
                </a:lnTo>
                <a:lnTo>
                  <a:pt x="205" y="359"/>
                </a:lnTo>
                <a:lnTo>
                  <a:pt x="200" y="353"/>
                </a:lnTo>
                <a:lnTo>
                  <a:pt x="195" y="345"/>
                </a:lnTo>
                <a:lnTo>
                  <a:pt x="190" y="335"/>
                </a:lnTo>
                <a:lnTo>
                  <a:pt x="186" y="323"/>
                </a:lnTo>
                <a:lnTo>
                  <a:pt x="184" y="309"/>
                </a:lnTo>
                <a:lnTo>
                  <a:pt x="181" y="292"/>
                </a:lnTo>
                <a:lnTo>
                  <a:pt x="177" y="290"/>
                </a:lnTo>
                <a:lnTo>
                  <a:pt x="173" y="286"/>
                </a:lnTo>
                <a:lnTo>
                  <a:pt x="169" y="281"/>
                </a:lnTo>
                <a:lnTo>
                  <a:pt x="167" y="276"/>
                </a:lnTo>
                <a:lnTo>
                  <a:pt x="164" y="269"/>
                </a:lnTo>
                <a:lnTo>
                  <a:pt x="163" y="263"/>
                </a:lnTo>
                <a:lnTo>
                  <a:pt x="162" y="257"/>
                </a:lnTo>
                <a:lnTo>
                  <a:pt x="162" y="250"/>
                </a:lnTo>
                <a:lnTo>
                  <a:pt x="162" y="242"/>
                </a:lnTo>
                <a:lnTo>
                  <a:pt x="163" y="236"/>
                </a:lnTo>
                <a:lnTo>
                  <a:pt x="166" y="231"/>
                </a:lnTo>
                <a:lnTo>
                  <a:pt x="168" y="224"/>
                </a:lnTo>
                <a:lnTo>
                  <a:pt x="172" y="219"/>
                </a:lnTo>
                <a:lnTo>
                  <a:pt x="177" y="215"/>
                </a:lnTo>
                <a:lnTo>
                  <a:pt x="177" y="215"/>
                </a:lnTo>
                <a:lnTo>
                  <a:pt x="177" y="215"/>
                </a:lnTo>
                <a:lnTo>
                  <a:pt x="171" y="199"/>
                </a:lnTo>
                <a:lnTo>
                  <a:pt x="166" y="179"/>
                </a:lnTo>
                <a:lnTo>
                  <a:pt x="164" y="169"/>
                </a:lnTo>
                <a:lnTo>
                  <a:pt x="164" y="160"/>
                </a:lnTo>
                <a:lnTo>
                  <a:pt x="166" y="153"/>
                </a:lnTo>
                <a:lnTo>
                  <a:pt x="171" y="145"/>
                </a:lnTo>
                <a:lnTo>
                  <a:pt x="176" y="140"/>
                </a:lnTo>
                <a:lnTo>
                  <a:pt x="182" y="136"/>
                </a:lnTo>
                <a:lnTo>
                  <a:pt x="191" y="135"/>
                </a:lnTo>
                <a:lnTo>
                  <a:pt x="200" y="135"/>
                </a:lnTo>
                <a:lnTo>
                  <a:pt x="204" y="128"/>
                </a:lnTo>
                <a:lnTo>
                  <a:pt x="208" y="123"/>
                </a:lnTo>
                <a:lnTo>
                  <a:pt x="212" y="118"/>
                </a:lnTo>
                <a:lnTo>
                  <a:pt x="217" y="114"/>
                </a:lnTo>
                <a:lnTo>
                  <a:pt x="229" y="106"/>
                </a:lnTo>
                <a:lnTo>
                  <a:pt x="241" y="100"/>
                </a:lnTo>
                <a:lnTo>
                  <a:pt x="255" y="96"/>
                </a:lnTo>
                <a:lnTo>
                  <a:pt x="271" y="92"/>
                </a:lnTo>
                <a:lnTo>
                  <a:pt x="285" y="91"/>
                </a:lnTo>
                <a:lnTo>
                  <a:pt x="299" y="90"/>
                </a:lnTo>
                <a:lnTo>
                  <a:pt x="299" y="90"/>
                </a:lnTo>
                <a:lnTo>
                  <a:pt x="315" y="91"/>
                </a:lnTo>
                <a:lnTo>
                  <a:pt x="331" y="93"/>
                </a:lnTo>
                <a:lnTo>
                  <a:pt x="347" y="97"/>
                </a:lnTo>
                <a:lnTo>
                  <a:pt x="362" y="102"/>
                </a:lnTo>
                <a:lnTo>
                  <a:pt x="370" y="106"/>
                </a:lnTo>
                <a:lnTo>
                  <a:pt x="376" y="110"/>
                </a:lnTo>
                <a:lnTo>
                  <a:pt x="383" y="114"/>
                </a:lnTo>
                <a:lnTo>
                  <a:pt x="388" y="119"/>
                </a:lnTo>
                <a:lnTo>
                  <a:pt x="393" y="124"/>
                </a:lnTo>
                <a:lnTo>
                  <a:pt x="397" y="131"/>
                </a:lnTo>
                <a:lnTo>
                  <a:pt x="399" y="137"/>
                </a:lnTo>
                <a:lnTo>
                  <a:pt x="402" y="145"/>
                </a:lnTo>
                <a:lnTo>
                  <a:pt x="404" y="155"/>
                </a:lnTo>
                <a:lnTo>
                  <a:pt x="404" y="165"/>
                </a:lnTo>
                <a:lnTo>
                  <a:pt x="403" y="176"/>
                </a:lnTo>
                <a:lnTo>
                  <a:pt x="402" y="186"/>
                </a:lnTo>
                <a:lnTo>
                  <a:pt x="397" y="203"/>
                </a:lnTo>
                <a:lnTo>
                  <a:pt x="392" y="215"/>
                </a:lnTo>
                <a:lnTo>
                  <a:pt x="397" y="219"/>
                </a:lnTo>
                <a:lnTo>
                  <a:pt x="401" y="224"/>
                </a:lnTo>
                <a:lnTo>
                  <a:pt x="403" y="230"/>
                </a:lnTo>
                <a:lnTo>
                  <a:pt x="406" y="236"/>
                </a:lnTo>
                <a:lnTo>
                  <a:pt x="406" y="242"/>
                </a:lnTo>
                <a:lnTo>
                  <a:pt x="407" y="249"/>
                </a:lnTo>
                <a:lnTo>
                  <a:pt x="407" y="257"/>
                </a:lnTo>
                <a:lnTo>
                  <a:pt x="406" y="263"/>
                </a:lnTo>
                <a:lnTo>
                  <a:pt x="404" y="269"/>
                </a:lnTo>
                <a:lnTo>
                  <a:pt x="402" y="275"/>
                </a:lnTo>
                <a:lnTo>
                  <a:pt x="399" y="281"/>
                </a:lnTo>
                <a:lnTo>
                  <a:pt x="395" y="286"/>
                </a:lnTo>
                <a:lnTo>
                  <a:pt x="392" y="290"/>
                </a:lnTo>
                <a:lnTo>
                  <a:pt x="386" y="292"/>
                </a:lnTo>
                <a:lnTo>
                  <a:pt x="385" y="309"/>
                </a:lnTo>
                <a:lnTo>
                  <a:pt x="384" y="322"/>
                </a:lnTo>
                <a:lnTo>
                  <a:pt x="380" y="334"/>
                </a:lnTo>
                <a:lnTo>
                  <a:pt x="376" y="344"/>
                </a:lnTo>
                <a:lnTo>
                  <a:pt x="372" y="352"/>
                </a:lnTo>
                <a:lnTo>
                  <a:pt x="369" y="358"/>
                </a:lnTo>
                <a:lnTo>
                  <a:pt x="363" y="363"/>
                </a:lnTo>
                <a:lnTo>
                  <a:pt x="360" y="366"/>
                </a:lnTo>
                <a:lnTo>
                  <a:pt x="360" y="412"/>
                </a:lnTo>
                <a:lnTo>
                  <a:pt x="372" y="417"/>
                </a:lnTo>
                <a:lnTo>
                  <a:pt x="384" y="422"/>
                </a:lnTo>
                <a:lnTo>
                  <a:pt x="395" y="429"/>
                </a:lnTo>
                <a:lnTo>
                  <a:pt x="407" y="434"/>
                </a:lnTo>
                <a:lnTo>
                  <a:pt x="416" y="438"/>
                </a:lnTo>
                <a:lnTo>
                  <a:pt x="426" y="443"/>
                </a:lnTo>
                <a:lnTo>
                  <a:pt x="416" y="465"/>
                </a:lnTo>
                <a:close/>
                <a:moveTo>
                  <a:pt x="717" y="700"/>
                </a:moveTo>
                <a:lnTo>
                  <a:pt x="494" y="476"/>
                </a:lnTo>
                <a:lnTo>
                  <a:pt x="511" y="457"/>
                </a:lnTo>
                <a:lnTo>
                  <a:pt x="525" y="435"/>
                </a:lnTo>
                <a:lnTo>
                  <a:pt x="538" y="413"/>
                </a:lnTo>
                <a:lnTo>
                  <a:pt x="548" y="389"/>
                </a:lnTo>
                <a:lnTo>
                  <a:pt x="557" y="364"/>
                </a:lnTo>
                <a:lnTo>
                  <a:pt x="564" y="339"/>
                </a:lnTo>
                <a:lnTo>
                  <a:pt x="566" y="325"/>
                </a:lnTo>
                <a:lnTo>
                  <a:pt x="568" y="312"/>
                </a:lnTo>
                <a:lnTo>
                  <a:pt x="569" y="298"/>
                </a:lnTo>
                <a:lnTo>
                  <a:pt x="569" y="284"/>
                </a:lnTo>
                <a:lnTo>
                  <a:pt x="569" y="269"/>
                </a:lnTo>
                <a:lnTo>
                  <a:pt x="568" y="255"/>
                </a:lnTo>
                <a:lnTo>
                  <a:pt x="566" y="241"/>
                </a:lnTo>
                <a:lnTo>
                  <a:pt x="564" y="227"/>
                </a:lnTo>
                <a:lnTo>
                  <a:pt x="560" y="213"/>
                </a:lnTo>
                <a:lnTo>
                  <a:pt x="556" y="200"/>
                </a:lnTo>
                <a:lnTo>
                  <a:pt x="552" y="186"/>
                </a:lnTo>
                <a:lnTo>
                  <a:pt x="547" y="173"/>
                </a:lnTo>
                <a:lnTo>
                  <a:pt x="541" y="160"/>
                </a:lnTo>
                <a:lnTo>
                  <a:pt x="534" y="149"/>
                </a:lnTo>
                <a:lnTo>
                  <a:pt x="528" y="137"/>
                </a:lnTo>
                <a:lnTo>
                  <a:pt x="520" y="126"/>
                </a:lnTo>
                <a:lnTo>
                  <a:pt x="512" y="114"/>
                </a:lnTo>
                <a:lnTo>
                  <a:pt x="503" y="102"/>
                </a:lnTo>
                <a:lnTo>
                  <a:pt x="494" y="92"/>
                </a:lnTo>
                <a:lnTo>
                  <a:pt x="485" y="83"/>
                </a:lnTo>
                <a:lnTo>
                  <a:pt x="475" y="73"/>
                </a:lnTo>
                <a:lnTo>
                  <a:pt x="465" y="64"/>
                </a:lnTo>
                <a:lnTo>
                  <a:pt x="455" y="56"/>
                </a:lnTo>
                <a:lnTo>
                  <a:pt x="443" y="48"/>
                </a:lnTo>
                <a:lnTo>
                  <a:pt x="431" y="41"/>
                </a:lnTo>
                <a:lnTo>
                  <a:pt x="420" y="33"/>
                </a:lnTo>
                <a:lnTo>
                  <a:pt x="407" y="28"/>
                </a:lnTo>
                <a:lnTo>
                  <a:pt x="395" y="22"/>
                </a:lnTo>
                <a:lnTo>
                  <a:pt x="383" y="16"/>
                </a:lnTo>
                <a:lnTo>
                  <a:pt x="369" y="13"/>
                </a:lnTo>
                <a:lnTo>
                  <a:pt x="356" y="9"/>
                </a:lnTo>
                <a:lnTo>
                  <a:pt x="342" y="5"/>
                </a:lnTo>
                <a:lnTo>
                  <a:pt x="327" y="2"/>
                </a:lnTo>
                <a:lnTo>
                  <a:pt x="313" y="1"/>
                </a:lnTo>
                <a:lnTo>
                  <a:pt x="299" y="0"/>
                </a:lnTo>
                <a:lnTo>
                  <a:pt x="284" y="0"/>
                </a:lnTo>
                <a:lnTo>
                  <a:pt x="270" y="0"/>
                </a:lnTo>
                <a:lnTo>
                  <a:pt x="255" y="1"/>
                </a:lnTo>
                <a:lnTo>
                  <a:pt x="241" y="2"/>
                </a:lnTo>
                <a:lnTo>
                  <a:pt x="227" y="5"/>
                </a:lnTo>
                <a:lnTo>
                  <a:pt x="213" y="9"/>
                </a:lnTo>
                <a:lnTo>
                  <a:pt x="200" y="13"/>
                </a:lnTo>
                <a:lnTo>
                  <a:pt x="186" y="16"/>
                </a:lnTo>
                <a:lnTo>
                  <a:pt x="173" y="22"/>
                </a:lnTo>
                <a:lnTo>
                  <a:pt x="160" y="28"/>
                </a:lnTo>
                <a:lnTo>
                  <a:pt x="149" y="33"/>
                </a:lnTo>
                <a:lnTo>
                  <a:pt x="137" y="41"/>
                </a:lnTo>
                <a:lnTo>
                  <a:pt x="126" y="48"/>
                </a:lnTo>
                <a:lnTo>
                  <a:pt x="114" y="56"/>
                </a:lnTo>
                <a:lnTo>
                  <a:pt x="103" y="64"/>
                </a:lnTo>
                <a:lnTo>
                  <a:pt x="92" y="73"/>
                </a:lnTo>
                <a:lnTo>
                  <a:pt x="83" y="83"/>
                </a:lnTo>
                <a:lnTo>
                  <a:pt x="73" y="92"/>
                </a:lnTo>
                <a:lnTo>
                  <a:pt x="64" y="102"/>
                </a:lnTo>
                <a:lnTo>
                  <a:pt x="56" y="114"/>
                </a:lnTo>
                <a:lnTo>
                  <a:pt x="49" y="126"/>
                </a:lnTo>
                <a:lnTo>
                  <a:pt x="41" y="137"/>
                </a:lnTo>
                <a:lnTo>
                  <a:pt x="33" y="149"/>
                </a:lnTo>
                <a:lnTo>
                  <a:pt x="28" y="160"/>
                </a:lnTo>
                <a:lnTo>
                  <a:pt x="22" y="173"/>
                </a:lnTo>
                <a:lnTo>
                  <a:pt x="17" y="186"/>
                </a:lnTo>
                <a:lnTo>
                  <a:pt x="13" y="200"/>
                </a:lnTo>
                <a:lnTo>
                  <a:pt x="9" y="213"/>
                </a:lnTo>
                <a:lnTo>
                  <a:pt x="5" y="227"/>
                </a:lnTo>
                <a:lnTo>
                  <a:pt x="2" y="241"/>
                </a:lnTo>
                <a:lnTo>
                  <a:pt x="1" y="255"/>
                </a:lnTo>
                <a:lnTo>
                  <a:pt x="0" y="269"/>
                </a:lnTo>
                <a:lnTo>
                  <a:pt x="0" y="284"/>
                </a:lnTo>
                <a:lnTo>
                  <a:pt x="0" y="299"/>
                </a:lnTo>
                <a:lnTo>
                  <a:pt x="1" y="313"/>
                </a:lnTo>
                <a:lnTo>
                  <a:pt x="2" y="327"/>
                </a:lnTo>
                <a:lnTo>
                  <a:pt x="5" y="341"/>
                </a:lnTo>
                <a:lnTo>
                  <a:pt x="9" y="355"/>
                </a:lnTo>
                <a:lnTo>
                  <a:pt x="13" y="368"/>
                </a:lnTo>
                <a:lnTo>
                  <a:pt x="17" y="382"/>
                </a:lnTo>
                <a:lnTo>
                  <a:pt x="22" y="395"/>
                </a:lnTo>
                <a:lnTo>
                  <a:pt x="28" y="407"/>
                </a:lnTo>
                <a:lnTo>
                  <a:pt x="33" y="420"/>
                </a:lnTo>
                <a:lnTo>
                  <a:pt x="41" y="431"/>
                </a:lnTo>
                <a:lnTo>
                  <a:pt x="49" y="443"/>
                </a:lnTo>
                <a:lnTo>
                  <a:pt x="56" y="454"/>
                </a:lnTo>
                <a:lnTo>
                  <a:pt x="64" y="465"/>
                </a:lnTo>
                <a:lnTo>
                  <a:pt x="73" y="475"/>
                </a:lnTo>
                <a:lnTo>
                  <a:pt x="83" y="485"/>
                </a:lnTo>
                <a:lnTo>
                  <a:pt x="92" y="494"/>
                </a:lnTo>
                <a:lnTo>
                  <a:pt x="103" y="503"/>
                </a:lnTo>
                <a:lnTo>
                  <a:pt x="114" y="512"/>
                </a:lnTo>
                <a:lnTo>
                  <a:pt x="126" y="520"/>
                </a:lnTo>
                <a:lnTo>
                  <a:pt x="137" y="528"/>
                </a:lnTo>
                <a:lnTo>
                  <a:pt x="149" y="534"/>
                </a:lnTo>
                <a:lnTo>
                  <a:pt x="160" y="540"/>
                </a:lnTo>
                <a:lnTo>
                  <a:pt x="173" y="547"/>
                </a:lnTo>
                <a:lnTo>
                  <a:pt x="186" y="552"/>
                </a:lnTo>
                <a:lnTo>
                  <a:pt x="200" y="556"/>
                </a:lnTo>
                <a:lnTo>
                  <a:pt x="213" y="560"/>
                </a:lnTo>
                <a:lnTo>
                  <a:pt x="227" y="563"/>
                </a:lnTo>
                <a:lnTo>
                  <a:pt x="241" y="566"/>
                </a:lnTo>
                <a:lnTo>
                  <a:pt x="255" y="567"/>
                </a:lnTo>
                <a:lnTo>
                  <a:pt x="270" y="569"/>
                </a:lnTo>
                <a:lnTo>
                  <a:pt x="284" y="569"/>
                </a:lnTo>
                <a:lnTo>
                  <a:pt x="298" y="569"/>
                </a:lnTo>
                <a:lnTo>
                  <a:pt x="312" y="567"/>
                </a:lnTo>
                <a:lnTo>
                  <a:pt x="325" y="566"/>
                </a:lnTo>
                <a:lnTo>
                  <a:pt x="339" y="563"/>
                </a:lnTo>
                <a:lnTo>
                  <a:pt x="365" y="557"/>
                </a:lnTo>
                <a:lnTo>
                  <a:pt x="389" y="548"/>
                </a:lnTo>
                <a:lnTo>
                  <a:pt x="413" y="538"/>
                </a:lnTo>
                <a:lnTo>
                  <a:pt x="435" y="525"/>
                </a:lnTo>
                <a:lnTo>
                  <a:pt x="457" y="511"/>
                </a:lnTo>
                <a:lnTo>
                  <a:pt x="476" y="494"/>
                </a:lnTo>
                <a:lnTo>
                  <a:pt x="700" y="716"/>
                </a:lnTo>
                <a:lnTo>
                  <a:pt x="704" y="719"/>
                </a:lnTo>
                <a:lnTo>
                  <a:pt x="709" y="720"/>
                </a:lnTo>
                <a:lnTo>
                  <a:pt x="713" y="719"/>
                </a:lnTo>
                <a:lnTo>
                  <a:pt x="717" y="716"/>
                </a:lnTo>
                <a:lnTo>
                  <a:pt x="719" y="712"/>
                </a:lnTo>
                <a:lnTo>
                  <a:pt x="720" y="709"/>
                </a:lnTo>
                <a:lnTo>
                  <a:pt x="719" y="703"/>
                </a:lnTo>
                <a:lnTo>
                  <a:pt x="717" y="7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950">
            <a:extLst>
              <a:ext uri="{FF2B5EF4-FFF2-40B4-BE49-F238E27FC236}">
                <a16:creationId xmlns:a16="http://schemas.microsoft.com/office/drawing/2014/main" id="{20176CFF-BA25-413C-ABCB-8792B79F4D91}"/>
              </a:ext>
            </a:extLst>
          </p:cNvPr>
          <p:cNvSpPr>
            <a:spLocks noEditPoints="1"/>
          </p:cNvSpPr>
          <p:nvPr/>
        </p:nvSpPr>
        <p:spPr bwMode="auto">
          <a:xfrm>
            <a:off x="7232098" y="4353519"/>
            <a:ext cx="235597" cy="349110"/>
          </a:xfrm>
          <a:custGeom>
            <a:avLst/>
            <a:gdLst>
              <a:gd name="T0" fmla="*/ 542 w 553"/>
              <a:gd name="T1" fmla="*/ 205 h 722"/>
              <a:gd name="T2" fmla="*/ 323 w 553"/>
              <a:gd name="T3" fmla="*/ 313 h 722"/>
              <a:gd name="T4" fmla="*/ 312 w 553"/>
              <a:gd name="T5" fmla="*/ 306 h 722"/>
              <a:gd name="T6" fmla="*/ 315 w 553"/>
              <a:gd name="T7" fmla="*/ 293 h 722"/>
              <a:gd name="T8" fmla="*/ 444 w 553"/>
              <a:gd name="T9" fmla="*/ 289 h 722"/>
              <a:gd name="T10" fmla="*/ 455 w 553"/>
              <a:gd name="T11" fmla="*/ 297 h 722"/>
              <a:gd name="T12" fmla="*/ 452 w 553"/>
              <a:gd name="T13" fmla="*/ 310 h 722"/>
              <a:gd name="T14" fmla="*/ 444 w 553"/>
              <a:gd name="T15" fmla="*/ 433 h 722"/>
              <a:gd name="T16" fmla="*/ 315 w 553"/>
              <a:gd name="T17" fmla="*/ 430 h 722"/>
              <a:gd name="T18" fmla="*/ 312 w 553"/>
              <a:gd name="T19" fmla="*/ 417 h 722"/>
              <a:gd name="T20" fmla="*/ 323 w 553"/>
              <a:gd name="T21" fmla="*/ 409 h 722"/>
              <a:gd name="T22" fmla="*/ 452 w 553"/>
              <a:gd name="T23" fmla="*/ 413 h 722"/>
              <a:gd name="T24" fmla="*/ 455 w 553"/>
              <a:gd name="T25" fmla="*/ 426 h 722"/>
              <a:gd name="T26" fmla="*/ 444 w 553"/>
              <a:gd name="T27" fmla="*/ 433 h 722"/>
              <a:gd name="T28" fmla="*/ 318 w 553"/>
              <a:gd name="T29" fmla="*/ 577 h 722"/>
              <a:gd name="T30" fmla="*/ 311 w 553"/>
              <a:gd name="T31" fmla="*/ 566 h 722"/>
              <a:gd name="T32" fmla="*/ 318 w 553"/>
              <a:gd name="T33" fmla="*/ 555 h 722"/>
              <a:gd name="T34" fmla="*/ 449 w 553"/>
              <a:gd name="T35" fmla="*/ 555 h 722"/>
              <a:gd name="T36" fmla="*/ 456 w 553"/>
              <a:gd name="T37" fmla="*/ 566 h 722"/>
              <a:gd name="T38" fmla="*/ 449 w 553"/>
              <a:gd name="T39" fmla="*/ 577 h 722"/>
              <a:gd name="T40" fmla="*/ 194 w 553"/>
              <a:gd name="T41" fmla="*/ 325 h 722"/>
              <a:gd name="T42" fmla="*/ 181 w 553"/>
              <a:gd name="T43" fmla="*/ 327 h 722"/>
              <a:gd name="T44" fmla="*/ 129 w 553"/>
              <a:gd name="T45" fmla="*/ 275 h 722"/>
              <a:gd name="T46" fmla="*/ 132 w 553"/>
              <a:gd name="T47" fmla="*/ 262 h 722"/>
              <a:gd name="T48" fmla="*/ 145 w 553"/>
              <a:gd name="T49" fmla="*/ 260 h 722"/>
              <a:gd name="T50" fmla="*/ 253 w 553"/>
              <a:gd name="T51" fmla="*/ 232 h 722"/>
              <a:gd name="T52" fmla="*/ 267 w 553"/>
              <a:gd name="T53" fmla="*/ 230 h 722"/>
              <a:gd name="T54" fmla="*/ 274 w 553"/>
              <a:gd name="T55" fmla="*/ 240 h 722"/>
              <a:gd name="T56" fmla="*/ 271 w 553"/>
              <a:gd name="T57" fmla="*/ 386 h 722"/>
              <a:gd name="T58" fmla="*/ 186 w 553"/>
              <a:gd name="T59" fmla="*/ 465 h 722"/>
              <a:gd name="T60" fmla="*/ 132 w 553"/>
              <a:gd name="T61" fmla="*/ 415 h 722"/>
              <a:gd name="T62" fmla="*/ 129 w 553"/>
              <a:gd name="T63" fmla="*/ 403 h 722"/>
              <a:gd name="T64" fmla="*/ 140 w 553"/>
              <a:gd name="T65" fmla="*/ 395 h 722"/>
              <a:gd name="T66" fmla="*/ 186 w 553"/>
              <a:gd name="T67" fmla="*/ 436 h 722"/>
              <a:gd name="T68" fmla="*/ 262 w 553"/>
              <a:gd name="T69" fmla="*/ 365 h 722"/>
              <a:gd name="T70" fmla="*/ 273 w 553"/>
              <a:gd name="T71" fmla="*/ 372 h 722"/>
              <a:gd name="T72" fmla="*/ 271 w 553"/>
              <a:gd name="T73" fmla="*/ 386 h 722"/>
              <a:gd name="T74" fmla="*/ 190 w 553"/>
              <a:gd name="T75" fmla="*/ 601 h 722"/>
              <a:gd name="T76" fmla="*/ 178 w 553"/>
              <a:gd name="T77" fmla="*/ 599 h 722"/>
              <a:gd name="T78" fmla="*/ 128 w 553"/>
              <a:gd name="T79" fmla="*/ 545 h 722"/>
              <a:gd name="T80" fmla="*/ 136 w 553"/>
              <a:gd name="T81" fmla="*/ 533 h 722"/>
              <a:gd name="T82" fmla="*/ 149 w 553"/>
              <a:gd name="T83" fmla="*/ 535 h 722"/>
              <a:gd name="T84" fmla="*/ 258 w 553"/>
              <a:gd name="T85" fmla="*/ 502 h 722"/>
              <a:gd name="T86" fmla="*/ 271 w 553"/>
              <a:gd name="T87" fmla="*/ 505 h 722"/>
              <a:gd name="T88" fmla="*/ 273 w 553"/>
              <a:gd name="T89" fmla="*/ 518 h 722"/>
              <a:gd name="T90" fmla="*/ 357 w 553"/>
              <a:gd name="T91" fmla="*/ 3 h 722"/>
              <a:gd name="T92" fmla="*/ 12 w 553"/>
              <a:gd name="T93" fmla="*/ 0 h 722"/>
              <a:gd name="T94" fmla="*/ 1 w 553"/>
              <a:gd name="T95" fmla="*/ 7 h 722"/>
              <a:gd name="T96" fmla="*/ 1 w 553"/>
              <a:gd name="T97" fmla="*/ 715 h 722"/>
              <a:gd name="T98" fmla="*/ 12 w 553"/>
              <a:gd name="T99" fmla="*/ 722 h 722"/>
              <a:gd name="T100" fmla="*/ 550 w 553"/>
              <a:gd name="T101" fmla="*/ 719 h 722"/>
              <a:gd name="T102" fmla="*/ 553 w 553"/>
              <a:gd name="T103" fmla="*/ 205 h 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53" h="722">
                <a:moveTo>
                  <a:pt x="349" y="205"/>
                </a:moveTo>
                <a:lnTo>
                  <a:pt x="349" y="12"/>
                </a:lnTo>
                <a:lnTo>
                  <a:pt x="542" y="205"/>
                </a:lnTo>
                <a:lnTo>
                  <a:pt x="349" y="205"/>
                </a:lnTo>
                <a:close/>
                <a:moveTo>
                  <a:pt x="444" y="313"/>
                </a:moveTo>
                <a:lnTo>
                  <a:pt x="323" y="313"/>
                </a:lnTo>
                <a:lnTo>
                  <a:pt x="318" y="312"/>
                </a:lnTo>
                <a:lnTo>
                  <a:pt x="315" y="310"/>
                </a:lnTo>
                <a:lnTo>
                  <a:pt x="312" y="306"/>
                </a:lnTo>
                <a:lnTo>
                  <a:pt x="311" y="301"/>
                </a:lnTo>
                <a:lnTo>
                  <a:pt x="312" y="297"/>
                </a:lnTo>
                <a:lnTo>
                  <a:pt x="315" y="293"/>
                </a:lnTo>
                <a:lnTo>
                  <a:pt x="318" y="290"/>
                </a:lnTo>
                <a:lnTo>
                  <a:pt x="323" y="289"/>
                </a:lnTo>
                <a:lnTo>
                  <a:pt x="444" y="289"/>
                </a:lnTo>
                <a:lnTo>
                  <a:pt x="449" y="290"/>
                </a:lnTo>
                <a:lnTo>
                  <a:pt x="452" y="293"/>
                </a:lnTo>
                <a:lnTo>
                  <a:pt x="455" y="297"/>
                </a:lnTo>
                <a:lnTo>
                  <a:pt x="456" y="301"/>
                </a:lnTo>
                <a:lnTo>
                  <a:pt x="455" y="306"/>
                </a:lnTo>
                <a:lnTo>
                  <a:pt x="452" y="310"/>
                </a:lnTo>
                <a:lnTo>
                  <a:pt x="449" y="312"/>
                </a:lnTo>
                <a:lnTo>
                  <a:pt x="444" y="313"/>
                </a:lnTo>
                <a:close/>
                <a:moveTo>
                  <a:pt x="444" y="433"/>
                </a:moveTo>
                <a:lnTo>
                  <a:pt x="323" y="433"/>
                </a:lnTo>
                <a:lnTo>
                  <a:pt x="318" y="432"/>
                </a:lnTo>
                <a:lnTo>
                  <a:pt x="315" y="430"/>
                </a:lnTo>
                <a:lnTo>
                  <a:pt x="312" y="426"/>
                </a:lnTo>
                <a:lnTo>
                  <a:pt x="311" y="421"/>
                </a:lnTo>
                <a:lnTo>
                  <a:pt x="312" y="417"/>
                </a:lnTo>
                <a:lnTo>
                  <a:pt x="315" y="413"/>
                </a:lnTo>
                <a:lnTo>
                  <a:pt x="318" y="410"/>
                </a:lnTo>
                <a:lnTo>
                  <a:pt x="323" y="409"/>
                </a:lnTo>
                <a:lnTo>
                  <a:pt x="444" y="409"/>
                </a:lnTo>
                <a:lnTo>
                  <a:pt x="449" y="410"/>
                </a:lnTo>
                <a:lnTo>
                  <a:pt x="452" y="413"/>
                </a:lnTo>
                <a:lnTo>
                  <a:pt x="455" y="417"/>
                </a:lnTo>
                <a:lnTo>
                  <a:pt x="456" y="421"/>
                </a:lnTo>
                <a:lnTo>
                  <a:pt x="455" y="426"/>
                </a:lnTo>
                <a:lnTo>
                  <a:pt x="452" y="430"/>
                </a:lnTo>
                <a:lnTo>
                  <a:pt x="449" y="432"/>
                </a:lnTo>
                <a:lnTo>
                  <a:pt x="444" y="433"/>
                </a:lnTo>
                <a:close/>
                <a:moveTo>
                  <a:pt x="444" y="578"/>
                </a:moveTo>
                <a:lnTo>
                  <a:pt x="323" y="578"/>
                </a:lnTo>
                <a:lnTo>
                  <a:pt x="318" y="577"/>
                </a:lnTo>
                <a:lnTo>
                  <a:pt x="315" y="574"/>
                </a:lnTo>
                <a:lnTo>
                  <a:pt x="312" y="571"/>
                </a:lnTo>
                <a:lnTo>
                  <a:pt x="311" y="566"/>
                </a:lnTo>
                <a:lnTo>
                  <a:pt x="312" y="561"/>
                </a:lnTo>
                <a:lnTo>
                  <a:pt x="315" y="558"/>
                </a:lnTo>
                <a:lnTo>
                  <a:pt x="318" y="555"/>
                </a:lnTo>
                <a:lnTo>
                  <a:pt x="323" y="554"/>
                </a:lnTo>
                <a:lnTo>
                  <a:pt x="444" y="554"/>
                </a:lnTo>
                <a:lnTo>
                  <a:pt x="449" y="555"/>
                </a:lnTo>
                <a:lnTo>
                  <a:pt x="452" y="558"/>
                </a:lnTo>
                <a:lnTo>
                  <a:pt x="455" y="561"/>
                </a:lnTo>
                <a:lnTo>
                  <a:pt x="456" y="566"/>
                </a:lnTo>
                <a:lnTo>
                  <a:pt x="455" y="571"/>
                </a:lnTo>
                <a:lnTo>
                  <a:pt x="452" y="574"/>
                </a:lnTo>
                <a:lnTo>
                  <a:pt x="449" y="577"/>
                </a:lnTo>
                <a:lnTo>
                  <a:pt x="444" y="578"/>
                </a:lnTo>
                <a:close/>
                <a:moveTo>
                  <a:pt x="271" y="249"/>
                </a:moveTo>
                <a:lnTo>
                  <a:pt x="194" y="325"/>
                </a:lnTo>
                <a:lnTo>
                  <a:pt x="190" y="327"/>
                </a:lnTo>
                <a:lnTo>
                  <a:pt x="186" y="328"/>
                </a:lnTo>
                <a:lnTo>
                  <a:pt x="181" y="327"/>
                </a:lnTo>
                <a:lnTo>
                  <a:pt x="178" y="325"/>
                </a:lnTo>
                <a:lnTo>
                  <a:pt x="132" y="280"/>
                </a:lnTo>
                <a:lnTo>
                  <a:pt x="129" y="275"/>
                </a:lnTo>
                <a:lnTo>
                  <a:pt x="128" y="270"/>
                </a:lnTo>
                <a:lnTo>
                  <a:pt x="129" y="266"/>
                </a:lnTo>
                <a:lnTo>
                  <a:pt x="132" y="262"/>
                </a:lnTo>
                <a:lnTo>
                  <a:pt x="136" y="260"/>
                </a:lnTo>
                <a:lnTo>
                  <a:pt x="140" y="259"/>
                </a:lnTo>
                <a:lnTo>
                  <a:pt x="145" y="260"/>
                </a:lnTo>
                <a:lnTo>
                  <a:pt x="149" y="262"/>
                </a:lnTo>
                <a:lnTo>
                  <a:pt x="186" y="299"/>
                </a:lnTo>
                <a:lnTo>
                  <a:pt x="253" y="232"/>
                </a:lnTo>
                <a:lnTo>
                  <a:pt x="258" y="230"/>
                </a:lnTo>
                <a:lnTo>
                  <a:pt x="262" y="229"/>
                </a:lnTo>
                <a:lnTo>
                  <a:pt x="267" y="230"/>
                </a:lnTo>
                <a:lnTo>
                  <a:pt x="271" y="232"/>
                </a:lnTo>
                <a:lnTo>
                  <a:pt x="273" y="236"/>
                </a:lnTo>
                <a:lnTo>
                  <a:pt x="274" y="240"/>
                </a:lnTo>
                <a:lnTo>
                  <a:pt x="273" y="245"/>
                </a:lnTo>
                <a:lnTo>
                  <a:pt x="271" y="249"/>
                </a:lnTo>
                <a:close/>
                <a:moveTo>
                  <a:pt x="271" y="386"/>
                </a:moveTo>
                <a:lnTo>
                  <a:pt x="194" y="461"/>
                </a:lnTo>
                <a:lnTo>
                  <a:pt x="190" y="464"/>
                </a:lnTo>
                <a:lnTo>
                  <a:pt x="186" y="465"/>
                </a:lnTo>
                <a:lnTo>
                  <a:pt x="181" y="464"/>
                </a:lnTo>
                <a:lnTo>
                  <a:pt x="178" y="461"/>
                </a:lnTo>
                <a:lnTo>
                  <a:pt x="132" y="415"/>
                </a:lnTo>
                <a:lnTo>
                  <a:pt x="129" y="411"/>
                </a:lnTo>
                <a:lnTo>
                  <a:pt x="128" y="407"/>
                </a:lnTo>
                <a:lnTo>
                  <a:pt x="129" y="403"/>
                </a:lnTo>
                <a:lnTo>
                  <a:pt x="132" y="399"/>
                </a:lnTo>
                <a:lnTo>
                  <a:pt x="136" y="396"/>
                </a:lnTo>
                <a:lnTo>
                  <a:pt x="140" y="395"/>
                </a:lnTo>
                <a:lnTo>
                  <a:pt x="145" y="396"/>
                </a:lnTo>
                <a:lnTo>
                  <a:pt x="149" y="399"/>
                </a:lnTo>
                <a:lnTo>
                  <a:pt x="186" y="436"/>
                </a:lnTo>
                <a:lnTo>
                  <a:pt x="253" y="368"/>
                </a:lnTo>
                <a:lnTo>
                  <a:pt x="258" y="365"/>
                </a:lnTo>
                <a:lnTo>
                  <a:pt x="262" y="365"/>
                </a:lnTo>
                <a:lnTo>
                  <a:pt x="267" y="365"/>
                </a:lnTo>
                <a:lnTo>
                  <a:pt x="271" y="368"/>
                </a:lnTo>
                <a:lnTo>
                  <a:pt x="273" y="372"/>
                </a:lnTo>
                <a:lnTo>
                  <a:pt x="274" y="376"/>
                </a:lnTo>
                <a:lnTo>
                  <a:pt x="273" y="381"/>
                </a:lnTo>
                <a:lnTo>
                  <a:pt x="271" y="386"/>
                </a:lnTo>
                <a:close/>
                <a:moveTo>
                  <a:pt x="271" y="522"/>
                </a:moveTo>
                <a:lnTo>
                  <a:pt x="194" y="599"/>
                </a:lnTo>
                <a:lnTo>
                  <a:pt x="190" y="601"/>
                </a:lnTo>
                <a:lnTo>
                  <a:pt x="186" y="602"/>
                </a:lnTo>
                <a:lnTo>
                  <a:pt x="181" y="601"/>
                </a:lnTo>
                <a:lnTo>
                  <a:pt x="178" y="599"/>
                </a:lnTo>
                <a:lnTo>
                  <a:pt x="132" y="553"/>
                </a:lnTo>
                <a:lnTo>
                  <a:pt x="129" y="549"/>
                </a:lnTo>
                <a:lnTo>
                  <a:pt x="128" y="545"/>
                </a:lnTo>
                <a:lnTo>
                  <a:pt x="129" y="540"/>
                </a:lnTo>
                <a:lnTo>
                  <a:pt x="132" y="535"/>
                </a:lnTo>
                <a:lnTo>
                  <a:pt x="136" y="533"/>
                </a:lnTo>
                <a:lnTo>
                  <a:pt x="140" y="532"/>
                </a:lnTo>
                <a:lnTo>
                  <a:pt x="145" y="533"/>
                </a:lnTo>
                <a:lnTo>
                  <a:pt x="149" y="535"/>
                </a:lnTo>
                <a:lnTo>
                  <a:pt x="186" y="572"/>
                </a:lnTo>
                <a:lnTo>
                  <a:pt x="253" y="505"/>
                </a:lnTo>
                <a:lnTo>
                  <a:pt x="258" y="502"/>
                </a:lnTo>
                <a:lnTo>
                  <a:pt x="262" y="501"/>
                </a:lnTo>
                <a:lnTo>
                  <a:pt x="267" y="502"/>
                </a:lnTo>
                <a:lnTo>
                  <a:pt x="271" y="505"/>
                </a:lnTo>
                <a:lnTo>
                  <a:pt x="273" y="509"/>
                </a:lnTo>
                <a:lnTo>
                  <a:pt x="274" y="513"/>
                </a:lnTo>
                <a:lnTo>
                  <a:pt x="273" y="518"/>
                </a:lnTo>
                <a:lnTo>
                  <a:pt x="271" y="522"/>
                </a:lnTo>
                <a:close/>
                <a:moveTo>
                  <a:pt x="550" y="196"/>
                </a:moveTo>
                <a:lnTo>
                  <a:pt x="357" y="3"/>
                </a:lnTo>
                <a:lnTo>
                  <a:pt x="353" y="1"/>
                </a:lnTo>
                <a:lnTo>
                  <a:pt x="349" y="0"/>
                </a:lnTo>
                <a:lnTo>
                  <a:pt x="12" y="0"/>
                </a:lnTo>
                <a:lnTo>
                  <a:pt x="7" y="1"/>
                </a:lnTo>
                <a:lnTo>
                  <a:pt x="4" y="3"/>
                </a:lnTo>
                <a:lnTo>
                  <a:pt x="1" y="7"/>
                </a:lnTo>
                <a:lnTo>
                  <a:pt x="0" y="12"/>
                </a:lnTo>
                <a:lnTo>
                  <a:pt x="0" y="711"/>
                </a:lnTo>
                <a:lnTo>
                  <a:pt x="1" y="715"/>
                </a:lnTo>
                <a:lnTo>
                  <a:pt x="4" y="719"/>
                </a:lnTo>
                <a:lnTo>
                  <a:pt x="7" y="721"/>
                </a:lnTo>
                <a:lnTo>
                  <a:pt x="12" y="722"/>
                </a:lnTo>
                <a:lnTo>
                  <a:pt x="542" y="722"/>
                </a:lnTo>
                <a:lnTo>
                  <a:pt x="546" y="721"/>
                </a:lnTo>
                <a:lnTo>
                  <a:pt x="550" y="719"/>
                </a:lnTo>
                <a:lnTo>
                  <a:pt x="552" y="715"/>
                </a:lnTo>
                <a:lnTo>
                  <a:pt x="553" y="711"/>
                </a:lnTo>
                <a:lnTo>
                  <a:pt x="553" y="205"/>
                </a:lnTo>
                <a:lnTo>
                  <a:pt x="552" y="200"/>
                </a:lnTo>
                <a:lnTo>
                  <a:pt x="550" y="1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rrow: Chevron 50">
            <a:extLst>
              <a:ext uri="{FF2B5EF4-FFF2-40B4-BE49-F238E27FC236}">
                <a16:creationId xmlns:a16="http://schemas.microsoft.com/office/drawing/2014/main" id="{DDC252AD-84FF-47B7-8790-713CA9415746}"/>
              </a:ext>
            </a:extLst>
          </p:cNvPr>
          <p:cNvSpPr/>
          <p:nvPr/>
        </p:nvSpPr>
        <p:spPr>
          <a:xfrm>
            <a:off x="6649857" y="2387687"/>
            <a:ext cx="1348310" cy="538336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5" name="Group 127">
            <a:extLst>
              <a:ext uri="{FF2B5EF4-FFF2-40B4-BE49-F238E27FC236}">
                <a16:creationId xmlns:a16="http://schemas.microsoft.com/office/drawing/2014/main" id="{17619890-6BA3-4100-B18C-F4B0BC29F43E}"/>
              </a:ext>
            </a:extLst>
          </p:cNvPr>
          <p:cNvGrpSpPr/>
          <p:nvPr/>
        </p:nvGrpSpPr>
        <p:grpSpPr>
          <a:xfrm>
            <a:off x="7106943" y="2461921"/>
            <a:ext cx="343837" cy="343837"/>
            <a:chOff x="7613650" y="1387475"/>
            <a:chExt cx="284163" cy="284163"/>
          </a:xfrm>
          <a:solidFill>
            <a:schemeClr val="bg1"/>
          </a:solidFill>
        </p:grpSpPr>
        <p:sp>
          <p:nvSpPr>
            <p:cNvPr id="46" name="Freeform 4359">
              <a:extLst>
                <a:ext uri="{FF2B5EF4-FFF2-40B4-BE49-F238E27FC236}">
                  <a16:creationId xmlns:a16="http://schemas.microsoft.com/office/drawing/2014/main" id="{CE52C604-F109-45F7-9939-BAB2D9D17A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13650" y="1471613"/>
              <a:ext cx="200025" cy="200025"/>
            </a:xfrm>
            <a:custGeom>
              <a:avLst/>
              <a:gdLst>
                <a:gd name="T0" fmla="*/ 276 w 629"/>
                <a:gd name="T1" fmla="*/ 436 h 629"/>
                <a:gd name="T2" fmla="*/ 233 w 629"/>
                <a:gd name="T3" fmla="*/ 411 h 629"/>
                <a:gd name="T4" fmla="*/ 202 w 629"/>
                <a:gd name="T5" fmla="*/ 374 h 629"/>
                <a:gd name="T6" fmla="*/ 187 w 629"/>
                <a:gd name="T7" fmla="*/ 325 h 629"/>
                <a:gd name="T8" fmla="*/ 192 w 629"/>
                <a:gd name="T9" fmla="*/ 274 h 629"/>
                <a:gd name="T10" fmla="*/ 216 w 629"/>
                <a:gd name="T11" fmla="*/ 231 h 629"/>
                <a:gd name="T12" fmla="*/ 253 w 629"/>
                <a:gd name="T13" fmla="*/ 199 h 629"/>
                <a:gd name="T14" fmla="*/ 301 w 629"/>
                <a:gd name="T15" fmla="*/ 184 h 629"/>
                <a:gd name="T16" fmla="*/ 352 w 629"/>
                <a:gd name="T17" fmla="*/ 190 h 629"/>
                <a:gd name="T18" fmla="*/ 395 w 629"/>
                <a:gd name="T19" fmla="*/ 213 h 629"/>
                <a:gd name="T20" fmla="*/ 426 w 629"/>
                <a:gd name="T21" fmla="*/ 252 h 629"/>
                <a:gd name="T22" fmla="*/ 441 w 629"/>
                <a:gd name="T23" fmla="*/ 300 h 629"/>
                <a:gd name="T24" fmla="*/ 436 w 629"/>
                <a:gd name="T25" fmla="*/ 350 h 629"/>
                <a:gd name="T26" fmla="*/ 413 w 629"/>
                <a:gd name="T27" fmla="*/ 394 h 629"/>
                <a:gd name="T28" fmla="*/ 375 w 629"/>
                <a:gd name="T29" fmla="*/ 425 h 629"/>
                <a:gd name="T30" fmla="*/ 327 w 629"/>
                <a:gd name="T31" fmla="*/ 440 h 629"/>
                <a:gd name="T32" fmla="*/ 572 w 629"/>
                <a:gd name="T33" fmla="*/ 346 h 629"/>
                <a:gd name="T34" fmla="*/ 574 w 629"/>
                <a:gd name="T35" fmla="*/ 302 h 629"/>
                <a:gd name="T36" fmla="*/ 620 w 629"/>
                <a:gd name="T37" fmla="*/ 241 h 629"/>
                <a:gd name="T38" fmla="*/ 628 w 629"/>
                <a:gd name="T39" fmla="*/ 231 h 629"/>
                <a:gd name="T40" fmla="*/ 625 w 629"/>
                <a:gd name="T41" fmla="*/ 219 h 629"/>
                <a:gd name="T42" fmla="*/ 544 w 629"/>
                <a:gd name="T43" fmla="*/ 84 h 629"/>
                <a:gd name="T44" fmla="*/ 532 w 629"/>
                <a:gd name="T45" fmla="*/ 83 h 629"/>
                <a:gd name="T46" fmla="*/ 447 w 629"/>
                <a:gd name="T47" fmla="*/ 88 h 629"/>
                <a:gd name="T48" fmla="*/ 407 w 629"/>
                <a:gd name="T49" fmla="*/ 69 h 629"/>
                <a:gd name="T50" fmla="*/ 404 w 629"/>
                <a:gd name="T51" fmla="*/ 7 h 629"/>
                <a:gd name="T52" fmla="*/ 395 w 629"/>
                <a:gd name="T53" fmla="*/ 0 h 629"/>
                <a:gd name="T54" fmla="*/ 235 w 629"/>
                <a:gd name="T55" fmla="*/ 1 h 629"/>
                <a:gd name="T56" fmla="*/ 227 w 629"/>
                <a:gd name="T57" fmla="*/ 10 h 629"/>
                <a:gd name="T58" fmla="*/ 216 w 629"/>
                <a:gd name="T59" fmla="*/ 72 h 629"/>
                <a:gd name="T60" fmla="*/ 177 w 629"/>
                <a:gd name="T61" fmla="*/ 91 h 629"/>
                <a:gd name="T62" fmla="*/ 98 w 629"/>
                <a:gd name="T63" fmla="*/ 84 h 629"/>
                <a:gd name="T64" fmla="*/ 87 w 629"/>
                <a:gd name="T65" fmla="*/ 83 h 629"/>
                <a:gd name="T66" fmla="*/ 78 w 629"/>
                <a:gd name="T67" fmla="*/ 90 h 629"/>
                <a:gd name="T68" fmla="*/ 1 w 629"/>
                <a:gd name="T69" fmla="*/ 228 h 629"/>
                <a:gd name="T70" fmla="*/ 57 w 629"/>
                <a:gd name="T71" fmla="*/ 269 h 629"/>
                <a:gd name="T72" fmla="*/ 54 w 629"/>
                <a:gd name="T73" fmla="*/ 313 h 629"/>
                <a:gd name="T74" fmla="*/ 57 w 629"/>
                <a:gd name="T75" fmla="*/ 355 h 629"/>
                <a:gd name="T76" fmla="*/ 2 w 629"/>
                <a:gd name="T77" fmla="*/ 391 h 629"/>
                <a:gd name="T78" fmla="*/ 1 w 629"/>
                <a:gd name="T79" fmla="*/ 402 h 629"/>
                <a:gd name="T80" fmla="*/ 86 w 629"/>
                <a:gd name="T81" fmla="*/ 543 h 629"/>
                <a:gd name="T82" fmla="*/ 98 w 629"/>
                <a:gd name="T83" fmla="*/ 542 h 629"/>
                <a:gd name="T84" fmla="*/ 177 w 629"/>
                <a:gd name="T85" fmla="*/ 533 h 629"/>
                <a:gd name="T86" fmla="*/ 216 w 629"/>
                <a:gd name="T87" fmla="*/ 552 h 629"/>
                <a:gd name="T88" fmla="*/ 227 w 629"/>
                <a:gd name="T89" fmla="*/ 620 h 629"/>
                <a:gd name="T90" fmla="*/ 235 w 629"/>
                <a:gd name="T91" fmla="*/ 628 h 629"/>
                <a:gd name="T92" fmla="*/ 395 w 629"/>
                <a:gd name="T93" fmla="*/ 629 h 629"/>
                <a:gd name="T94" fmla="*/ 404 w 629"/>
                <a:gd name="T95" fmla="*/ 623 h 629"/>
                <a:gd name="T96" fmla="*/ 407 w 629"/>
                <a:gd name="T97" fmla="*/ 556 h 629"/>
                <a:gd name="T98" fmla="*/ 447 w 629"/>
                <a:gd name="T99" fmla="*/ 538 h 629"/>
                <a:gd name="T100" fmla="*/ 533 w 629"/>
                <a:gd name="T101" fmla="*/ 543 h 629"/>
                <a:gd name="T102" fmla="*/ 545 w 629"/>
                <a:gd name="T103" fmla="*/ 543 h 629"/>
                <a:gd name="T104" fmla="*/ 627 w 629"/>
                <a:gd name="T105" fmla="*/ 405 h 629"/>
                <a:gd name="T106" fmla="*/ 628 w 629"/>
                <a:gd name="T107" fmla="*/ 394 h 629"/>
                <a:gd name="T108" fmla="*/ 621 w 629"/>
                <a:gd name="T109" fmla="*/ 385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29" h="629">
                  <a:moveTo>
                    <a:pt x="314" y="441"/>
                  </a:moveTo>
                  <a:lnTo>
                    <a:pt x="301" y="440"/>
                  </a:lnTo>
                  <a:lnTo>
                    <a:pt x="288" y="439"/>
                  </a:lnTo>
                  <a:lnTo>
                    <a:pt x="276" y="436"/>
                  </a:lnTo>
                  <a:lnTo>
                    <a:pt x="264" y="430"/>
                  </a:lnTo>
                  <a:lnTo>
                    <a:pt x="253" y="425"/>
                  </a:lnTo>
                  <a:lnTo>
                    <a:pt x="242" y="418"/>
                  </a:lnTo>
                  <a:lnTo>
                    <a:pt x="233" y="411"/>
                  </a:lnTo>
                  <a:lnTo>
                    <a:pt x="223" y="404"/>
                  </a:lnTo>
                  <a:lnTo>
                    <a:pt x="216" y="394"/>
                  </a:lnTo>
                  <a:lnTo>
                    <a:pt x="208" y="384"/>
                  </a:lnTo>
                  <a:lnTo>
                    <a:pt x="202" y="374"/>
                  </a:lnTo>
                  <a:lnTo>
                    <a:pt x="196" y="362"/>
                  </a:lnTo>
                  <a:lnTo>
                    <a:pt x="192" y="350"/>
                  </a:lnTo>
                  <a:lnTo>
                    <a:pt x="189" y="338"/>
                  </a:lnTo>
                  <a:lnTo>
                    <a:pt x="187" y="325"/>
                  </a:lnTo>
                  <a:lnTo>
                    <a:pt x="186" y="313"/>
                  </a:lnTo>
                  <a:lnTo>
                    <a:pt x="187" y="300"/>
                  </a:lnTo>
                  <a:lnTo>
                    <a:pt x="189" y="287"/>
                  </a:lnTo>
                  <a:lnTo>
                    <a:pt x="192" y="274"/>
                  </a:lnTo>
                  <a:lnTo>
                    <a:pt x="196" y="262"/>
                  </a:lnTo>
                  <a:lnTo>
                    <a:pt x="202" y="252"/>
                  </a:lnTo>
                  <a:lnTo>
                    <a:pt x="208" y="241"/>
                  </a:lnTo>
                  <a:lnTo>
                    <a:pt x="216" y="231"/>
                  </a:lnTo>
                  <a:lnTo>
                    <a:pt x="223" y="222"/>
                  </a:lnTo>
                  <a:lnTo>
                    <a:pt x="233" y="213"/>
                  </a:lnTo>
                  <a:lnTo>
                    <a:pt x="242" y="206"/>
                  </a:lnTo>
                  <a:lnTo>
                    <a:pt x="253" y="199"/>
                  </a:lnTo>
                  <a:lnTo>
                    <a:pt x="264" y="194"/>
                  </a:lnTo>
                  <a:lnTo>
                    <a:pt x="276" y="190"/>
                  </a:lnTo>
                  <a:lnTo>
                    <a:pt x="288" y="186"/>
                  </a:lnTo>
                  <a:lnTo>
                    <a:pt x="301" y="184"/>
                  </a:lnTo>
                  <a:lnTo>
                    <a:pt x="314" y="184"/>
                  </a:lnTo>
                  <a:lnTo>
                    <a:pt x="327" y="184"/>
                  </a:lnTo>
                  <a:lnTo>
                    <a:pt x="340" y="186"/>
                  </a:lnTo>
                  <a:lnTo>
                    <a:pt x="352" y="190"/>
                  </a:lnTo>
                  <a:lnTo>
                    <a:pt x="363" y="194"/>
                  </a:lnTo>
                  <a:lnTo>
                    <a:pt x="375" y="199"/>
                  </a:lnTo>
                  <a:lnTo>
                    <a:pt x="386" y="206"/>
                  </a:lnTo>
                  <a:lnTo>
                    <a:pt x="395" y="213"/>
                  </a:lnTo>
                  <a:lnTo>
                    <a:pt x="404" y="222"/>
                  </a:lnTo>
                  <a:lnTo>
                    <a:pt x="413" y="231"/>
                  </a:lnTo>
                  <a:lnTo>
                    <a:pt x="420" y="241"/>
                  </a:lnTo>
                  <a:lnTo>
                    <a:pt x="426" y="252"/>
                  </a:lnTo>
                  <a:lnTo>
                    <a:pt x="432" y="262"/>
                  </a:lnTo>
                  <a:lnTo>
                    <a:pt x="436" y="274"/>
                  </a:lnTo>
                  <a:lnTo>
                    <a:pt x="439" y="287"/>
                  </a:lnTo>
                  <a:lnTo>
                    <a:pt x="441" y="300"/>
                  </a:lnTo>
                  <a:lnTo>
                    <a:pt x="443" y="313"/>
                  </a:lnTo>
                  <a:lnTo>
                    <a:pt x="441" y="325"/>
                  </a:lnTo>
                  <a:lnTo>
                    <a:pt x="439" y="338"/>
                  </a:lnTo>
                  <a:lnTo>
                    <a:pt x="436" y="350"/>
                  </a:lnTo>
                  <a:lnTo>
                    <a:pt x="432" y="362"/>
                  </a:lnTo>
                  <a:lnTo>
                    <a:pt x="426" y="374"/>
                  </a:lnTo>
                  <a:lnTo>
                    <a:pt x="420" y="384"/>
                  </a:lnTo>
                  <a:lnTo>
                    <a:pt x="413" y="394"/>
                  </a:lnTo>
                  <a:lnTo>
                    <a:pt x="404" y="404"/>
                  </a:lnTo>
                  <a:lnTo>
                    <a:pt x="395" y="411"/>
                  </a:lnTo>
                  <a:lnTo>
                    <a:pt x="386" y="418"/>
                  </a:lnTo>
                  <a:lnTo>
                    <a:pt x="375" y="425"/>
                  </a:lnTo>
                  <a:lnTo>
                    <a:pt x="363" y="430"/>
                  </a:lnTo>
                  <a:lnTo>
                    <a:pt x="352" y="436"/>
                  </a:lnTo>
                  <a:lnTo>
                    <a:pt x="340" y="439"/>
                  </a:lnTo>
                  <a:lnTo>
                    <a:pt x="327" y="440"/>
                  </a:lnTo>
                  <a:lnTo>
                    <a:pt x="314" y="441"/>
                  </a:lnTo>
                  <a:close/>
                  <a:moveTo>
                    <a:pt x="621" y="385"/>
                  </a:moveTo>
                  <a:lnTo>
                    <a:pt x="571" y="355"/>
                  </a:lnTo>
                  <a:lnTo>
                    <a:pt x="572" y="346"/>
                  </a:lnTo>
                  <a:lnTo>
                    <a:pt x="573" y="335"/>
                  </a:lnTo>
                  <a:lnTo>
                    <a:pt x="574" y="323"/>
                  </a:lnTo>
                  <a:lnTo>
                    <a:pt x="574" y="313"/>
                  </a:lnTo>
                  <a:lnTo>
                    <a:pt x="574" y="302"/>
                  </a:lnTo>
                  <a:lnTo>
                    <a:pt x="573" y="291"/>
                  </a:lnTo>
                  <a:lnTo>
                    <a:pt x="572" y="280"/>
                  </a:lnTo>
                  <a:lnTo>
                    <a:pt x="570" y="269"/>
                  </a:lnTo>
                  <a:lnTo>
                    <a:pt x="620" y="241"/>
                  </a:lnTo>
                  <a:lnTo>
                    <a:pt x="623" y="239"/>
                  </a:lnTo>
                  <a:lnTo>
                    <a:pt x="624" y="237"/>
                  </a:lnTo>
                  <a:lnTo>
                    <a:pt x="627" y="234"/>
                  </a:lnTo>
                  <a:lnTo>
                    <a:pt x="628" y="231"/>
                  </a:lnTo>
                  <a:lnTo>
                    <a:pt x="628" y="228"/>
                  </a:lnTo>
                  <a:lnTo>
                    <a:pt x="628" y="226"/>
                  </a:lnTo>
                  <a:lnTo>
                    <a:pt x="628" y="223"/>
                  </a:lnTo>
                  <a:lnTo>
                    <a:pt x="625" y="219"/>
                  </a:lnTo>
                  <a:lnTo>
                    <a:pt x="551" y="90"/>
                  </a:lnTo>
                  <a:lnTo>
                    <a:pt x="548" y="87"/>
                  </a:lnTo>
                  <a:lnTo>
                    <a:pt x="546" y="85"/>
                  </a:lnTo>
                  <a:lnTo>
                    <a:pt x="544" y="84"/>
                  </a:lnTo>
                  <a:lnTo>
                    <a:pt x="541" y="83"/>
                  </a:lnTo>
                  <a:lnTo>
                    <a:pt x="539" y="81"/>
                  </a:lnTo>
                  <a:lnTo>
                    <a:pt x="536" y="81"/>
                  </a:lnTo>
                  <a:lnTo>
                    <a:pt x="532" y="83"/>
                  </a:lnTo>
                  <a:lnTo>
                    <a:pt x="530" y="84"/>
                  </a:lnTo>
                  <a:lnTo>
                    <a:pt x="481" y="113"/>
                  </a:lnTo>
                  <a:lnTo>
                    <a:pt x="465" y="99"/>
                  </a:lnTo>
                  <a:lnTo>
                    <a:pt x="447" y="88"/>
                  </a:lnTo>
                  <a:lnTo>
                    <a:pt x="438" y="83"/>
                  </a:lnTo>
                  <a:lnTo>
                    <a:pt x="429" y="77"/>
                  </a:lnTo>
                  <a:lnTo>
                    <a:pt x="418" y="73"/>
                  </a:lnTo>
                  <a:lnTo>
                    <a:pt x="407" y="69"/>
                  </a:lnTo>
                  <a:lnTo>
                    <a:pt x="407" y="15"/>
                  </a:lnTo>
                  <a:lnTo>
                    <a:pt x="407" y="12"/>
                  </a:lnTo>
                  <a:lnTo>
                    <a:pt x="406" y="10"/>
                  </a:lnTo>
                  <a:lnTo>
                    <a:pt x="404" y="7"/>
                  </a:lnTo>
                  <a:lnTo>
                    <a:pt x="403" y="4"/>
                  </a:lnTo>
                  <a:lnTo>
                    <a:pt x="401" y="2"/>
                  </a:lnTo>
                  <a:lnTo>
                    <a:pt x="398" y="1"/>
                  </a:lnTo>
                  <a:lnTo>
                    <a:pt x="395" y="0"/>
                  </a:lnTo>
                  <a:lnTo>
                    <a:pt x="392" y="0"/>
                  </a:lnTo>
                  <a:lnTo>
                    <a:pt x="241" y="0"/>
                  </a:lnTo>
                  <a:lnTo>
                    <a:pt x="238" y="0"/>
                  </a:lnTo>
                  <a:lnTo>
                    <a:pt x="235" y="1"/>
                  </a:lnTo>
                  <a:lnTo>
                    <a:pt x="233" y="2"/>
                  </a:lnTo>
                  <a:lnTo>
                    <a:pt x="231" y="4"/>
                  </a:lnTo>
                  <a:lnTo>
                    <a:pt x="229" y="7"/>
                  </a:lnTo>
                  <a:lnTo>
                    <a:pt x="227" y="10"/>
                  </a:lnTo>
                  <a:lnTo>
                    <a:pt x="226" y="12"/>
                  </a:lnTo>
                  <a:lnTo>
                    <a:pt x="226" y="15"/>
                  </a:lnTo>
                  <a:lnTo>
                    <a:pt x="226" y="69"/>
                  </a:lnTo>
                  <a:lnTo>
                    <a:pt x="216" y="72"/>
                  </a:lnTo>
                  <a:lnTo>
                    <a:pt x="206" y="76"/>
                  </a:lnTo>
                  <a:lnTo>
                    <a:pt x="196" y="80"/>
                  </a:lnTo>
                  <a:lnTo>
                    <a:pt x="187" y="86"/>
                  </a:lnTo>
                  <a:lnTo>
                    <a:pt x="177" y="91"/>
                  </a:lnTo>
                  <a:lnTo>
                    <a:pt x="168" y="98"/>
                  </a:lnTo>
                  <a:lnTo>
                    <a:pt x="159" y="105"/>
                  </a:lnTo>
                  <a:lnTo>
                    <a:pt x="149" y="113"/>
                  </a:lnTo>
                  <a:lnTo>
                    <a:pt x="98" y="84"/>
                  </a:lnTo>
                  <a:lnTo>
                    <a:pt x="96" y="83"/>
                  </a:lnTo>
                  <a:lnTo>
                    <a:pt x="93" y="81"/>
                  </a:lnTo>
                  <a:lnTo>
                    <a:pt x="90" y="81"/>
                  </a:lnTo>
                  <a:lnTo>
                    <a:pt x="87" y="83"/>
                  </a:lnTo>
                  <a:lnTo>
                    <a:pt x="84" y="84"/>
                  </a:lnTo>
                  <a:lnTo>
                    <a:pt x="82" y="85"/>
                  </a:lnTo>
                  <a:lnTo>
                    <a:pt x="80" y="87"/>
                  </a:lnTo>
                  <a:lnTo>
                    <a:pt x="78" y="90"/>
                  </a:lnTo>
                  <a:lnTo>
                    <a:pt x="3" y="219"/>
                  </a:lnTo>
                  <a:lnTo>
                    <a:pt x="1" y="222"/>
                  </a:lnTo>
                  <a:lnTo>
                    <a:pt x="1" y="225"/>
                  </a:lnTo>
                  <a:lnTo>
                    <a:pt x="1" y="228"/>
                  </a:lnTo>
                  <a:lnTo>
                    <a:pt x="1" y="230"/>
                  </a:lnTo>
                  <a:lnTo>
                    <a:pt x="4" y="236"/>
                  </a:lnTo>
                  <a:lnTo>
                    <a:pt x="8" y="241"/>
                  </a:lnTo>
                  <a:lnTo>
                    <a:pt x="57" y="269"/>
                  </a:lnTo>
                  <a:lnTo>
                    <a:pt x="56" y="280"/>
                  </a:lnTo>
                  <a:lnTo>
                    <a:pt x="55" y="291"/>
                  </a:lnTo>
                  <a:lnTo>
                    <a:pt x="54" y="302"/>
                  </a:lnTo>
                  <a:lnTo>
                    <a:pt x="54" y="313"/>
                  </a:lnTo>
                  <a:lnTo>
                    <a:pt x="54" y="323"/>
                  </a:lnTo>
                  <a:lnTo>
                    <a:pt x="55" y="335"/>
                  </a:lnTo>
                  <a:lnTo>
                    <a:pt x="56" y="346"/>
                  </a:lnTo>
                  <a:lnTo>
                    <a:pt x="57" y="355"/>
                  </a:lnTo>
                  <a:lnTo>
                    <a:pt x="7" y="385"/>
                  </a:lnTo>
                  <a:lnTo>
                    <a:pt x="5" y="387"/>
                  </a:lnTo>
                  <a:lnTo>
                    <a:pt x="3" y="389"/>
                  </a:lnTo>
                  <a:lnTo>
                    <a:pt x="2" y="391"/>
                  </a:lnTo>
                  <a:lnTo>
                    <a:pt x="1" y="394"/>
                  </a:lnTo>
                  <a:lnTo>
                    <a:pt x="0" y="396"/>
                  </a:lnTo>
                  <a:lnTo>
                    <a:pt x="1" y="399"/>
                  </a:lnTo>
                  <a:lnTo>
                    <a:pt x="1" y="402"/>
                  </a:lnTo>
                  <a:lnTo>
                    <a:pt x="2" y="405"/>
                  </a:lnTo>
                  <a:lnTo>
                    <a:pt x="78" y="536"/>
                  </a:lnTo>
                  <a:lnTo>
                    <a:pt x="81" y="540"/>
                  </a:lnTo>
                  <a:lnTo>
                    <a:pt x="86" y="543"/>
                  </a:lnTo>
                  <a:lnTo>
                    <a:pt x="89" y="544"/>
                  </a:lnTo>
                  <a:lnTo>
                    <a:pt x="93" y="544"/>
                  </a:lnTo>
                  <a:lnTo>
                    <a:pt x="95" y="543"/>
                  </a:lnTo>
                  <a:lnTo>
                    <a:pt x="98" y="542"/>
                  </a:lnTo>
                  <a:lnTo>
                    <a:pt x="149" y="513"/>
                  </a:lnTo>
                  <a:lnTo>
                    <a:pt x="159" y="520"/>
                  </a:lnTo>
                  <a:lnTo>
                    <a:pt x="168" y="527"/>
                  </a:lnTo>
                  <a:lnTo>
                    <a:pt x="177" y="533"/>
                  </a:lnTo>
                  <a:lnTo>
                    <a:pt x="187" y="539"/>
                  </a:lnTo>
                  <a:lnTo>
                    <a:pt x="196" y="544"/>
                  </a:lnTo>
                  <a:lnTo>
                    <a:pt x="206" y="549"/>
                  </a:lnTo>
                  <a:lnTo>
                    <a:pt x="216" y="552"/>
                  </a:lnTo>
                  <a:lnTo>
                    <a:pt x="226" y="556"/>
                  </a:lnTo>
                  <a:lnTo>
                    <a:pt x="226" y="614"/>
                  </a:lnTo>
                  <a:lnTo>
                    <a:pt x="226" y="617"/>
                  </a:lnTo>
                  <a:lnTo>
                    <a:pt x="227" y="620"/>
                  </a:lnTo>
                  <a:lnTo>
                    <a:pt x="229" y="623"/>
                  </a:lnTo>
                  <a:lnTo>
                    <a:pt x="231" y="625"/>
                  </a:lnTo>
                  <a:lnTo>
                    <a:pt x="233" y="627"/>
                  </a:lnTo>
                  <a:lnTo>
                    <a:pt x="235" y="628"/>
                  </a:lnTo>
                  <a:lnTo>
                    <a:pt x="238" y="629"/>
                  </a:lnTo>
                  <a:lnTo>
                    <a:pt x="241" y="629"/>
                  </a:lnTo>
                  <a:lnTo>
                    <a:pt x="392" y="629"/>
                  </a:lnTo>
                  <a:lnTo>
                    <a:pt x="395" y="629"/>
                  </a:lnTo>
                  <a:lnTo>
                    <a:pt x="398" y="628"/>
                  </a:lnTo>
                  <a:lnTo>
                    <a:pt x="401" y="627"/>
                  </a:lnTo>
                  <a:lnTo>
                    <a:pt x="403" y="625"/>
                  </a:lnTo>
                  <a:lnTo>
                    <a:pt x="404" y="623"/>
                  </a:lnTo>
                  <a:lnTo>
                    <a:pt x="406" y="620"/>
                  </a:lnTo>
                  <a:lnTo>
                    <a:pt x="407" y="617"/>
                  </a:lnTo>
                  <a:lnTo>
                    <a:pt x="407" y="614"/>
                  </a:lnTo>
                  <a:lnTo>
                    <a:pt x="407" y="556"/>
                  </a:lnTo>
                  <a:lnTo>
                    <a:pt x="418" y="552"/>
                  </a:lnTo>
                  <a:lnTo>
                    <a:pt x="429" y="548"/>
                  </a:lnTo>
                  <a:lnTo>
                    <a:pt x="438" y="544"/>
                  </a:lnTo>
                  <a:lnTo>
                    <a:pt x="447" y="538"/>
                  </a:lnTo>
                  <a:lnTo>
                    <a:pt x="465" y="527"/>
                  </a:lnTo>
                  <a:lnTo>
                    <a:pt x="481" y="513"/>
                  </a:lnTo>
                  <a:lnTo>
                    <a:pt x="530" y="542"/>
                  </a:lnTo>
                  <a:lnTo>
                    <a:pt x="533" y="543"/>
                  </a:lnTo>
                  <a:lnTo>
                    <a:pt x="537" y="544"/>
                  </a:lnTo>
                  <a:lnTo>
                    <a:pt x="539" y="544"/>
                  </a:lnTo>
                  <a:lnTo>
                    <a:pt x="542" y="543"/>
                  </a:lnTo>
                  <a:lnTo>
                    <a:pt x="545" y="543"/>
                  </a:lnTo>
                  <a:lnTo>
                    <a:pt x="547" y="540"/>
                  </a:lnTo>
                  <a:lnTo>
                    <a:pt x="550" y="539"/>
                  </a:lnTo>
                  <a:lnTo>
                    <a:pt x="552" y="536"/>
                  </a:lnTo>
                  <a:lnTo>
                    <a:pt x="627" y="405"/>
                  </a:lnTo>
                  <a:lnTo>
                    <a:pt x="628" y="402"/>
                  </a:lnTo>
                  <a:lnTo>
                    <a:pt x="628" y="399"/>
                  </a:lnTo>
                  <a:lnTo>
                    <a:pt x="629" y="396"/>
                  </a:lnTo>
                  <a:lnTo>
                    <a:pt x="628" y="394"/>
                  </a:lnTo>
                  <a:lnTo>
                    <a:pt x="627" y="391"/>
                  </a:lnTo>
                  <a:lnTo>
                    <a:pt x="625" y="389"/>
                  </a:lnTo>
                  <a:lnTo>
                    <a:pt x="623" y="387"/>
                  </a:lnTo>
                  <a:lnTo>
                    <a:pt x="621" y="3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360">
              <a:extLst>
                <a:ext uri="{FF2B5EF4-FFF2-40B4-BE49-F238E27FC236}">
                  <a16:creationId xmlns:a16="http://schemas.microsoft.com/office/drawing/2014/main" id="{FCE9B6BF-0A9C-4DE5-B87E-7BF3269D1B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81925" y="1387475"/>
              <a:ext cx="115888" cy="117475"/>
            </a:xfrm>
            <a:custGeom>
              <a:avLst/>
              <a:gdLst>
                <a:gd name="T0" fmla="*/ 160 w 362"/>
                <a:gd name="T1" fmla="*/ 252 h 369"/>
                <a:gd name="T2" fmla="*/ 135 w 362"/>
                <a:gd name="T3" fmla="*/ 238 h 369"/>
                <a:gd name="T4" fmla="*/ 118 w 362"/>
                <a:gd name="T5" fmla="*/ 218 h 369"/>
                <a:gd name="T6" fmla="*/ 109 w 362"/>
                <a:gd name="T7" fmla="*/ 190 h 369"/>
                <a:gd name="T8" fmla="*/ 113 w 362"/>
                <a:gd name="T9" fmla="*/ 162 h 369"/>
                <a:gd name="T10" fmla="*/ 125 w 362"/>
                <a:gd name="T11" fmla="*/ 138 h 369"/>
                <a:gd name="T12" fmla="*/ 147 w 362"/>
                <a:gd name="T13" fmla="*/ 121 h 369"/>
                <a:gd name="T14" fmla="*/ 174 w 362"/>
                <a:gd name="T15" fmla="*/ 112 h 369"/>
                <a:gd name="T16" fmla="*/ 202 w 362"/>
                <a:gd name="T17" fmla="*/ 114 h 369"/>
                <a:gd name="T18" fmla="*/ 226 w 362"/>
                <a:gd name="T19" fmla="*/ 128 h 369"/>
                <a:gd name="T20" fmla="*/ 244 w 362"/>
                <a:gd name="T21" fmla="*/ 149 h 369"/>
                <a:gd name="T22" fmla="*/ 252 w 362"/>
                <a:gd name="T23" fmla="*/ 176 h 369"/>
                <a:gd name="T24" fmla="*/ 250 w 362"/>
                <a:gd name="T25" fmla="*/ 205 h 369"/>
                <a:gd name="T26" fmla="*/ 236 w 362"/>
                <a:gd name="T27" fmla="*/ 229 h 369"/>
                <a:gd name="T28" fmla="*/ 215 w 362"/>
                <a:gd name="T29" fmla="*/ 247 h 369"/>
                <a:gd name="T30" fmla="*/ 189 w 362"/>
                <a:gd name="T31" fmla="*/ 254 h 369"/>
                <a:gd name="T32" fmla="*/ 328 w 362"/>
                <a:gd name="T33" fmla="*/ 195 h 369"/>
                <a:gd name="T34" fmla="*/ 354 w 362"/>
                <a:gd name="T35" fmla="*/ 144 h 369"/>
                <a:gd name="T36" fmla="*/ 361 w 362"/>
                <a:gd name="T37" fmla="*/ 136 h 369"/>
                <a:gd name="T38" fmla="*/ 360 w 362"/>
                <a:gd name="T39" fmla="*/ 124 h 369"/>
                <a:gd name="T40" fmla="*/ 316 w 362"/>
                <a:gd name="T41" fmla="*/ 53 h 369"/>
                <a:gd name="T42" fmla="*/ 304 w 362"/>
                <a:gd name="T43" fmla="*/ 52 h 369"/>
                <a:gd name="T44" fmla="*/ 256 w 362"/>
                <a:gd name="T45" fmla="*/ 56 h 369"/>
                <a:gd name="T46" fmla="*/ 236 w 362"/>
                <a:gd name="T47" fmla="*/ 10 h 369"/>
                <a:gd name="T48" fmla="*/ 229 w 362"/>
                <a:gd name="T49" fmla="*/ 2 h 369"/>
                <a:gd name="T50" fmla="*/ 146 w 362"/>
                <a:gd name="T51" fmla="*/ 0 h 369"/>
                <a:gd name="T52" fmla="*/ 135 w 362"/>
                <a:gd name="T53" fmla="*/ 3 h 369"/>
                <a:gd name="T54" fmla="*/ 131 w 362"/>
                <a:gd name="T55" fmla="*/ 14 h 369"/>
                <a:gd name="T56" fmla="*/ 99 w 362"/>
                <a:gd name="T57" fmla="*/ 63 h 369"/>
                <a:gd name="T58" fmla="*/ 55 w 362"/>
                <a:gd name="T59" fmla="*/ 51 h 369"/>
                <a:gd name="T60" fmla="*/ 44 w 362"/>
                <a:gd name="T61" fmla="*/ 54 h 369"/>
                <a:gd name="T62" fmla="*/ 1 w 362"/>
                <a:gd name="T63" fmla="*/ 126 h 369"/>
                <a:gd name="T64" fmla="*/ 2 w 362"/>
                <a:gd name="T65" fmla="*/ 139 h 369"/>
                <a:gd name="T66" fmla="*/ 36 w 362"/>
                <a:gd name="T67" fmla="*/ 160 h 369"/>
                <a:gd name="T68" fmla="*/ 36 w 362"/>
                <a:gd name="T69" fmla="*/ 207 h 369"/>
                <a:gd name="T70" fmla="*/ 1 w 362"/>
                <a:gd name="T71" fmla="*/ 230 h 369"/>
                <a:gd name="T72" fmla="*/ 1 w 362"/>
                <a:gd name="T73" fmla="*/ 240 h 369"/>
                <a:gd name="T74" fmla="*/ 44 w 362"/>
                <a:gd name="T75" fmla="*/ 313 h 369"/>
                <a:gd name="T76" fmla="*/ 60 w 362"/>
                <a:gd name="T77" fmla="*/ 314 h 369"/>
                <a:gd name="T78" fmla="*/ 120 w 362"/>
                <a:gd name="T79" fmla="*/ 316 h 369"/>
                <a:gd name="T80" fmla="*/ 132 w 362"/>
                <a:gd name="T81" fmla="*/ 359 h 369"/>
                <a:gd name="T82" fmla="*/ 140 w 362"/>
                <a:gd name="T83" fmla="*/ 368 h 369"/>
                <a:gd name="T84" fmla="*/ 225 w 362"/>
                <a:gd name="T85" fmla="*/ 368 h 369"/>
                <a:gd name="T86" fmla="*/ 233 w 362"/>
                <a:gd name="T87" fmla="*/ 361 h 369"/>
                <a:gd name="T88" fmla="*/ 237 w 362"/>
                <a:gd name="T89" fmla="*/ 321 h 369"/>
                <a:gd name="T90" fmla="*/ 274 w 362"/>
                <a:gd name="T91" fmla="*/ 298 h 369"/>
                <a:gd name="T92" fmla="*/ 310 w 362"/>
                <a:gd name="T93" fmla="*/ 316 h 369"/>
                <a:gd name="T94" fmla="*/ 360 w 362"/>
                <a:gd name="T95" fmla="*/ 243 h 369"/>
                <a:gd name="T96" fmla="*/ 362 w 362"/>
                <a:gd name="T97" fmla="*/ 232 h 369"/>
                <a:gd name="T98" fmla="*/ 354 w 362"/>
                <a:gd name="T99" fmla="*/ 223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62" h="369">
                  <a:moveTo>
                    <a:pt x="181" y="255"/>
                  </a:moveTo>
                  <a:lnTo>
                    <a:pt x="174" y="254"/>
                  </a:lnTo>
                  <a:lnTo>
                    <a:pt x="166" y="253"/>
                  </a:lnTo>
                  <a:lnTo>
                    <a:pt x="160" y="252"/>
                  </a:lnTo>
                  <a:lnTo>
                    <a:pt x="153" y="249"/>
                  </a:lnTo>
                  <a:lnTo>
                    <a:pt x="147" y="247"/>
                  </a:lnTo>
                  <a:lnTo>
                    <a:pt x="141" y="243"/>
                  </a:lnTo>
                  <a:lnTo>
                    <a:pt x="135" y="238"/>
                  </a:lnTo>
                  <a:lnTo>
                    <a:pt x="131" y="234"/>
                  </a:lnTo>
                  <a:lnTo>
                    <a:pt x="125" y="229"/>
                  </a:lnTo>
                  <a:lnTo>
                    <a:pt x="122" y="223"/>
                  </a:lnTo>
                  <a:lnTo>
                    <a:pt x="118" y="218"/>
                  </a:lnTo>
                  <a:lnTo>
                    <a:pt x="115" y="212"/>
                  </a:lnTo>
                  <a:lnTo>
                    <a:pt x="113" y="205"/>
                  </a:lnTo>
                  <a:lnTo>
                    <a:pt x="110" y="198"/>
                  </a:lnTo>
                  <a:lnTo>
                    <a:pt x="109" y="190"/>
                  </a:lnTo>
                  <a:lnTo>
                    <a:pt x="109" y="183"/>
                  </a:lnTo>
                  <a:lnTo>
                    <a:pt x="109" y="176"/>
                  </a:lnTo>
                  <a:lnTo>
                    <a:pt x="110" y="169"/>
                  </a:lnTo>
                  <a:lnTo>
                    <a:pt x="113" y="162"/>
                  </a:lnTo>
                  <a:lnTo>
                    <a:pt x="115" y="156"/>
                  </a:lnTo>
                  <a:lnTo>
                    <a:pt x="118" y="149"/>
                  </a:lnTo>
                  <a:lnTo>
                    <a:pt x="122" y="143"/>
                  </a:lnTo>
                  <a:lnTo>
                    <a:pt x="125" y="138"/>
                  </a:lnTo>
                  <a:lnTo>
                    <a:pt x="131" y="132"/>
                  </a:lnTo>
                  <a:lnTo>
                    <a:pt x="135" y="128"/>
                  </a:lnTo>
                  <a:lnTo>
                    <a:pt x="141" y="124"/>
                  </a:lnTo>
                  <a:lnTo>
                    <a:pt x="147" y="121"/>
                  </a:lnTo>
                  <a:lnTo>
                    <a:pt x="153" y="117"/>
                  </a:lnTo>
                  <a:lnTo>
                    <a:pt x="160" y="114"/>
                  </a:lnTo>
                  <a:lnTo>
                    <a:pt x="166" y="113"/>
                  </a:lnTo>
                  <a:lnTo>
                    <a:pt x="174" y="112"/>
                  </a:lnTo>
                  <a:lnTo>
                    <a:pt x="181" y="111"/>
                  </a:lnTo>
                  <a:lnTo>
                    <a:pt x="189" y="112"/>
                  </a:lnTo>
                  <a:lnTo>
                    <a:pt x="195" y="113"/>
                  </a:lnTo>
                  <a:lnTo>
                    <a:pt x="202" y="114"/>
                  </a:lnTo>
                  <a:lnTo>
                    <a:pt x="209" y="117"/>
                  </a:lnTo>
                  <a:lnTo>
                    <a:pt x="215" y="121"/>
                  </a:lnTo>
                  <a:lnTo>
                    <a:pt x="221" y="124"/>
                  </a:lnTo>
                  <a:lnTo>
                    <a:pt x="226" y="128"/>
                  </a:lnTo>
                  <a:lnTo>
                    <a:pt x="231" y="132"/>
                  </a:lnTo>
                  <a:lnTo>
                    <a:pt x="236" y="138"/>
                  </a:lnTo>
                  <a:lnTo>
                    <a:pt x="240" y="143"/>
                  </a:lnTo>
                  <a:lnTo>
                    <a:pt x="244" y="149"/>
                  </a:lnTo>
                  <a:lnTo>
                    <a:pt x="247" y="156"/>
                  </a:lnTo>
                  <a:lnTo>
                    <a:pt x="250" y="162"/>
                  </a:lnTo>
                  <a:lnTo>
                    <a:pt x="251" y="169"/>
                  </a:lnTo>
                  <a:lnTo>
                    <a:pt x="252" y="176"/>
                  </a:lnTo>
                  <a:lnTo>
                    <a:pt x="253" y="183"/>
                  </a:lnTo>
                  <a:lnTo>
                    <a:pt x="252" y="190"/>
                  </a:lnTo>
                  <a:lnTo>
                    <a:pt x="251" y="198"/>
                  </a:lnTo>
                  <a:lnTo>
                    <a:pt x="250" y="205"/>
                  </a:lnTo>
                  <a:lnTo>
                    <a:pt x="247" y="212"/>
                  </a:lnTo>
                  <a:lnTo>
                    <a:pt x="244" y="218"/>
                  </a:lnTo>
                  <a:lnTo>
                    <a:pt x="240" y="223"/>
                  </a:lnTo>
                  <a:lnTo>
                    <a:pt x="236" y="229"/>
                  </a:lnTo>
                  <a:lnTo>
                    <a:pt x="231" y="234"/>
                  </a:lnTo>
                  <a:lnTo>
                    <a:pt x="226" y="238"/>
                  </a:lnTo>
                  <a:lnTo>
                    <a:pt x="221" y="243"/>
                  </a:lnTo>
                  <a:lnTo>
                    <a:pt x="215" y="247"/>
                  </a:lnTo>
                  <a:lnTo>
                    <a:pt x="209" y="249"/>
                  </a:lnTo>
                  <a:lnTo>
                    <a:pt x="202" y="252"/>
                  </a:lnTo>
                  <a:lnTo>
                    <a:pt x="195" y="253"/>
                  </a:lnTo>
                  <a:lnTo>
                    <a:pt x="189" y="254"/>
                  </a:lnTo>
                  <a:lnTo>
                    <a:pt x="181" y="255"/>
                  </a:lnTo>
                  <a:close/>
                  <a:moveTo>
                    <a:pt x="354" y="223"/>
                  </a:moveTo>
                  <a:lnTo>
                    <a:pt x="327" y="207"/>
                  </a:lnTo>
                  <a:lnTo>
                    <a:pt x="328" y="195"/>
                  </a:lnTo>
                  <a:lnTo>
                    <a:pt x="328" y="183"/>
                  </a:lnTo>
                  <a:lnTo>
                    <a:pt x="328" y="172"/>
                  </a:lnTo>
                  <a:lnTo>
                    <a:pt x="327" y="160"/>
                  </a:lnTo>
                  <a:lnTo>
                    <a:pt x="354" y="144"/>
                  </a:lnTo>
                  <a:lnTo>
                    <a:pt x="357" y="143"/>
                  </a:lnTo>
                  <a:lnTo>
                    <a:pt x="359" y="141"/>
                  </a:lnTo>
                  <a:lnTo>
                    <a:pt x="360" y="139"/>
                  </a:lnTo>
                  <a:lnTo>
                    <a:pt x="361" y="136"/>
                  </a:lnTo>
                  <a:lnTo>
                    <a:pt x="362" y="132"/>
                  </a:lnTo>
                  <a:lnTo>
                    <a:pt x="362" y="129"/>
                  </a:lnTo>
                  <a:lnTo>
                    <a:pt x="361" y="126"/>
                  </a:lnTo>
                  <a:lnTo>
                    <a:pt x="360" y="124"/>
                  </a:lnTo>
                  <a:lnTo>
                    <a:pt x="322" y="59"/>
                  </a:lnTo>
                  <a:lnTo>
                    <a:pt x="320" y="56"/>
                  </a:lnTo>
                  <a:lnTo>
                    <a:pt x="318" y="54"/>
                  </a:lnTo>
                  <a:lnTo>
                    <a:pt x="316" y="53"/>
                  </a:lnTo>
                  <a:lnTo>
                    <a:pt x="313" y="51"/>
                  </a:lnTo>
                  <a:lnTo>
                    <a:pt x="309" y="51"/>
                  </a:lnTo>
                  <a:lnTo>
                    <a:pt x="307" y="51"/>
                  </a:lnTo>
                  <a:lnTo>
                    <a:pt x="304" y="52"/>
                  </a:lnTo>
                  <a:lnTo>
                    <a:pt x="301" y="53"/>
                  </a:lnTo>
                  <a:lnTo>
                    <a:pt x="274" y="69"/>
                  </a:lnTo>
                  <a:lnTo>
                    <a:pt x="266" y="63"/>
                  </a:lnTo>
                  <a:lnTo>
                    <a:pt x="256" y="56"/>
                  </a:lnTo>
                  <a:lnTo>
                    <a:pt x="246" y="51"/>
                  </a:lnTo>
                  <a:lnTo>
                    <a:pt x="237" y="47"/>
                  </a:lnTo>
                  <a:lnTo>
                    <a:pt x="237" y="14"/>
                  </a:lnTo>
                  <a:lnTo>
                    <a:pt x="236" y="10"/>
                  </a:lnTo>
                  <a:lnTo>
                    <a:pt x="236" y="8"/>
                  </a:lnTo>
                  <a:lnTo>
                    <a:pt x="233" y="5"/>
                  </a:lnTo>
                  <a:lnTo>
                    <a:pt x="232" y="3"/>
                  </a:lnTo>
                  <a:lnTo>
                    <a:pt x="229" y="2"/>
                  </a:lnTo>
                  <a:lnTo>
                    <a:pt x="227" y="1"/>
                  </a:lnTo>
                  <a:lnTo>
                    <a:pt x="224" y="0"/>
                  </a:lnTo>
                  <a:lnTo>
                    <a:pt x="222" y="0"/>
                  </a:lnTo>
                  <a:lnTo>
                    <a:pt x="146" y="0"/>
                  </a:lnTo>
                  <a:lnTo>
                    <a:pt x="143" y="0"/>
                  </a:lnTo>
                  <a:lnTo>
                    <a:pt x="140" y="1"/>
                  </a:lnTo>
                  <a:lnTo>
                    <a:pt x="137" y="2"/>
                  </a:lnTo>
                  <a:lnTo>
                    <a:pt x="135" y="3"/>
                  </a:lnTo>
                  <a:lnTo>
                    <a:pt x="134" y="5"/>
                  </a:lnTo>
                  <a:lnTo>
                    <a:pt x="132" y="8"/>
                  </a:lnTo>
                  <a:lnTo>
                    <a:pt x="132" y="10"/>
                  </a:lnTo>
                  <a:lnTo>
                    <a:pt x="131" y="14"/>
                  </a:lnTo>
                  <a:lnTo>
                    <a:pt x="131" y="47"/>
                  </a:lnTo>
                  <a:lnTo>
                    <a:pt x="120" y="52"/>
                  </a:lnTo>
                  <a:lnTo>
                    <a:pt x="109" y="57"/>
                  </a:lnTo>
                  <a:lnTo>
                    <a:pt x="99" y="63"/>
                  </a:lnTo>
                  <a:lnTo>
                    <a:pt x="90" y="69"/>
                  </a:lnTo>
                  <a:lnTo>
                    <a:pt x="61" y="53"/>
                  </a:lnTo>
                  <a:lnTo>
                    <a:pt x="58" y="52"/>
                  </a:lnTo>
                  <a:lnTo>
                    <a:pt x="55" y="51"/>
                  </a:lnTo>
                  <a:lnTo>
                    <a:pt x="53" y="51"/>
                  </a:lnTo>
                  <a:lnTo>
                    <a:pt x="49" y="51"/>
                  </a:lnTo>
                  <a:lnTo>
                    <a:pt x="47" y="52"/>
                  </a:lnTo>
                  <a:lnTo>
                    <a:pt x="44" y="54"/>
                  </a:lnTo>
                  <a:lnTo>
                    <a:pt x="42" y="56"/>
                  </a:lnTo>
                  <a:lnTo>
                    <a:pt x="41" y="59"/>
                  </a:lnTo>
                  <a:lnTo>
                    <a:pt x="2" y="124"/>
                  </a:lnTo>
                  <a:lnTo>
                    <a:pt x="1" y="126"/>
                  </a:lnTo>
                  <a:lnTo>
                    <a:pt x="0" y="129"/>
                  </a:lnTo>
                  <a:lnTo>
                    <a:pt x="0" y="132"/>
                  </a:lnTo>
                  <a:lnTo>
                    <a:pt x="1" y="136"/>
                  </a:lnTo>
                  <a:lnTo>
                    <a:pt x="2" y="139"/>
                  </a:lnTo>
                  <a:lnTo>
                    <a:pt x="3" y="141"/>
                  </a:lnTo>
                  <a:lnTo>
                    <a:pt x="6" y="143"/>
                  </a:lnTo>
                  <a:lnTo>
                    <a:pt x="8" y="144"/>
                  </a:lnTo>
                  <a:lnTo>
                    <a:pt x="36" y="160"/>
                  </a:lnTo>
                  <a:lnTo>
                    <a:pt x="34" y="172"/>
                  </a:lnTo>
                  <a:lnTo>
                    <a:pt x="34" y="183"/>
                  </a:lnTo>
                  <a:lnTo>
                    <a:pt x="34" y="195"/>
                  </a:lnTo>
                  <a:lnTo>
                    <a:pt x="36" y="207"/>
                  </a:lnTo>
                  <a:lnTo>
                    <a:pt x="8" y="223"/>
                  </a:lnTo>
                  <a:lnTo>
                    <a:pt x="6" y="224"/>
                  </a:lnTo>
                  <a:lnTo>
                    <a:pt x="3" y="227"/>
                  </a:lnTo>
                  <a:lnTo>
                    <a:pt x="1" y="230"/>
                  </a:lnTo>
                  <a:lnTo>
                    <a:pt x="0" y="233"/>
                  </a:lnTo>
                  <a:lnTo>
                    <a:pt x="0" y="235"/>
                  </a:lnTo>
                  <a:lnTo>
                    <a:pt x="0" y="237"/>
                  </a:lnTo>
                  <a:lnTo>
                    <a:pt x="1" y="240"/>
                  </a:lnTo>
                  <a:lnTo>
                    <a:pt x="2" y="243"/>
                  </a:lnTo>
                  <a:lnTo>
                    <a:pt x="40" y="309"/>
                  </a:lnTo>
                  <a:lnTo>
                    <a:pt x="42" y="311"/>
                  </a:lnTo>
                  <a:lnTo>
                    <a:pt x="44" y="313"/>
                  </a:lnTo>
                  <a:lnTo>
                    <a:pt x="46" y="314"/>
                  </a:lnTo>
                  <a:lnTo>
                    <a:pt x="48" y="315"/>
                  </a:lnTo>
                  <a:lnTo>
                    <a:pt x="55" y="316"/>
                  </a:lnTo>
                  <a:lnTo>
                    <a:pt x="60" y="314"/>
                  </a:lnTo>
                  <a:lnTo>
                    <a:pt x="90" y="297"/>
                  </a:lnTo>
                  <a:lnTo>
                    <a:pt x="99" y="304"/>
                  </a:lnTo>
                  <a:lnTo>
                    <a:pt x="109" y="310"/>
                  </a:lnTo>
                  <a:lnTo>
                    <a:pt x="120" y="316"/>
                  </a:lnTo>
                  <a:lnTo>
                    <a:pt x="131" y="321"/>
                  </a:lnTo>
                  <a:lnTo>
                    <a:pt x="131" y="354"/>
                  </a:lnTo>
                  <a:lnTo>
                    <a:pt x="132" y="356"/>
                  </a:lnTo>
                  <a:lnTo>
                    <a:pt x="132" y="359"/>
                  </a:lnTo>
                  <a:lnTo>
                    <a:pt x="134" y="361"/>
                  </a:lnTo>
                  <a:lnTo>
                    <a:pt x="135" y="363"/>
                  </a:lnTo>
                  <a:lnTo>
                    <a:pt x="137" y="366"/>
                  </a:lnTo>
                  <a:lnTo>
                    <a:pt x="140" y="368"/>
                  </a:lnTo>
                  <a:lnTo>
                    <a:pt x="143" y="368"/>
                  </a:lnTo>
                  <a:lnTo>
                    <a:pt x="146" y="369"/>
                  </a:lnTo>
                  <a:lnTo>
                    <a:pt x="222" y="369"/>
                  </a:lnTo>
                  <a:lnTo>
                    <a:pt x="225" y="368"/>
                  </a:lnTo>
                  <a:lnTo>
                    <a:pt x="227" y="368"/>
                  </a:lnTo>
                  <a:lnTo>
                    <a:pt x="229" y="366"/>
                  </a:lnTo>
                  <a:lnTo>
                    <a:pt x="232" y="363"/>
                  </a:lnTo>
                  <a:lnTo>
                    <a:pt x="233" y="361"/>
                  </a:lnTo>
                  <a:lnTo>
                    <a:pt x="236" y="359"/>
                  </a:lnTo>
                  <a:lnTo>
                    <a:pt x="236" y="356"/>
                  </a:lnTo>
                  <a:lnTo>
                    <a:pt x="237" y="354"/>
                  </a:lnTo>
                  <a:lnTo>
                    <a:pt x="237" y="321"/>
                  </a:lnTo>
                  <a:lnTo>
                    <a:pt x="246" y="316"/>
                  </a:lnTo>
                  <a:lnTo>
                    <a:pt x="256" y="311"/>
                  </a:lnTo>
                  <a:lnTo>
                    <a:pt x="266" y="305"/>
                  </a:lnTo>
                  <a:lnTo>
                    <a:pt x="274" y="298"/>
                  </a:lnTo>
                  <a:lnTo>
                    <a:pt x="302" y="313"/>
                  </a:lnTo>
                  <a:lnTo>
                    <a:pt x="305" y="315"/>
                  </a:lnTo>
                  <a:lnTo>
                    <a:pt x="307" y="315"/>
                  </a:lnTo>
                  <a:lnTo>
                    <a:pt x="310" y="316"/>
                  </a:lnTo>
                  <a:lnTo>
                    <a:pt x="314" y="316"/>
                  </a:lnTo>
                  <a:lnTo>
                    <a:pt x="319" y="313"/>
                  </a:lnTo>
                  <a:lnTo>
                    <a:pt x="322" y="309"/>
                  </a:lnTo>
                  <a:lnTo>
                    <a:pt x="360" y="243"/>
                  </a:lnTo>
                  <a:lnTo>
                    <a:pt x="362" y="240"/>
                  </a:lnTo>
                  <a:lnTo>
                    <a:pt x="362" y="237"/>
                  </a:lnTo>
                  <a:lnTo>
                    <a:pt x="362" y="234"/>
                  </a:lnTo>
                  <a:lnTo>
                    <a:pt x="362" y="232"/>
                  </a:lnTo>
                  <a:lnTo>
                    <a:pt x="361" y="229"/>
                  </a:lnTo>
                  <a:lnTo>
                    <a:pt x="359" y="227"/>
                  </a:lnTo>
                  <a:lnTo>
                    <a:pt x="357" y="224"/>
                  </a:lnTo>
                  <a:lnTo>
                    <a:pt x="354" y="2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51" name="Picture 2" descr="https://catherineasquithgallery.com/uploads/posts/2021-03/1614587679_19-p-malchik-na-belom-fone-kartinka-22.pn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5393" y="2814838"/>
            <a:ext cx="1953106" cy="2076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Прямоугольник 51"/>
          <p:cNvSpPr/>
          <p:nvPr/>
        </p:nvSpPr>
        <p:spPr>
          <a:xfrm>
            <a:off x="11565063" y="635635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7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7527" y="5295183"/>
            <a:ext cx="886957" cy="88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508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" name="Диаграмма 8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8967604"/>
              </p:ext>
            </p:extLst>
          </p:nvPr>
        </p:nvGraphicFramePr>
        <p:xfrm>
          <a:off x="8915627" y="4868948"/>
          <a:ext cx="3320210" cy="1860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85" name="Диаграмма 8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2352456"/>
              </p:ext>
            </p:extLst>
          </p:nvPr>
        </p:nvGraphicFramePr>
        <p:xfrm>
          <a:off x="6368077" y="4869868"/>
          <a:ext cx="2851833" cy="1825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59" name="Parallelogram 24">
            <a:extLst>
              <a:ext uri="{FF2B5EF4-FFF2-40B4-BE49-F238E27FC236}">
                <a16:creationId xmlns:a16="http://schemas.microsoft.com/office/drawing/2014/main" id="{3A8548FA-E2BC-4E08-B5EF-75FD4C004B70}"/>
              </a:ext>
            </a:extLst>
          </p:cNvPr>
          <p:cNvSpPr/>
          <p:nvPr/>
        </p:nvSpPr>
        <p:spPr>
          <a:xfrm flipV="1">
            <a:off x="264494" y="1409987"/>
            <a:ext cx="1111592" cy="1486741"/>
          </a:xfrm>
          <a:custGeom>
            <a:avLst/>
            <a:gdLst>
              <a:gd name="connsiteX0" fmla="*/ 0 w 1318811"/>
              <a:gd name="connsiteY0" fmla="*/ 1876427 h 1876427"/>
              <a:gd name="connsiteX1" fmla="*/ 240353 w 1318811"/>
              <a:gd name="connsiteY1" fmla="*/ 0 h 1876427"/>
              <a:gd name="connsiteX2" fmla="*/ 1318811 w 1318811"/>
              <a:gd name="connsiteY2" fmla="*/ 0 h 1876427"/>
              <a:gd name="connsiteX3" fmla="*/ 1078458 w 1318811"/>
              <a:gd name="connsiteY3" fmla="*/ 1876427 h 1876427"/>
              <a:gd name="connsiteX4" fmla="*/ 0 w 1318811"/>
              <a:gd name="connsiteY4" fmla="*/ 1876427 h 1876427"/>
              <a:gd name="connsiteX0" fmla="*/ 0 w 1318811"/>
              <a:gd name="connsiteY0" fmla="*/ 1895477 h 1895477"/>
              <a:gd name="connsiteX1" fmla="*/ 1097603 w 1318811"/>
              <a:gd name="connsiteY1" fmla="*/ 0 h 1895477"/>
              <a:gd name="connsiteX2" fmla="*/ 1318811 w 1318811"/>
              <a:gd name="connsiteY2" fmla="*/ 19050 h 1895477"/>
              <a:gd name="connsiteX3" fmla="*/ 1078458 w 1318811"/>
              <a:gd name="connsiteY3" fmla="*/ 1895477 h 1895477"/>
              <a:gd name="connsiteX4" fmla="*/ 0 w 1318811"/>
              <a:gd name="connsiteY4" fmla="*/ 1895477 h 1895477"/>
              <a:gd name="connsiteX0" fmla="*/ 0 w 1318811"/>
              <a:gd name="connsiteY0" fmla="*/ 1876427 h 1876427"/>
              <a:gd name="connsiteX1" fmla="*/ 1084903 w 1318811"/>
              <a:gd name="connsiteY1" fmla="*/ 0 h 1876427"/>
              <a:gd name="connsiteX2" fmla="*/ 1318811 w 1318811"/>
              <a:gd name="connsiteY2" fmla="*/ 0 h 1876427"/>
              <a:gd name="connsiteX3" fmla="*/ 1078458 w 1318811"/>
              <a:gd name="connsiteY3" fmla="*/ 1876427 h 1876427"/>
              <a:gd name="connsiteX4" fmla="*/ 0 w 1318811"/>
              <a:gd name="connsiteY4" fmla="*/ 1876427 h 1876427"/>
              <a:gd name="connsiteX0" fmla="*/ 0 w 1331511"/>
              <a:gd name="connsiteY0" fmla="*/ 1876427 h 1876427"/>
              <a:gd name="connsiteX1" fmla="*/ 1084903 w 1331511"/>
              <a:gd name="connsiteY1" fmla="*/ 0 h 1876427"/>
              <a:gd name="connsiteX2" fmla="*/ 1331511 w 1331511"/>
              <a:gd name="connsiteY2" fmla="*/ 984250 h 1876427"/>
              <a:gd name="connsiteX3" fmla="*/ 1078458 w 1331511"/>
              <a:gd name="connsiteY3" fmla="*/ 1876427 h 1876427"/>
              <a:gd name="connsiteX4" fmla="*/ 0 w 1331511"/>
              <a:gd name="connsiteY4" fmla="*/ 1876427 h 1876427"/>
              <a:gd name="connsiteX0" fmla="*/ 0 w 1388661"/>
              <a:gd name="connsiteY0" fmla="*/ 1876427 h 1876427"/>
              <a:gd name="connsiteX1" fmla="*/ 1084903 w 1388661"/>
              <a:gd name="connsiteY1" fmla="*/ 0 h 1876427"/>
              <a:gd name="connsiteX2" fmla="*/ 1388661 w 1388661"/>
              <a:gd name="connsiteY2" fmla="*/ 1217612 h 1876427"/>
              <a:gd name="connsiteX3" fmla="*/ 1078458 w 1388661"/>
              <a:gd name="connsiteY3" fmla="*/ 1876427 h 1876427"/>
              <a:gd name="connsiteX4" fmla="*/ 0 w 1388661"/>
              <a:gd name="connsiteY4" fmla="*/ 1876427 h 1876427"/>
              <a:gd name="connsiteX0" fmla="*/ 0 w 1402949"/>
              <a:gd name="connsiteY0" fmla="*/ 1876427 h 1876427"/>
              <a:gd name="connsiteX1" fmla="*/ 1084903 w 1402949"/>
              <a:gd name="connsiteY1" fmla="*/ 0 h 1876427"/>
              <a:gd name="connsiteX2" fmla="*/ 1402949 w 1402949"/>
              <a:gd name="connsiteY2" fmla="*/ 1298575 h 1876427"/>
              <a:gd name="connsiteX3" fmla="*/ 1078458 w 1402949"/>
              <a:gd name="connsiteY3" fmla="*/ 1876427 h 1876427"/>
              <a:gd name="connsiteX4" fmla="*/ 0 w 1402949"/>
              <a:gd name="connsiteY4" fmla="*/ 1876427 h 1876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949" h="1876427">
                <a:moveTo>
                  <a:pt x="0" y="1876427"/>
                </a:moveTo>
                <a:lnTo>
                  <a:pt x="1084903" y="0"/>
                </a:lnTo>
                <a:lnTo>
                  <a:pt x="1402949" y="1298575"/>
                </a:lnTo>
                <a:lnTo>
                  <a:pt x="1078458" y="1876427"/>
                </a:lnTo>
                <a:lnTo>
                  <a:pt x="0" y="1876427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Parallelogram 24">
            <a:extLst>
              <a:ext uri="{FF2B5EF4-FFF2-40B4-BE49-F238E27FC236}">
                <a16:creationId xmlns:a16="http://schemas.microsoft.com/office/drawing/2014/main" id="{65C17FDF-DECB-49DF-BA0C-C8F825296837}"/>
              </a:ext>
            </a:extLst>
          </p:cNvPr>
          <p:cNvSpPr/>
          <p:nvPr/>
        </p:nvSpPr>
        <p:spPr>
          <a:xfrm flipV="1">
            <a:off x="10109966" y="1494184"/>
            <a:ext cx="1106391" cy="1479784"/>
          </a:xfrm>
          <a:custGeom>
            <a:avLst/>
            <a:gdLst>
              <a:gd name="connsiteX0" fmla="*/ 0 w 1318811"/>
              <a:gd name="connsiteY0" fmla="*/ 1876427 h 1876427"/>
              <a:gd name="connsiteX1" fmla="*/ 240353 w 1318811"/>
              <a:gd name="connsiteY1" fmla="*/ 0 h 1876427"/>
              <a:gd name="connsiteX2" fmla="*/ 1318811 w 1318811"/>
              <a:gd name="connsiteY2" fmla="*/ 0 h 1876427"/>
              <a:gd name="connsiteX3" fmla="*/ 1078458 w 1318811"/>
              <a:gd name="connsiteY3" fmla="*/ 1876427 h 1876427"/>
              <a:gd name="connsiteX4" fmla="*/ 0 w 1318811"/>
              <a:gd name="connsiteY4" fmla="*/ 1876427 h 1876427"/>
              <a:gd name="connsiteX0" fmla="*/ 0 w 1318811"/>
              <a:gd name="connsiteY0" fmla="*/ 1895477 h 1895477"/>
              <a:gd name="connsiteX1" fmla="*/ 1097603 w 1318811"/>
              <a:gd name="connsiteY1" fmla="*/ 0 h 1895477"/>
              <a:gd name="connsiteX2" fmla="*/ 1318811 w 1318811"/>
              <a:gd name="connsiteY2" fmla="*/ 19050 h 1895477"/>
              <a:gd name="connsiteX3" fmla="*/ 1078458 w 1318811"/>
              <a:gd name="connsiteY3" fmla="*/ 1895477 h 1895477"/>
              <a:gd name="connsiteX4" fmla="*/ 0 w 1318811"/>
              <a:gd name="connsiteY4" fmla="*/ 1895477 h 1895477"/>
              <a:gd name="connsiteX0" fmla="*/ 0 w 1318811"/>
              <a:gd name="connsiteY0" fmla="*/ 1876427 h 1876427"/>
              <a:gd name="connsiteX1" fmla="*/ 1084903 w 1318811"/>
              <a:gd name="connsiteY1" fmla="*/ 0 h 1876427"/>
              <a:gd name="connsiteX2" fmla="*/ 1318811 w 1318811"/>
              <a:gd name="connsiteY2" fmla="*/ 0 h 1876427"/>
              <a:gd name="connsiteX3" fmla="*/ 1078458 w 1318811"/>
              <a:gd name="connsiteY3" fmla="*/ 1876427 h 1876427"/>
              <a:gd name="connsiteX4" fmla="*/ 0 w 1318811"/>
              <a:gd name="connsiteY4" fmla="*/ 1876427 h 1876427"/>
              <a:gd name="connsiteX0" fmla="*/ 0 w 1331511"/>
              <a:gd name="connsiteY0" fmla="*/ 1876427 h 1876427"/>
              <a:gd name="connsiteX1" fmla="*/ 1084903 w 1331511"/>
              <a:gd name="connsiteY1" fmla="*/ 0 h 1876427"/>
              <a:gd name="connsiteX2" fmla="*/ 1331511 w 1331511"/>
              <a:gd name="connsiteY2" fmla="*/ 984250 h 1876427"/>
              <a:gd name="connsiteX3" fmla="*/ 1078458 w 1331511"/>
              <a:gd name="connsiteY3" fmla="*/ 1876427 h 1876427"/>
              <a:gd name="connsiteX4" fmla="*/ 0 w 1331511"/>
              <a:gd name="connsiteY4" fmla="*/ 1876427 h 1876427"/>
              <a:gd name="connsiteX0" fmla="*/ 0 w 1388661"/>
              <a:gd name="connsiteY0" fmla="*/ 1876427 h 1876427"/>
              <a:gd name="connsiteX1" fmla="*/ 1084903 w 1388661"/>
              <a:gd name="connsiteY1" fmla="*/ 0 h 1876427"/>
              <a:gd name="connsiteX2" fmla="*/ 1388661 w 1388661"/>
              <a:gd name="connsiteY2" fmla="*/ 1217612 h 1876427"/>
              <a:gd name="connsiteX3" fmla="*/ 1078458 w 1388661"/>
              <a:gd name="connsiteY3" fmla="*/ 1876427 h 1876427"/>
              <a:gd name="connsiteX4" fmla="*/ 0 w 1388661"/>
              <a:gd name="connsiteY4" fmla="*/ 1876427 h 1876427"/>
              <a:gd name="connsiteX0" fmla="*/ 0 w 1402949"/>
              <a:gd name="connsiteY0" fmla="*/ 1876427 h 1876427"/>
              <a:gd name="connsiteX1" fmla="*/ 1084903 w 1402949"/>
              <a:gd name="connsiteY1" fmla="*/ 0 h 1876427"/>
              <a:gd name="connsiteX2" fmla="*/ 1402949 w 1402949"/>
              <a:gd name="connsiteY2" fmla="*/ 1298575 h 1876427"/>
              <a:gd name="connsiteX3" fmla="*/ 1078458 w 1402949"/>
              <a:gd name="connsiteY3" fmla="*/ 1876427 h 1876427"/>
              <a:gd name="connsiteX4" fmla="*/ 0 w 1402949"/>
              <a:gd name="connsiteY4" fmla="*/ 1876427 h 1876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949" h="1876427">
                <a:moveTo>
                  <a:pt x="0" y="1876427"/>
                </a:moveTo>
                <a:lnTo>
                  <a:pt x="1084903" y="0"/>
                </a:lnTo>
                <a:lnTo>
                  <a:pt x="1402949" y="1298575"/>
                </a:lnTo>
                <a:lnTo>
                  <a:pt x="1078458" y="1876427"/>
                </a:lnTo>
                <a:lnTo>
                  <a:pt x="0" y="1876427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Parallelogram 24">
            <a:extLst>
              <a:ext uri="{FF2B5EF4-FFF2-40B4-BE49-F238E27FC236}">
                <a16:creationId xmlns:a16="http://schemas.microsoft.com/office/drawing/2014/main" id="{6E0AC06B-A14B-4B16-9748-05FB84B82B26}"/>
              </a:ext>
            </a:extLst>
          </p:cNvPr>
          <p:cNvSpPr/>
          <p:nvPr/>
        </p:nvSpPr>
        <p:spPr>
          <a:xfrm flipV="1">
            <a:off x="7528763" y="1020302"/>
            <a:ext cx="1402949" cy="1876427"/>
          </a:xfrm>
          <a:custGeom>
            <a:avLst/>
            <a:gdLst>
              <a:gd name="connsiteX0" fmla="*/ 0 w 1318811"/>
              <a:gd name="connsiteY0" fmla="*/ 1876427 h 1876427"/>
              <a:gd name="connsiteX1" fmla="*/ 240353 w 1318811"/>
              <a:gd name="connsiteY1" fmla="*/ 0 h 1876427"/>
              <a:gd name="connsiteX2" fmla="*/ 1318811 w 1318811"/>
              <a:gd name="connsiteY2" fmla="*/ 0 h 1876427"/>
              <a:gd name="connsiteX3" fmla="*/ 1078458 w 1318811"/>
              <a:gd name="connsiteY3" fmla="*/ 1876427 h 1876427"/>
              <a:gd name="connsiteX4" fmla="*/ 0 w 1318811"/>
              <a:gd name="connsiteY4" fmla="*/ 1876427 h 1876427"/>
              <a:gd name="connsiteX0" fmla="*/ 0 w 1318811"/>
              <a:gd name="connsiteY0" fmla="*/ 1895477 h 1895477"/>
              <a:gd name="connsiteX1" fmla="*/ 1097603 w 1318811"/>
              <a:gd name="connsiteY1" fmla="*/ 0 h 1895477"/>
              <a:gd name="connsiteX2" fmla="*/ 1318811 w 1318811"/>
              <a:gd name="connsiteY2" fmla="*/ 19050 h 1895477"/>
              <a:gd name="connsiteX3" fmla="*/ 1078458 w 1318811"/>
              <a:gd name="connsiteY3" fmla="*/ 1895477 h 1895477"/>
              <a:gd name="connsiteX4" fmla="*/ 0 w 1318811"/>
              <a:gd name="connsiteY4" fmla="*/ 1895477 h 1895477"/>
              <a:gd name="connsiteX0" fmla="*/ 0 w 1318811"/>
              <a:gd name="connsiteY0" fmla="*/ 1876427 h 1876427"/>
              <a:gd name="connsiteX1" fmla="*/ 1084903 w 1318811"/>
              <a:gd name="connsiteY1" fmla="*/ 0 h 1876427"/>
              <a:gd name="connsiteX2" fmla="*/ 1318811 w 1318811"/>
              <a:gd name="connsiteY2" fmla="*/ 0 h 1876427"/>
              <a:gd name="connsiteX3" fmla="*/ 1078458 w 1318811"/>
              <a:gd name="connsiteY3" fmla="*/ 1876427 h 1876427"/>
              <a:gd name="connsiteX4" fmla="*/ 0 w 1318811"/>
              <a:gd name="connsiteY4" fmla="*/ 1876427 h 1876427"/>
              <a:gd name="connsiteX0" fmla="*/ 0 w 1331511"/>
              <a:gd name="connsiteY0" fmla="*/ 1876427 h 1876427"/>
              <a:gd name="connsiteX1" fmla="*/ 1084903 w 1331511"/>
              <a:gd name="connsiteY1" fmla="*/ 0 h 1876427"/>
              <a:gd name="connsiteX2" fmla="*/ 1331511 w 1331511"/>
              <a:gd name="connsiteY2" fmla="*/ 984250 h 1876427"/>
              <a:gd name="connsiteX3" fmla="*/ 1078458 w 1331511"/>
              <a:gd name="connsiteY3" fmla="*/ 1876427 h 1876427"/>
              <a:gd name="connsiteX4" fmla="*/ 0 w 1331511"/>
              <a:gd name="connsiteY4" fmla="*/ 1876427 h 1876427"/>
              <a:gd name="connsiteX0" fmla="*/ 0 w 1388661"/>
              <a:gd name="connsiteY0" fmla="*/ 1876427 h 1876427"/>
              <a:gd name="connsiteX1" fmla="*/ 1084903 w 1388661"/>
              <a:gd name="connsiteY1" fmla="*/ 0 h 1876427"/>
              <a:gd name="connsiteX2" fmla="*/ 1388661 w 1388661"/>
              <a:gd name="connsiteY2" fmla="*/ 1217612 h 1876427"/>
              <a:gd name="connsiteX3" fmla="*/ 1078458 w 1388661"/>
              <a:gd name="connsiteY3" fmla="*/ 1876427 h 1876427"/>
              <a:gd name="connsiteX4" fmla="*/ 0 w 1388661"/>
              <a:gd name="connsiteY4" fmla="*/ 1876427 h 1876427"/>
              <a:gd name="connsiteX0" fmla="*/ 0 w 1402949"/>
              <a:gd name="connsiteY0" fmla="*/ 1876427 h 1876427"/>
              <a:gd name="connsiteX1" fmla="*/ 1084903 w 1402949"/>
              <a:gd name="connsiteY1" fmla="*/ 0 h 1876427"/>
              <a:gd name="connsiteX2" fmla="*/ 1402949 w 1402949"/>
              <a:gd name="connsiteY2" fmla="*/ 1298575 h 1876427"/>
              <a:gd name="connsiteX3" fmla="*/ 1078458 w 1402949"/>
              <a:gd name="connsiteY3" fmla="*/ 1876427 h 1876427"/>
              <a:gd name="connsiteX4" fmla="*/ 0 w 1402949"/>
              <a:gd name="connsiteY4" fmla="*/ 1876427 h 1876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949" h="1876427">
                <a:moveTo>
                  <a:pt x="0" y="1876427"/>
                </a:moveTo>
                <a:lnTo>
                  <a:pt x="1084903" y="0"/>
                </a:lnTo>
                <a:lnTo>
                  <a:pt x="1402949" y="1298575"/>
                </a:lnTo>
                <a:lnTo>
                  <a:pt x="1078458" y="1876427"/>
                </a:lnTo>
                <a:lnTo>
                  <a:pt x="0" y="1876427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Parallelogram 24">
            <a:extLst>
              <a:ext uri="{FF2B5EF4-FFF2-40B4-BE49-F238E27FC236}">
                <a16:creationId xmlns:a16="http://schemas.microsoft.com/office/drawing/2014/main" id="{9CC07652-569C-4857-9906-2D45AEB17165}"/>
              </a:ext>
            </a:extLst>
          </p:cNvPr>
          <p:cNvSpPr/>
          <p:nvPr/>
        </p:nvSpPr>
        <p:spPr>
          <a:xfrm flipV="1">
            <a:off x="5033119" y="1020302"/>
            <a:ext cx="1402949" cy="1876427"/>
          </a:xfrm>
          <a:custGeom>
            <a:avLst/>
            <a:gdLst>
              <a:gd name="connsiteX0" fmla="*/ 0 w 1318811"/>
              <a:gd name="connsiteY0" fmla="*/ 1876427 h 1876427"/>
              <a:gd name="connsiteX1" fmla="*/ 240353 w 1318811"/>
              <a:gd name="connsiteY1" fmla="*/ 0 h 1876427"/>
              <a:gd name="connsiteX2" fmla="*/ 1318811 w 1318811"/>
              <a:gd name="connsiteY2" fmla="*/ 0 h 1876427"/>
              <a:gd name="connsiteX3" fmla="*/ 1078458 w 1318811"/>
              <a:gd name="connsiteY3" fmla="*/ 1876427 h 1876427"/>
              <a:gd name="connsiteX4" fmla="*/ 0 w 1318811"/>
              <a:gd name="connsiteY4" fmla="*/ 1876427 h 1876427"/>
              <a:gd name="connsiteX0" fmla="*/ 0 w 1318811"/>
              <a:gd name="connsiteY0" fmla="*/ 1895477 h 1895477"/>
              <a:gd name="connsiteX1" fmla="*/ 1097603 w 1318811"/>
              <a:gd name="connsiteY1" fmla="*/ 0 h 1895477"/>
              <a:gd name="connsiteX2" fmla="*/ 1318811 w 1318811"/>
              <a:gd name="connsiteY2" fmla="*/ 19050 h 1895477"/>
              <a:gd name="connsiteX3" fmla="*/ 1078458 w 1318811"/>
              <a:gd name="connsiteY3" fmla="*/ 1895477 h 1895477"/>
              <a:gd name="connsiteX4" fmla="*/ 0 w 1318811"/>
              <a:gd name="connsiteY4" fmla="*/ 1895477 h 1895477"/>
              <a:gd name="connsiteX0" fmla="*/ 0 w 1318811"/>
              <a:gd name="connsiteY0" fmla="*/ 1876427 h 1876427"/>
              <a:gd name="connsiteX1" fmla="*/ 1084903 w 1318811"/>
              <a:gd name="connsiteY1" fmla="*/ 0 h 1876427"/>
              <a:gd name="connsiteX2" fmla="*/ 1318811 w 1318811"/>
              <a:gd name="connsiteY2" fmla="*/ 0 h 1876427"/>
              <a:gd name="connsiteX3" fmla="*/ 1078458 w 1318811"/>
              <a:gd name="connsiteY3" fmla="*/ 1876427 h 1876427"/>
              <a:gd name="connsiteX4" fmla="*/ 0 w 1318811"/>
              <a:gd name="connsiteY4" fmla="*/ 1876427 h 1876427"/>
              <a:gd name="connsiteX0" fmla="*/ 0 w 1331511"/>
              <a:gd name="connsiteY0" fmla="*/ 1876427 h 1876427"/>
              <a:gd name="connsiteX1" fmla="*/ 1084903 w 1331511"/>
              <a:gd name="connsiteY1" fmla="*/ 0 h 1876427"/>
              <a:gd name="connsiteX2" fmla="*/ 1331511 w 1331511"/>
              <a:gd name="connsiteY2" fmla="*/ 984250 h 1876427"/>
              <a:gd name="connsiteX3" fmla="*/ 1078458 w 1331511"/>
              <a:gd name="connsiteY3" fmla="*/ 1876427 h 1876427"/>
              <a:gd name="connsiteX4" fmla="*/ 0 w 1331511"/>
              <a:gd name="connsiteY4" fmla="*/ 1876427 h 1876427"/>
              <a:gd name="connsiteX0" fmla="*/ 0 w 1388661"/>
              <a:gd name="connsiteY0" fmla="*/ 1876427 h 1876427"/>
              <a:gd name="connsiteX1" fmla="*/ 1084903 w 1388661"/>
              <a:gd name="connsiteY1" fmla="*/ 0 h 1876427"/>
              <a:gd name="connsiteX2" fmla="*/ 1388661 w 1388661"/>
              <a:gd name="connsiteY2" fmla="*/ 1217612 h 1876427"/>
              <a:gd name="connsiteX3" fmla="*/ 1078458 w 1388661"/>
              <a:gd name="connsiteY3" fmla="*/ 1876427 h 1876427"/>
              <a:gd name="connsiteX4" fmla="*/ 0 w 1388661"/>
              <a:gd name="connsiteY4" fmla="*/ 1876427 h 1876427"/>
              <a:gd name="connsiteX0" fmla="*/ 0 w 1402949"/>
              <a:gd name="connsiteY0" fmla="*/ 1876427 h 1876427"/>
              <a:gd name="connsiteX1" fmla="*/ 1084903 w 1402949"/>
              <a:gd name="connsiteY1" fmla="*/ 0 h 1876427"/>
              <a:gd name="connsiteX2" fmla="*/ 1402949 w 1402949"/>
              <a:gd name="connsiteY2" fmla="*/ 1298575 h 1876427"/>
              <a:gd name="connsiteX3" fmla="*/ 1078458 w 1402949"/>
              <a:gd name="connsiteY3" fmla="*/ 1876427 h 1876427"/>
              <a:gd name="connsiteX4" fmla="*/ 0 w 1402949"/>
              <a:gd name="connsiteY4" fmla="*/ 1876427 h 1876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949" h="1876427">
                <a:moveTo>
                  <a:pt x="0" y="1876427"/>
                </a:moveTo>
                <a:lnTo>
                  <a:pt x="1084903" y="0"/>
                </a:lnTo>
                <a:lnTo>
                  <a:pt x="1402949" y="1298575"/>
                </a:lnTo>
                <a:lnTo>
                  <a:pt x="1078458" y="1876427"/>
                </a:lnTo>
                <a:lnTo>
                  <a:pt x="0" y="1876427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Parallelogram 24">
            <a:extLst>
              <a:ext uri="{FF2B5EF4-FFF2-40B4-BE49-F238E27FC236}">
                <a16:creationId xmlns:a16="http://schemas.microsoft.com/office/drawing/2014/main" id="{5924F72D-E308-46BE-8410-E79B10FBF61F}"/>
              </a:ext>
            </a:extLst>
          </p:cNvPr>
          <p:cNvSpPr/>
          <p:nvPr/>
        </p:nvSpPr>
        <p:spPr>
          <a:xfrm flipV="1">
            <a:off x="2537475" y="1020302"/>
            <a:ext cx="1402949" cy="1876427"/>
          </a:xfrm>
          <a:custGeom>
            <a:avLst/>
            <a:gdLst>
              <a:gd name="connsiteX0" fmla="*/ 0 w 1318811"/>
              <a:gd name="connsiteY0" fmla="*/ 1876427 h 1876427"/>
              <a:gd name="connsiteX1" fmla="*/ 240353 w 1318811"/>
              <a:gd name="connsiteY1" fmla="*/ 0 h 1876427"/>
              <a:gd name="connsiteX2" fmla="*/ 1318811 w 1318811"/>
              <a:gd name="connsiteY2" fmla="*/ 0 h 1876427"/>
              <a:gd name="connsiteX3" fmla="*/ 1078458 w 1318811"/>
              <a:gd name="connsiteY3" fmla="*/ 1876427 h 1876427"/>
              <a:gd name="connsiteX4" fmla="*/ 0 w 1318811"/>
              <a:gd name="connsiteY4" fmla="*/ 1876427 h 1876427"/>
              <a:gd name="connsiteX0" fmla="*/ 0 w 1318811"/>
              <a:gd name="connsiteY0" fmla="*/ 1895477 h 1895477"/>
              <a:gd name="connsiteX1" fmla="*/ 1097603 w 1318811"/>
              <a:gd name="connsiteY1" fmla="*/ 0 h 1895477"/>
              <a:gd name="connsiteX2" fmla="*/ 1318811 w 1318811"/>
              <a:gd name="connsiteY2" fmla="*/ 19050 h 1895477"/>
              <a:gd name="connsiteX3" fmla="*/ 1078458 w 1318811"/>
              <a:gd name="connsiteY3" fmla="*/ 1895477 h 1895477"/>
              <a:gd name="connsiteX4" fmla="*/ 0 w 1318811"/>
              <a:gd name="connsiteY4" fmla="*/ 1895477 h 1895477"/>
              <a:gd name="connsiteX0" fmla="*/ 0 w 1318811"/>
              <a:gd name="connsiteY0" fmla="*/ 1876427 h 1876427"/>
              <a:gd name="connsiteX1" fmla="*/ 1084903 w 1318811"/>
              <a:gd name="connsiteY1" fmla="*/ 0 h 1876427"/>
              <a:gd name="connsiteX2" fmla="*/ 1318811 w 1318811"/>
              <a:gd name="connsiteY2" fmla="*/ 0 h 1876427"/>
              <a:gd name="connsiteX3" fmla="*/ 1078458 w 1318811"/>
              <a:gd name="connsiteY3" fmla="*/ 1876427 h 1876427"/>
              <a:gd name="connsiteX4" fmla="*/ 0 w 1318811"/>
              <a:gd name="connsiteY4" fmla="*/ 1876427 h 1876427"/>
              <a:gd name="connsiteX0" fmla="*/ 0 w 1331511"/>
              <a:gd name="connsiteY0" fmla="*/ 1876427 h 1876427"/>
              <a:gd name="connsiteX1" fmla="*/ 1084903 w 1331511"/>
              <a:gd name="connsiteY1" fmla="*/ 0 h 1876427"/>
              <a:gd name="connsiteX2" fmla="*/ 1331511 w 1331511"/>
              <a:gd name="connsiteY2" fmla="*/ 984250 h 1876427"/>
              <a:gd name="connsiteX3" fmla="*/ 1078458 w 1331511"/>
              <a:gd name="connsiteY3" fmla="*/ 1876427 h 1876427"/>
              <a:gd name="connsiteX4" fmla="*/ 0 w 1331511"/>
              <a:gd name="connsiteY4" fmla="*/ 1876427 h 1876427"/>
              <a:gd name="connsiteX0" fmla="*/ 0 w 1388661"/>
              <a:gd name="connsiteY0" fmla="*/ 1876427 h 1876427"/>
              <a:gd name="connsiteX1" fmla="*/ 1084903 w 1388661"/>
              <a:gd name="connsiteY1" fmla="*/ 0 h 1876427"/>
              <a:gd name="connsiteX2" fmla="*/ 1388661 w 1388661"/>
              <a:gd name="connsiteY2" fmla="*/ 1217612 h 1876427"/>
              <a:gd name="connsiteX3" fmla="*/ 1078458 w 1388661"/>
              <a:gd name="connsiteY3" fmla="*/ 1876427 h 1876427"/>
              <a:gd name="connsiteX4" fmla="*/ 0 w 1388661"/>
              <a:gd name="connsiteY4" fmla="*/ 1876427 h 1876427"/>
              <a:gd name="connsiteX0" fmla="*/ 0 w 1402949"/>
              <a:gd name="connsiteY0" fmla="*/ 1876427 h 1876427"/>
              <a:gd name="connsiteX1" fmla="*/ 1084903 w 1402949"/>
              <a:gd name="connsiteY1" fmla="*/ 0 h 1876427"/>
              <a:gd name="connsiteX2" fmla="*/ 1402949 w 1402949"/>
              <a:gd name="connsiteY2" fmla="*/ 1298575 h 1876427"/>
              <a:gd name="connsiteX3" fmla="*/ 1078458 w 1402949"/>
              <a:gd name="connsiteY3" fmla="*/ 1876427 h 1876427"/>
              <a:gd name="connsiteX4" fmla="*/ 0 w 1402949"/>
              <a:gd name="connsiteY4" fmla="*/ 1876427 h 1876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949" h="1876427">
                <a:moveTo>
                  <a:pt x="0" y="1876427"/>
                </a:moveTo>
                <a:lnTo>
                  <a:pt x="1084903" y="0"/>
                </a:lnTo>
                <a:lnTo>
                  <a:pt x="1402949" y="1298575"/>
                </a:lnTo>
                <a:lnTo>
                  <a:pt x="1078458" y="1876427"/>
                </a:lnTo>
                <a:lnTo>
                  <a:pt x="0" y="1876427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95">
            <a:extLst>
              <a:ext uri="{FF2B5EF4-FFF2-40B4-BE49-F238E27FC236}">
                <a16:creationId xmlns:a16="http://schemas.microsoft.com/office/drawing/2014/main" id="{87019E14-C3A0-4C54-89F0-BEA36B67A17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146112" y="3109036"/>
            <a:ext cx="2029013" cy="138499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400" dirty="0"/>
              <a:t>Изучение образовательных потребностей и интересов обучающихся («Карта интересов»  </a:t>
            </a:r>
          </a:p>
          <a:p>
            <a:pPr algn="ctr"/>
            <a:r>
              <a:rPr lang="ru-RU" sz="1400" dirty="0"/>
              <a:t>А.Е. </a:t>
            </a:r>
            <a:r>
              <a:rPr lang="ru-RU" sz="1400" dirty="0" err="1"/>
              <a:t>Голомшток</a:t>
            </a:r>
            <a:r>
              <a:rPr lang="ru-RU" sz="1400" dirty="0"/>
              <a:t>)</a:t>
            </a:r>
          </a:p>
        </p:txBody>
      </p:sp>
      <p:cxnSp>
        <p:nvCxnSpPr>
          <p:cNvPr id="65" name="Straight Connector 97">
            <a:extLst>
              <a:ext uri="{FF2B5EF4-FFF2-40B4-BE49-F238E27FC236}">
                <a16:creationId xmlns:a16="http://schemas.microsoft.com/office/drawing/2014/main" id="{377E51BE-4D30-4374-AA72-57C29C9EA026}"/>
              </a:ext>
            </a:extLst>
          </p:cNvPr>
          <p:cNvCxnSpPr/>
          <p:nvPr/>
        </p:nvCxnSpPr>
        <p:spPr>
          <a:xfrm>
            <a:off x="1146112" y="4510071"/>
            <a:ext cx="2029013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25400" dist="38100" dir="2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00">
            <a:extLst>
              <a:ext uri="{FF2B5EF4-FFF2-40B4-BE49-F238E27FC236}">
                <a16:creationId xmlns:a16="http://schemas.microsoft.com/office/drawing/2014/main" id="{AD21DDB5-7CAC-4F37-BF86-33D86B7C1A57}"/>
              </a:ext>
            </a:extLst>
          </p:cNvPr>
          <p:cNvCxnSpPr/>
          <p:nvPr/>
        </p:nvCxnSpPr>
        <p:spPr>
          <a:xfrm>
            <a:off x="3648260" y="4516696"/>
            <a:ext cx="2029013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25400" dist="38100" dir="2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03">
            <a:extLst>
              <a:ext uri="{FF2B5EF4-FFF2-40B4-BE49-F238E27FC236}">
                <a16:creationId xmlns:a16="http://schemas.microsoft.com/office/drawing/2014/main" id="{70EEB806-EDFD-4C6B-AFE0-1F02CE016F43}"/>
              </a:ext>
            </a:extLst>
          </p:cNvPr>
          <p:cNvCxnSpPr/>
          <p:nvPr/>
        </p:nvCxnSpPr>
        <p:spPr>
          <a:xfrm>
            <a:off x="6201224" y="4516696"/>
            <a:ext cx="2029013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25400" dist="38100" dir="2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06">
            <a:extLst>
              <a:ext uri="{FF2B5EF4-FFF2-40B4-BE49-F238E27FC236}">
                <a16:creationId xmlns:a16="http://schemas.microsoft.com/office/drawing/2014/main" id="{F1EEABE6-2AF8-43AA-A0BF-209C27AC037C}"/>
              </a:ext>
            </a:extLst>
          </p:cNvPr>
          <p:cNvCxnSpPr/>
          <p:nvPr/>
        </p:nvCxnSpPr>
        <p:spPr>
          <a:xfrm>
            <a:off x="8682403" y="4516696"/>
            <a:ext cx="2029013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25400" dist="38100" dir="2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142">
            <a:extLst>
              <a:ext uri="{FF2B5EF4-FFF2-40B4-BE49-F238E27FC236}">
                <a16:creationId xmlns:a16="http://schemas.microsoft.com/office/drawing/2014/main" id="{618E1EC5-E074-441D-88CD-38A9BC76158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641756" y="3109036"/>
            <a:ext cx="2029013" cy="138499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400" dirty="0"/>
              <a:t>Диагностика в рамках проекта по ранней профессиональной ориентации обучающихся </a:t>
            </a:r>
          </a:p>
          <a:p>
            <a:pPr algn="ctr"/>
            <a:r>
              <a:rPr lang="ru-RU" sz="1400" dirty="0"/>
              <a:t>«Билет в будущее»</a:t>
            </a:r>
          </a:p>
        </p:txBody>
      </p:sp>
      <p:sp>
        <p:nvSpPr>
          <p:cNvPr id="70" name="Rectangle 143">
            <a:extLst>
              <a:ext uri="{FF2B5EF4-FFF2-40B4-BE49-F238E27FC236}">
                <a16:creationId xmlns:a16="http://schemas.microsoft.com/office/drawing/2014/main" id="{D5D8B7B8-9524-4609-95AB-D91323CE3DB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899449" y="3125076"/>
            <a:ext cx="2731088" cy="138499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400" dirty="0"/>
              <a:t>Мониторинг информированности о выбираемых профессиях. Выявление группы обучающихся, заинтересовавшихся педагогической сферой деятельности</a:t>
            </a:r>
          </a:p>
        </p:txBody>
      </p:sp>
      <p:sp>
        <p:nvSpPr>
          <p:cNvPr id="71" name="Rectangle 144">
            <a:extLst>
              <a:ext uri="{FF2B5EF4-FFF2-40B4-BE49-F238E27FC236}">
                <a16:creationId xmlns:a16="http://schemas.microsoft.com/office/drawing/2014/main" id="{7F209D48-ED00-4CF5-983D-56CBDBD5C24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633044" y="3109035"/>
            <a:ext cx="2307099" cy="138499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ru-RU" sz="1400" dirty="0"/>
              <a:t>Собеседование с родителями обучающихся. Заполнение анкеты о выборе профиля обучения</a:t>
            </a:r>
          </a:p>
          <a:p>
            <a:pPr lvl="0" algn="ctr"/>
            <a:r>
              <a:rPr lang="ru-RU" sz="1400" dirty="0"/>
              <a:t>Формирование педагогического класса</a:t>
            </a: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9E21BCBC-95AD-472E-B71B-712C78CF5E1C}"/>
              </a:ext>
            </a:extLst>
          </p:cNvPr>
          <p:cNvSpPr/>
          <p:nvPr/>
        </p:nvSpPr>
        <p:spPr>
          <a:xfrm>
            <a:off x="11371478" y="6356350"/>
            <a:ext cx="820521" cy="365125"/>
          </a:xfrm>
          <a:prstGeom prst="rect">
            <a:avLst/>
          </a:prstGeom>
          <a:solidFill>
            <a:srgbClr val="FF67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28F1EF8-D55F-4EAB-9B5F-B1D632BB5452}"/>
              </a:ext>
            </a:extLst>
          </p:cNvPr>
          <p:cNvSpPr/>
          <p:nvPr/>
        </p:nvSpPr>
        <p:spPr>
          <a:xfrm rot="10800000" flipV="1">
            <a:off x="0" y="-18831"/>
            <a:ext cx="12192000" cy="835260"/>
          </a:xfrm>
          <a:prstGeom prst="rect">
            <a:avLst/>
          </a:prstGeom>
          <a:pattFill prst="zigZag">
            <a:fgClr>
              <a:schemeClr val="accent5">
                <a:lumMod val="75000"/>
              </a:schemeClr>
            </a:fgClr>
            <a:bgClr>
              <a:schemeClr val="accent5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Набор в педагогические классы</a:t>
            </a:r>
            <a:endParaRPr lang="en-US" dirty="0"/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25E35751-7742-4117-B330-E9E01E4617D1}"/>
              </a:ext>
            </a:extLst>
          </p:cNvPr>
          <p:cNvSpPr/>
          <p:nvPr/>
        </p:nvSpPr>
        <p:spPr>
          <a:xfrm>
            <a:off x="14282" y="1409990"/>
            <a:ext cx="12192000" cy="109705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86">
            <a:extLst>
              <a:ext uri="{FF2B5EF4-FFF2-40B4-BE49-F238E27FC236}">
                <a16:creationId xmlns:a16="http://schemas.microsoft.com/office/drawing/2014/main" id="{E3CFDCE8-F0CA-4D30-B257-6A38A9C1EA52}"/>
              </a:ext>
            </a:extLst>
          </p:cNvPr>
          <p:cNvSpPr/>
          <p:nvPr/>
        </p:nvSpPr>
        <p:spPr>
          <a:xfrm>
            <a:off x="8605926" y="1020304"/>
            <a:ext cx="2495644" cy="1876425"/>
          </a:xfrm>
          <a:prstGeom prst="parallelogram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arallelogram 87">
            <a:extLst>
              <a:ext uri="{FF2B5EF4-FFF2-40B4-BE49-F238E27FC236}">
                <a16:creationId xmlns:a16="http://schemas.microsoft.com/office/drawing/2014/main" id="{ED07F553-32AB-429D-8B27-70DA3ACF3F9A}"/>
              </a:ext>
            </a:extLst>
          </p:cNvPr>
          <p:cNvSpPr/>
          <p:nvPr/>
        </p:nvSpPr>
        <p:spPr>
          <a:xfrm>
            <a:off x="6110282" y="1020304"/>
            <a:ext cx="2495644" cy="1876425"/>
          </a:xfrm>
          <a:prstGeom prst="parallelogram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89">
            <a:extLst>
              <a:ext uri="{FF2B5EF4-FFF2-40B4-BE49-F238E27FC236}">
                <a16:creationId xmlns:a16="http://schemas.microsoft.com/office/drawing/2014/main" id="{AD59E80B-0448-40CB-B25A-B53F9B3CEE99}"/>
              </a:ext>
            </a:extLst>
          </p:cNvPr>
          <p:cNvSpPr/>
          <p:nvPr/>
        </p:nvSpPr>
        <p:spPr>
          <a:xfrm>
            <a:off x="1118994" y="1020301"/>
            <a:ext cx="2495644" cy="1876428"/>
          </a:xfrm>
          <a:prstGeom prst="parallelogram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Parallelogram 90">
            <a:extLst>
              <a:ext uri="{FF2B5EF4-FFF2-40B4-BE49-F238E27FC236}">
                <a16:creationId xmlns:a16="http://schemas.microsoft.com/office/drawing/2014/main" id="{72DD15EE-2961-4783-8393-59934B892426}"/>
              </a:ext>
            </a:extLst>
          </p:cNvPr>
          <p:cNvSpPr/>
          <p:nvPr/>
        </p:nvSpPr>
        <p:spPr>
          <a:xfrm>
            <a:off x="3614638" y="1020301"/>
            <a:ext cx="2495644" cy="1876428"/>
          </a:xfrm>
          <a:prstGeom prst="parallelogram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91">
            <a:extLst>
              <a:ext uri="{FF2B5EF4-FFF2-40B4-BE49-F238E27FC236}">
                <a16:creationId xmlns:a16="http://schemas.microsoft.com/office/drawing/2014/main" id="{25A95063-5BA7-4958-9714-387C9498808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309682" y="2115401"/>
            <a:ext cx="1930488" cy="646331"/>
          </a:xfrm>
          <a:prstGeom prst="rect">
            <a:avLst/>
          </a:prstGeom>
          <a:effectLst>
            <a:outerShdw blurRad="25400" dist="38100" dir="2400000" algn="ctr" rotWithShape="0">
              <a:srgbClr val="000000">
                <a:alpha val="10000"/>
              </a:srgbClr>
            </a:outerShdw>
          </a:effectLst>
        </p:spPr>
        <p:txBody>
          <a:bodyPr wrap="square" anchor="t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ИЗУЧЕНИЕ ИНТЕРЕСОВ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5" name="Rectangle 107">
            <a:extLst>
              <a:ext uri="{FF2B5EF4-FFF2-40B4-BE49-F238E27FC236}">
                <a16:creationId xmlns:a16="http://schemas.microsoft.com/office/drawing/2014/main" id="{53321936-030D-4A32-B247-B8BA0B033ED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804105" y="2115401"/>
            <a:ext cx="1930488" cy="369332"/>
          </a:xfrm>
          <a:prstGeom prst="rect">
            <a:avLst/>
          </a:prstGeom>
          <a:effectLst>
            <a:outerShdw blurRad="25400" dist="38100" dir="2400000" algn="ctr" rotWithShape="0">
              <a:srgbClr val="000000">
                <a:alpha val="10000"/>
              </a:srgbClr>
            </a:outerShdw>
          </a:effectLst>
        </p:spPr>
        <p:txBody>
          <a:bodyPr wrap="square" anchor="t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ДИАГНОСТИКА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7" name="Rectangle 108">
            <a:extLst>
              <a:ext uri="{FF2B5EF4-FFF2-40B4-BE49-F238E27FC236}">
                <a16:creationId xmlns:a16="http://schemas.microsoft.com/office/drawing/2014/main" id="{41B3B798-5109-4CD4-AA22-D22582996E79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299749" y="2115401"/>
            <a:ext cx="1930488" cy="369332"/>
          </a:xfrm>
          <a:prstGeom prst="rect">
            <a:avLst/>
          </a:prstGeom>
          <a:effectLst>
            <a:outerShdw blurRad="25400" dist="38100" dir="2400000" algn="ctr" rotWithShape="0">
              <a:srgbClr val="000000">
                <a:alpha val="10000"/>
              </a:srgbClr>
            </a:outerShdw>
          </a:effectLst>
        </p:spPr>
        <p:txBody>
          <a:bodyPr wrap="square" anchor="t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МОНИТОРИНГ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0" name="Rectangle 109">
            <a:extLst>
              <a:ext uri="{FF2B5EF4-FFF2-40B4-BE49-F238E27FC236}">
                <a16:creationId xmlns:a16="http://schemas.microsoft.com/office/drawing/2014/main" id="{A6455E8F-6E7A-4E1E-8B74-3089F95DCAE7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8795393" y="2115401"/>
            <a:ext cx="1930488" cy="369332"/>
          </a:xfrm>
          <a:prstGeom prst="rect">
            <a:avLst/>
          </a:prstGeom>
          <a:effectLst>
            <a:outerShdw blurRad="25400" dist="38100" dir="2400000" algn="ctr" rotWithShape="0">
              <a:srgbClr val="000000">
                <a:alpha val="10000"/>
              </a:srgbClr>
            </a:outerShdw>
          </a:effectLst>
        </p:spPr>
        <p:txBody>
          <a:bodyPr wrap="square" anchor="t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СОБЕСЕДОВАНИЕ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41" name="Group 110">
            <a:extLst>
              <a:ext uri="{FF2B5EF4-FFF2-40B4-BE49-F238E27FC236}">
                <a16:creationId xmlns:a16="http://schemas.microsoft.com/office/drawing/2014/main" id="{F2E352E5-F95B-4B52-8503-558D27B1B99B}"/>
              </a:ext>
            </a:extLst>
          </p:cNvPr>
          <p:cNvGrpSpPr/>
          <p:nvPr/>
        </p:nvGrpSpPr>
        <p:grpSpPr>
          <a:xfrm>
            <a:off x="7018204" y="1503106"/>
            <a:ext cx="493578" cy="493578"/>
            <a:chOff x="4319588" y="2492375"/>
            <a:chExt cx="287338" cy="287338"/>
          </a:xfrm>
          <a:solidFill>
            <a:schemeClr val="bg1"/>
          </a:solidFill>
        </p:grpSpPr>
        <p:sp>
          <p:nvSpPr>
            <p:cNvPr id="42" name="Freeform 372">
              <a:extLst>
                <a:ext uri="{FF2B5EF4-FFF2-40B4-BE49-F238E27FC236}">
                  <a16:creationId xmlns:a16="http://schemas.microsoft.com/office/drawing/2014/main" id="{88D9CFBA-0C1F-40E3-80EF-AD0E63135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9588" y="2587625"/>
              <a:ext cx="287338" cy="192088"/>
            </a:xfrm>
            <a:custGeom>
              <a:avLst/>
              <a:gdLst>
                <a:gd name="T0" fmla="*/ 843 w 904"/>
                <a:gd name="T1" fmla="*/ 572 h 602"/>
                <a:gd name="T2" fmla="*/ 843 w 904"/>
                <a:gd name="T3" fmla="*/ 12 h 602"/>
                <a:gd name="T4" fmla="*/ 841 w 904"/>
                <a:gd name="T5" fmla="*/ 7 h 602"/>
                <a:gd name="T6" fmla="*/ 836 w 904"/>
                <a:gd name="T7" fmla="*/ 3 h 602"/>
                <a:gd name="T8" fmla="*/ 831 w 904"/>
                <a:gd name="T9" fmla="*/ 1 h 602"/>
                <a:gd name="T10" fmla="*/ 708 w 904"/>
                <a:gd name="T11" fmla="*/ 0 h 602"/>
                <a:gd name="T12" fmla="*/ 702 w 904"/>
                <a:gd name="T13" fmla="*/ 2 h 602"/>
                <a:gd name="T14" fmla="*/ 697 w 904"/>
                <a:gd name="T15" fmla="*/ 5 h 602"/>
                <a:gd name="T16" fmla="*/ 694 w 904"/>
                <a:gd name="T17" fmla="*/ 9 h 602"/>
                <a:gd name="T18" fmla="*/ 693 w 904"/>
                <a:gd name="T19" fmla="*/ 16 h 602"/>
                <a:gd name="T20" fmla="*/ 632 w 904"/>
                <a:gd name="T21" fmla="*/ 572 h 602"/>
                <a:gd name="T22" fmla="*/ 632 w 904"/>
                <a:gd name="T23" fmla="*/ 283 h 602"/>
                <a:gd name="T24" fmla="*/ 630 w 904"/>
                <a:gd name="T25" fmla="*/ 277 h 602"/>
                <a:gd name="T26" fmla="*/ 626 w 904"/>
                <a:gd name="T27" fmla="*/ 274 h 602"/>
                <a:gd name="T28" fmla="*/ 621 w 904"/>
                <a:gd name="T29" fmla="*/ 271 h 602"/>
                <a:gd name="T30" fmla="*/ 497 w 904"/>
                <a:gd name="T31" fmla="*/ 271 h 602"/>
                <a:gd name="T32" fmla="*/ 491 w 904"/>
                <a:gd name="T33" fmla="*/ 272 h 602"/>
                <a:gd name="T34" fmla="*/ 487 w 904"/>
                <a:gd name="T35" fmla="*/ 275 h 602"/>
                <a:gd name="T36" fmla="*/ 483 w 904"/>
                <a:gd name="T37" fmla="*/ 281 h 602"/>
                <a:gd name="T38" fmla="*/ 482 w 904"/>
                <a:gd name="T39" fmla="*/ 286 h 602"/>
                <a:gd name="T40" fmla="*/ 421 w 904"/>
                <a:gd name="T41" fmla="*/ 572 h 602"/>
                <a:gd name="T42" fmla="*/ 421 w 904"/>
                <a:gd name="T43" fmla="*/ 193 h 602"/>
                <a:gd name="T44" fmla="*/ 419 w 904"/>
                <a:gd name="T45" fmla="*/ 187 h 602"/>
                <a:gd name="T46" fmla="*/ 415 w 904"/>
                <a:gd name="T47" fmla="*/ 183 h 602"/>
                <a:gd name="T48" fmla="*/ 409 w 904"/>
                <a:gd name="T49" fmla="*/ 181 h 602"/>
                <a:gd name="T50" fmla="*/ 286 w 904"/>
                <a:gd name="T51" fmla="*/ 181 h 602"/>
                <a:gd name="T52" fmla="*/ 281 w 904"/>
                <a:gd name="T53" fmla="*/ 182 h 602"/>
                <a:gd name="T54" fmla="*/ 275 w 904"/>
                <a:gd name="T55" fmla="*/ 185 h 602"/>
                <a:gd name="T56" fmla="*/ 272 w 904"/>
                <a:gd name="T57" fmla="*/ 190 h 602"/>
                <a:gd name="T58" fmla="*/ 271 w 904"/>
                <a:gd name="T59" fmla="*/ 196 h 602"/>
                <a:gd name="T60" fmla="*/ 211 w 904"/>
                <a:gd name="T61" fmla="*/ 572 h 602"/>
                <a:gd name="T62" fmla="*/ 211 w 904"/>
                <a:gd name="T63" fmla="*/ 404 h 602"/>
                <a:gd name="T64" fmla="*/ 209 w 904"/>
                <a:gd name="T65" fmla="*/ 399 h 602"/>
                <a:gd name="T66" fmla="*/ 205 w 904"/>
                <a:gd name="T67" fmla="*/ 394 h 602"/>
                <a:gd name="T68" fmla="*/ 199 w 904"/>
                <a:gd name="T69" fmla="*/ 392 h 602"/>
                <a:gd name="T70" fmla="*/ 76 w 904"/>
                <a:gd name="T71" fmla="*/ 391 h 602"/>
                <a:gd name="T72" fmla="*/ 69 w 904"/>
                <a:gd name="T73" fmla="*/ 392 h 602"/>
                <a:gd name="T74" fmla="*/ 65 w 904"/>
                <a:gd name="T75" fmla="*/ 396 h 602"/>
                <a:gd name="T76" fmla="*/ 62 w 904"/>
                <a:gd name="T77" fmla="*/ 401 h 602"/>
                <a:gd name="T78" fmla="*/ 61 w 904"/>
                <a:gd name="T79" fmla="*/ 406 h 602"/>
                <a:gd name="T80" fmla="*/ 15 w 904"/>
                <a:gd name="T81" fmla="*/ 572 h 602"/>
                <a:gd name="T82" fmla="*/ 9 w 904"/>
                <a:gd name="T83" fmla="*/ 573 h 602"/>
                <a:gd name="T84" fmla="*/ 5 w 904"/>
                <a:gd name="T85" fmla="*/ 577 h 602"/>
                <a:gd name="T86" fmla="*/ 2 w 904"/>
                <a:gd name="T87" fmla="*/ 581 h 602"/>
                <a:gd name="T88" fmla="*/ 0 w 904"/>
                <a:gd name="T89" fmla="*/ 587 h 602"/>
                <a:gd name="T90" fmla="*/ 2 w 904"/>
                <a:gd name="T91" fmla="*/ 593 h 602"/>
                <a:gd name="T92" fmla="*/ 5 w 904"/>
                <a:gd name="T93" fmla="*/ 598 h 602"/>
                <a:gd name="T94" fmla="*/ 9 w 904"/>
                <a:gd name="T95" fmla="*/ 601 h 602"/>
                <a:gd name="T96" fmla="*/ 15 w 904"/>
                <a:gd name="T97" fmla="*/ 602 h 602"/>
                <a:gd name="T98" fmla="*/ 196 w 904"/>
                <a:gd name="T99" fmla="*/ 602 h 602"/>
                <a:gd name="T100" fmla="*/ 406 w 904"/>
                <a:gd name="T101" fmla="*/ 602 h 602"/>
                <a:gd name="T102" fmla="*/ 617 w 904"/>
                <a:gd name="T103" fmla="*/ 602 h 602"/>
                <a:gd name="T104" fmla="*/ 828 w 904"/>
                <a:gd name="T105" fmla="*/ 602 h 602"/>
                <a:gd name="T106" fmla="*/ 891 w 904"/>
                <a:gd name="T107" fmla="*/ 602 h 602"/>
                <a:gd name="T108" fmla="*/ 896 w 904"/>
                <a:gd name="T109" fmla="*/ 600 h 602"/>
                <a:gd name="T110" fmla="*/ 901 w 904"/>
                <a:gd name="T111" fmla="*/ 596 h 602"/>
                <a:gd name="T112" fmla="*/ 903 w 904"/>
                <a:gd name="T113" fmla="*/ 591 h 602"/>
                <a:gd name="T114" fmla="*/ 903 w 904"/>
                <a:gd name="T115" fmla="*/ 584 h 602"/>
                <a:gd name="T116" fmla="*/ 901 w 904"/>
                <a:gd name="T117" fmla="*/ 579 h 602"/>
                <a:gd name="T118" fmla="*/ 896 w 904"/>
                <a:gd name="T119" fmla="*/ 575 h 602"/>
                <a:gd name="T120" fmla="*/ 891 w 904"/>
                <a:gd name="T121" fmla="*/ 572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4" h="602">
                  <a:moveTo>
                    <a:pt x="889" y="572"/>
                  </a:moveTo>
                  <a:lnTo>
                    <a:pt x="843" y="572"/>
                  </a:lnTo>
                  <a:lnTo>
                    <a:pt x="843" y="16"/>
                  </a:lnTo>
                  <a:lnTo>
                    <a:pt x="843" y="12"/>
                  </a:lnTo>
                  <a:lnTo>
                    <a:pt x="842" y="9"/>
                  </a:lnTo>
                  <a:lnTo>
                    <a:pt x="841" y="7"/>
                  </a:lnTo>
                  <a:lnTo>
                    <a:pt x="838" y="5"/>
                  </a:lnTo>
                  <a:lnTo>
                    <a:pt x="836" y="3"/>
                  </a:lnTo>
                  <a:lnTo>
                    <a:pt x="834" y="2"/>
                  </a:lnTo>
                  <a:lnTo>
                    <a:pt x="831" y="1"/>
                  </a:lnTo>
                  <a:lnTo>
                    <a:pt x="828" y="1"/>
                  </a:lnTo>
                  <a:lnTo>
                    <a:pt x="708" y="0"/>
                  </a:lnTo>
                  <a:lnTo>
                    <a:pt x="704" y="1"/>
                  </a:lnTo>
                  <a:lnTo>
                    <a:pt x="702" y="2"/>
                  </a:lnTo>
                  <a:lnTo>
                    <a:pt x="699" y="3"/>
                  </a:lnTo>
                  <a:lnTo>
                    <a:pt x="697" y="5"/>
                  </a:lnTo>
                  <a:lnTo>
                    <a:pt x="695" y="7"/>
                  </a:lnTo>
                  <a:lnTo>
                    <a:pt x="694" y="9"/>
                  </a:lnTo>
                  <a:lnTo>
                    <a:pt x="693" y="12"/>
                  </a:lnTo>
                  <a:lnTo>
                    <a:pt x="693" y="16"/>
                  </a:lnTo>
                  <a:lnTo>
                    <a:pt x="693" y="572"/>
                  </a:lnTo>
                  <a:lnTo>
                    <a:pt x="632" y="572"/>
                  </a:lnTo>
                  <a:lnTo>
                    <a:pt x="632" y="286"/>
                  </a:lnTo>
                  <a:lnTo>
                    <a:pt x="632" y="283"/>
                  </a:lnTo>
                  <a:lnTo>
                    <a:pt x="631" y="281"/>
                  </a:lnTo>
                  <a:lnTo>
                    <a:pt x="630" y="277"/>
                  </a:lnTo>
                  <a:lnTo>
                    <a:pt x="628" y="275"/>
                  </a:lnTo>
                  <a:lnTo>
                    <a:pt x="626" y="274"/>
                  </a:lnTo>
                  <a:lnTo>
                    <a:pt x="623" y="272"/>
                  </a:lnTo>
                  <a:lnTo>
                    <a:pt x="621" y="271"/>
                  </a:lnTo>
                  <a:lnTo>
                    <a:pt x="617" y="271"/>
                  </a:lnTo>
                  <a:lnTo>
                    <a:pt x="497" y="271"/>
                  </a:lnTo>
                  <a:lnTo>
                    <a:pt x="494" y="271"/>
                  </a:lnTo>
                  <a:lnTo>
                    <a:pt x="491" y="272"/>
                  </a:lnTo>
                  <a:lnTo>
                    <a:pt x="489" y="274"/>
                  </a:lnTo>
                  <a:lnTo>
                    <a:pt x="487" y="275"/>
                  </a:lnTo>
                  <a:lnTo>
                    <a:pt x="484" y="277"/>
                  </a:lnTo>
                  <a:lnTo>
                    <a:pt x="483" y="281"/>
                  </a:lnTo>
                  <a:lnTo>
                    <a:pt x="482" y="283"/>
                  </a:lnTo>
                  <a:lnTo>
                    <a:pt x="482" y="286"/>
                  </a:lnTo>
                  <a:lnTo>
                    <a:pt x="482" y="572"/>
                  </a:lnTo>
                  <a:lnTo>
                    <a:pt x="421" y="572"/>
                  </a:lnTo>
                  <a:lnTo>
                    <a:pt x="421" y="196"/>
                  </a:lnTo>
                  <a:lnTo>
                    <a:pt x="421" y="193"/>
                  </a:lnTo>
                  <a:lnTo>
                    <a:pt x="420" y="190"/>
                  </a:lnTo>
                  <a:lnTo>
                    <a:pt x="419" y="187"/>
                  </a:lnTo>
                  <a:lnTo>
                    <a:pt x="417" y="185"/>
                  </a:lnTo>
                  <a:lnTo>
                    <a:pt x="415" y="183"/>
                  </a:lnTo>
                  <a:lnTo>
                    <a:pt x="413" y="182"/>
                  </a:lnTo>
                  <a:lnTo>
                    <a:pt x="409" y="181"/>
                  </a:lnTo>
                  <a:lnTo>
                    <a:pt x="406" y="181"/>
                  </a:lnTo>
                  <a:lnTo>
                    <a:pt x="286" y="181"/>
                  </a:lnTo>
                  <a:lnTo>
                    <a:pt x="283" y="181"/>
                  </a:lnTo>
                  <a:lnTo>
                    <a:pt x="281" y="182"/>
                  </a:lnTo>
                  <a:lnTo>
                    <a:pt x="277" y="183"/>
                  </a:lnTo>
                  <a:lnTo>
                    <a:pt x="275" y="185"/>
                  </a:lnTo>
                  <a:lnTo>
                    <a:pt x="273" y="187"/>
                  </a:lnTo>
                  <a:lnTo>
                    <a:pt x="272" y="190"/>
                  </a:lnTo>
                  <a:lnTo>
                    <a:pt x="271" y="193"/>
                  </a:lnTo>
                  <a:lnTo>
                    <a:pt x="271" y="196"/>
                  </a:lnTo>
                  <a:lnTo>
                    <a:pt x="271" y="572"/>
                  </a:lnTo>
                  <a:lnTo>
                    <a:pt x="211" y="572"/>
                  </a:lnTo>
                  <a:lnTo>
                    <a:pt x="211" y="406"/>
                  </a:lnTo>
                  <a:lnTo>
                    <a:pt x="211" y="404"/>
                  </a:lnTo>
                  <a:lnTo>
                    <a:pt x="210" y="401"/>
                  </a:lnTo>
                  <a:lnTo>
                    <a:pt x="209" y="399"/>
                  </a:lnTo>
                  <a:lnTo>
                    <a:pt x="207" y="396"/>
                  </a:lnTo>
                  <a:lnTo>
                    <a:pt x="205" y="394"/>
                  </a:lnTo>
                  <a:lnTo>
                    <a:pt x="201" y="393"/>
                  </a:lnTo>
                  <a:lnTo>
                    <a:pt x="199" y="392"/>
                  </a:lnTo>
                  <a:lnTo>
                    <a:pt x="196" y="391"/>
                  </a:lnTo>
                  <a:lnTo>
                    <a:pt x="76" y="391"/>
                  </a:lnTo>
                  <a:lnTo>
                    <a:pt x="73" y="392"/>
                  </a:lnTo>
                  <a:lnTo>
                    <a:pt x="69" y="392"/>
                  </a:lnTo>
                  <a:lnTo>
                    <a:pt x="67" y="394"/>
                  </a:lnTo>
                  <a:lnTo>
                    <a:pt x="65" y="396"/>
                  </a:lnTo>
                  <a:lnTo>
                    <a:pt x="63" y="399"/>
                  </a:lnTo>
                  <a:lnTo>
                    <a:pt x="62" y="401"/>
                  </a:lnTo>
                  <a:lnTo>
                    <a:pt x="61" y="404"/>
                  </a:lnTo>
                  <a:lnTo>
                    <a:pt x="61" y="406"/>
                  </a:lnTo>
                  <a:lnTo>
                    <a:pt x="61" y="572"/>
                  </a:lnTo>
                  <a:lnTo>
                    <a:pt x="15" y="572"/>
                  </a:lnTo>
                  <a:lnTo>
                    <a:pt x="13" y="572"/>
                  </a:lnTo>
                  <a:lnTo>
                    <a:pt x="9" y="573"/>
                  </a:lnTo>
                  <a:lnTo>
                    <a:pt x="7" y="575"/>
                  </a:lnTo>
                  <a:lnTo>
                    <a:pt x="5" y="577"/>
                  </a:lnTo>
                  <a:lnTo>
                    <a:pt x="3" y="579"/>
                  </a:lnTo>
                  <a:lnTo>
                    <a:pt x="2" y="581"/>
                  </a:lnTo>
                  <a:lnTo>
                    <a:pt x="1" y="584"/>
                  </a:lnTo>
                  <a:lnTo>
                    <a:pt x="0" y="587"/>
                  </a:lnTo>
                  <a:lnTo>
                    <a:pt x="1" y="591"/>
                  </a:lnTo>
                  <a:lnTo>
                    <a:pt x="2" y="593"/>
                  </a:lnTo>
                  <a:lnTo>
                    <a:pt x="3" y="596"/>
                  </a:lnTo>
                  <a:lnTo>
                    <a:pt x="5" y="598"/>
                  </a:lnTo>
                  <a:lnTo>
                    <a:pt x="7" y="600"/>
                  </a:lnTo>
                  <a:lnTo>
                    <a:pt x="9" y="601"/>
                  </a:lnTo>
                  <a:lnTo>
                    <a:pt x="13" y="602"/>
                  </a:lnTo>
                  <a:lnTo>
                    <a:pt x="15" y="602"/>
                  </a:lnTo>
                  <a:lnTo>
                    <a:pt x="76" y="602"/>
                  </a:lnTo>
                  <a:lnTo>
                    <a:pt x="196" y="602"/>
                  </a:lnTo>
                  <a:lnTo>
                    <a:pt x="286" y="602"/>
                  </a:lnTo>
                  <a:lnTo>
                    <a:pt x="406" y="602"/>
                  </a:lnTo>
                  <a:lnTo>
                    <a:pt x="497" y="602"/>
                  </a:lnTo>
                  <a:lnTo>
                    <a:pt x="617" y="602"/>
                  </a:lnTo>
                  <a:lnTo>
                    <a:pt x="708" y="602"/>
                  </a:lnTo>
                  <a:lnTo>
                    <a:pt x="828" y="602"/>
                  </a:lnTo>
                  <a:lnTo>
                    <a:pt x="889" y="602"/>
                  </a:lnTo>
                  <a:lnTo>
                    <a:pt x="891" y="602"/>
                  </a:lnTo>
                  <a:lnTo>
                    <a:pt x="894" y="601"/>
                  </a:lnTo>
                  <a:lnTo>
                    <a:pt x="896" y="600"/>
                  </a:lnTo>
                  <a:lnTo>
                    <a:pt x="898" y="598"/>
                  </a:lnTo>
                  <a:lnTo>
                    <a:pt x="901" y="596"/>
                  </a:lnTo>
                  <a:lnTo>
                    <a:pt x="902" y="593"/>
                  </a:lnTo>
                  <a:lnTo>
                    <a:pt x="903" y="591"/>
                  </a:lnTo>
                  <a:lnTo>
                    <a:pt x="904" y="587"/>
                  </a:lnTo>
                  <a:lnTo>
                    <a:pt x="903" y="584"/>
                  </a:lnTo>
                  <a:lnTo>
                    <a:pt x="902" y="581"/>
                  </a:lnTo>
                  <a:lnTo>
                    <a:pt x="901" y="579"/>
                  </a:lnTo>
                  <a:lnTo>
                    <a:pt x="898" y="577"/>
                  </a:lnTo>
                  <a:lnTo>
                    <a:pt x="896" y="575"/>
                  </a:lnTo>
                  <a:lnTo>
                    <a:pt x="894" y="573"/>
                  </a:lnTo>
                  <a:lnTo>
                    <a:pt x="891" y="572"/>
                  </a:lnTo>
                  <a:lnTo>
                    <a:pt x="889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73">
              <a:extLst>
                <a:ext uri="{FF2B5EF4-FFF2-40B4-BE49-F238E27FC236}">
                  <a16:creationId xmlns:a16="http://schemas.microsoft.com/office/drawing/2014/main" id="{6D81A611-D4FE-46C2-BD40-12E10976C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8638" y="2492375"/>
              <a:ext cx="252413" cy="157163"/>
            </a:xfrm>
            <a:custGeom>
              <a:avLst/>
              <a:gdLst>
                <a:gd name="T0" fmla="*/ 77 w 797"/>
                <a:gd name="T1" fmla="*/ 494 h 497"/>
                <a:gd name="T2" fmla="*/ 97 w 797"/>
                <a:gd name="T3" fmla="*/ 483 h 497"/>
                <a:gd name="T4" fmla="*/ 112 w 797"/>
                <a:gd name="T5" fmla="*/ 466 h 497"/>
                <a:gd name="T6" fmla="*/ 120 w 797"/>
                <a:gd name="T7" fmla="*/ 443 h 497"/>
                <a:gd name="T8" fmla="*/ 116 w 797"/>
                <a:gd name="T9" fmla="*/ 416 h 497"/>
                <a:gd name="T10" fmla="*/ 267 w 797"/>
                <a:gd name="T11" fmla="*/ 298 h 497"/>
                <a:gd name="T12" fmla="*/ 300 w 797"/>
                <a:gd name="T13" fmla="*/ 299 h 497"/>
                <a:gd name="T14" fmla="*/ 325 w 797"/>
                <a:gd name="T15" fmla="*/ 287 h 497"/>
                <a:gd name="T16" fmla="*/ 451 w 797"/>
                <a:gd name="T17" fmla="*/ 327 h 497"/>
                <a:gd name="T18" fmla="*/ 454 w 797"/>
                <a:gd name="T19" fmla="*/ 349 h 497"/>
                <a:gd name="T20" fmla="*/ 464 w 797"/>
                <a:gd name="T21" fmla="*/ 369 h 497"/>
                <a:gd name="T22" fmla="*/ 482 w 797"/>
                <a:gd name="T23" fmla="*/ 384 h 497"/>
                <a:gd name="T24" fmla="*/ 505 w 797"/>
                <a:gd name="T25" fmla="*/ 391 h 497"/>
                <a:gd name="T26" fmla="*/ 529 w 797"/>
                <a:gd name="T27" fmla="*/ 389 h 497"/>
                <a:gd name="T28" fmla="*/ 550 w 797"/>
                <a:gd name="T29" fmla="*/ 378 h 497"/>
                <a:gd name="T30" fmla="*/ 564 w 797"/>
                <a:gd name="T31" fmla="*/ 360 h 497"/>
                <a:gd name="T32" fmla="*/ 571 w 797"/>
                <a:gd name="T33" fmla="*/ 337 h 497"/>
                <a:gd name="T34" fmla="*/ 565 w 797"/>
                <a:gd name="T35" fmla="*/ 304 h 497"/>
                <a:gd name="T36" fmla="*/ 724 w 797"/>
                <a:gd name="T37" fmla="*/ 119 h 497"/>
                <a:gd name="T38" fmla="*/ 750 w 797"/>
                <a:gd name="T39" fmla="*/ 119 h 497"/>
                <a:gd name="T40" fmla="*/ 771 w 797"/>
                <a:gd name="T41" fmla="*/ 110 h 497"/>
                <a:gd name="T42" fmla="*/ 787 w 797"/>
                <a:gd name="T43" fmla="*/ 94 h 497"/>
                <a:gd name="T44" fmla="*/ 796 w 797"/>
                <a:gd name="T45" fmla="*/ 72 h 497"/>
                <a:gd name="T46" fmla="*/ 796 w 797"/>
                <a:gd name="T47" fmla="*/ 48 h 497"/>
                <a:gd name="T48" fmla="*/ 787 w 797"/>
                <a:gd name="T49" fmla="*/ 27 h 497"/>
                <a:gd name="T50" fmla="*/ 771 w 797"/>
                <a:gd name="T51" fmla="*/ 10 h 497"/>
                <a:gd name="T52" fmla="*/ 750 w 797"/>
                <a:gd name="T53" fmla="*/ 1 h 497"/>
                <a:gd name="T54" fmla="*/ 725 w 797"/>
                <a:gd name="T55" fmla="*/ 1 h 497"/>
                <a:gd name="T56" fmla="*/ 703 w 797"/>
                <a:gd name="T57" fmla="*/ 10 h 497"/>
                <a:gd name="T58" fmla="*/ 687 w 797"/>
                <a:gd name="T59" fmla="*/ 27 h 497"/>
                <a:gd name="T60" fmla="*/ 678 w 797"/>
                <a:gd name="T61" fmla="*/ 48 h 497"/>
                <a:gd name="T62" fmla="*/ 680 w 797"/>
                <a:gd name="T63" fmla="*/ 79 h 497"/>
                <a:gd name="T64" fmla="*/ 531 w 797"/>
                <a:gd name="T65" fmla="*/ 275 h 497"/>
                <a:gd name="T66" fmla="*/ 504 w 797"/>
                <a:gd name="T67" fmla="*/ 272 h 497"/>
                <a:gd name="T68" fmla="*/ 478 w 797"/>
                <a:gd name="T69" fmla="*/ 281 h 497"/>
                <a:gd name="T70" fmla="*/ 345 w 797"/>
                <a:gd name="T71" fmla="*/ 248 h 497"/>
                <a:gd name="T72" fmla="*/ 344 w 797"/>
                <a:gd name="T73" fmla="*/ 229 h 497"/>
                <a:gd name="T74" fmla="*/ 336 w 797"/>
                <a:gd name="T75" fmla="*/ 207 h 497"/>
                <a:gd name="T76" fmla="*/ 319 w 797"/>
                <a:gd name="T77" fmla="*/ 191 h 497"/>
                <a:gd name="T78" fmla="*/ 298 w 797"/>
                <a:gd name="T79" fmla="*/ 181 h 497"/>
                <a:gd name="T80" fmla="*/ 273 w 797"/>
                <a:gd name="T81" fmla="*/ 181 h 497"/>
                <a:gd name="T82" fmla="*/ 252 w 797"/>
                <a:gd name="T83" fmla="*/ 191 h 497"/>
                <a:gd name="T84" fmla="*/ 236 w 797"/>
                <a:gd name="T85" fmla="*/ 207 h 497"/>
                <a:gd name="T86" fmla="*/ 226 w 797"/>
                <a:gd name="T87" fmla="*/ 229 h 497"/>
                <a:gd name="T88" fmla="*/ 227 w 797"/>
                <a:gd name="T89" fmla="*/ 254 h 497"/>
                <a:gd name="T90" fmla="*/ 86 w 797"/>
                <a:gd name="T91" fmla="*/ 382 h 497"/>
                <a:gd name="T92" fmla="*/ 53 w 797"/>
                <a:gd name="T93" fmla="*/ 377 h 497"/>
                <a:gd name="T94" fmla="*/ 31 w 797"/>
                <a:gd name="T95" fmla="*/ 383 h 497"/>
                <a:gd name="T96" fmla="*/ 13 w 797"/>
                <a:gd name="T97" fmla="*/ 398 h 497"/>
                <a:gd name="T98" fmla="*/ 2 w 797"/>
                <a:gd name="T99" fmla="*/ 419 h 497"/>
                <a:gd name="T100" fmla="*/ 0 w 797"/>
                <a:gd name="T101" fmla="*/ 443 h 497"/>
                <a:gd name="T102" fmla="*/ 6 w 797"/>
                <a:gd name="T103" fmla="*/ 466 h 497"/>
                <a:gd name="T104" fmla="*/ 21 w 797"/>
                <a:gd name="T105" fmla="*/ 483 h 497"/>
                <a:gd name="T106" fmla="*/ 42 w 797"/>
                <a:gd name="T107" fmla="*/ 494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97" h="497">
                  <a:moveTo>
                    <a:pt x="60" y="497"/>
                  </a:moveTo>
                  <a:lnTo>
                    <a:pt x="65" y="497"/>
                  </a:lnTo>
                  <a:lnTo>
                    <a:pt x="72" y="496"/>
                  </a:lnTo>
                  <a:lnTo>
                    <a:pt x="77" y="494"/>
                  </a:lnTo>
                  <a:lnTo>
                    <a:pt x="83" y="493"/>
                  </a:lnTo>
                  <a:lnTo>
                    <a:pt x="89" y="489"/>
                  </a:lnTo>
                  <a:lnTo>
                    <a:pt x="93" y="486"/>
                  </a:lnTo>
                  <a:lnTo>
                    <a:pt x="97" y="483"/>
                  </a:lnTo>
                  <a:lnTo>
                    <a:pt x="102" y="480"/>
                  </a:lnTo>
                  <a:lnTo>
                    <a:pt x="106" y="475"/>
                  </a:lnTo>
                  <a:lnTo>
                    <a:pt x="109" y="470"/>
                  </a:lnTo>
                  <a:lnTo>
                    <a:pt x="112" y="466"/>
                  </a:lnTo>
                  <a:lnTo>
                    <a:pt x="115" y="460"/>
                  </a:lnTo>
                  <a:lnTo>
                    <a:pt x="117" y="455"/>
                  </a:lnTo>
                  <a:lnTo>
                    <a:pt x="119" y="449"/>
                  </a:lnTo>
                  <a:lnTo>
                    <a:pt x="120" y="443"/>
                  </a:lnTo>
                  <a:lnTo>
                    <a:pt x="120" y="437"/>
                  </a:lnTo>
                  <a:lnTo>
                    <a:pt x="119" y="429"/>
                  </a:lnTo>
                  <a:lnTo>
                    <a:pt x="118" y="423"/>
                  </a:lnTo>
                  <a:lnTo>
                    <a:pt x="116" y="416"/>
                  </a:lnTo>
                  <a:lnTo>
                    <a:pt x="114" y="410"/>
                  </a:lnTo>
                  <a:lnTo>
                    <a:pt x="251" y="290"/>
                  </a:lnTo>
                  <a:lnTo>
                    <a:pt x="259" y="295"/>
                  </a:lnTo>
                  <a:lnTo>
                    <a:pt x="267" y="298"/>
                  </a:lnTo>
                  <a:lnTo>
                    <a:pt x="277" y="301"/>
                  </a:lnTo>
                  <a:lnTo>
                    <a:pt x="285" y="302"/>
                  </a:lnTo>
                  <a:lnTo>
                    <a:pt x="293" y="301"/>
                  </a:lnTo>
                  <a:lnTo>
                    <a:pt x="300" y="299"/>
                  </a:lnTo>
                  <a:lnTo>
                    <a:pt x="307" y="297"/>
                  </a:lnTo>
                  <a:lnTo>
                    <a:pt x="313" y="294"/>
                  </a:lnTo>
                  <a:lnTo>
                    <a:pt x="318" y="291"/>
                  </a:lnTo>
                  <a:lnTo>
                    <a:pt x="325" y="287"/>
                  </a:lnTo>
                  <a:lnTo>
                    <a:pt x="329" y="282"/>
                  </a:lnTo>
                  <a:lnTo>
                    <a:pt x="333" y="277"/>
                  </a:lnTo>
                  <a:lnTo>
                    <a:pt x="451" y="324"/>
                  </a:lnTo>
                  <a:lnTo>
                    <a:pt x="451" y="327"/>
                  </a:lnTo>
                  <a:lnTo>
                    <a:pt x="451" y="332"/>
                  </a:lnTo>
                  <a:lnTo>
                    <a:pt x="451" y="337"/>
                  </a:lnTo>
                  <a:lnTo>
                    <a:pt x="452" y="343"/>
                  </a:lnTo>
                  <a:lnTo>
                    <a:pt x="454" y="349"/>
                  </a:lnTo>
                  <a:lnTo>
                    <a:pt x="456" y="354"/>
                  </a:lnTo>
                  <a:lnTo>
                    <a:pt x="458" y="360"/>
                  </a:lnTo>
                  <a:lnTo>
                    <a:pt x="461" y="365"/>
                  </a:lnTo>
                  <a:lnTo>
                    <a:pt x="464" y="369"/>
                  </a:lnTo>
                  <a:lnTo>
                    <a:pt x="469" y="374"/>
                  </a:lnTo>
                  <a:lnTo>
                    <a:pt x="473" y="378"/>
                  </a:lnTo>
                  <a:lnTo>
                    <a:pt x="477" y="381"/>
                  </a:lnTo>
                  <a:lnTo>
                    <a:pt x="482" y="384"/>
                  </a:lnTo>
                  <a:lnTo>
                    <a:pt x="488" y="386"/>
                  </a:lnTo>
                  <a:lnTo>
                    <a:pt x="493" y="389"/>
                  </a:lnTo>
                  <a:lnTo>
                    <a:pt x="499" y="391"/>
                  </a:lnTo>
                  <a:lnTo>
                    <a:pt x="505" y="391"/>
                  </a:lnTo>
                  <a:lnTo>
                    <a:pt x="511" y="392"/>
                  </a:lnTo>
                  <a:lnTo>
                    <a:pt x="518" y="391"/>
                  </a:lnTo>
                  <a:lnTo>
                    <a:pt x="523" y="391"/>
                  </a:lnTo>
                  <a:lnTo>
                    <a:pt x="529" y="389"/>
                  </a:lnTo>
                  <a:lnTo>
                    <a:pt x="535" y="386"/>
                  </a:lnTo>
                  <a:lnTo>
                    <a:pt x="540" y="384"/>
                  </a:lnTo>
                  <a:lnTo>
                    <a:pt x="545" y="381"/>
                  </a:lnTo>
                  <a:lnTo>
                    <a:pt x="550" y="378"/>
                  </a:lnTo>
                  <a:lnTo>
                    <a:pt x="553" y="374"/>
                  </a:lnTo>
                  <a:lnTo>
                    <a:pt x="558" y="369"/>
                  </a:lnTo>
                  <a:lnTo>
                    <a:pt x="561" y="365"/>
                  </a:lnTo>
                  <a:lnTo>
                    <a:pt x="564" y="360"/>
                  </a:lnTo>
                  <a:lnTo>
                    <a:pt x="567" y="354"/>
                  </a:lnTo>
                  <a:lnTo>
                    <a:pt x="568" y="349"/>
                  </a:lnTo>
                  <a:lnTo>
                    <a:pt x="570" y="343"/>
                  </a:lnTo>
                  <a:lnTo>
                    <a:pt x="571" y="337"/>
                  </a:lnTo>
                  <a:lnTo>
                    <a:pt x="571" y="332"/>
                  </a:lnTo>
                  <a:lnTo>
                    <a:pt x="570" y="322"/>
                  </a:lnTo>
                  <a:lnTo>
                    <a:pt x="568" y="312"/>
                  </a:lnTo>
                  <a:lnTo>
                    <a:pt x="565" y="304"/>
                  </a:lnTo>
                  <a:lnTo>
                    <a:pt x="560" y="296"/>
                  </a:lnTo>
                  <a:lnTo>
                    <a:pt x="711" y="114"/>
                  </a:lnTo>
                  <a:lnTo>
                    <a:pt x="717" y="117"/>
                  </a:lnTo>
                  <a:lnTo>
                    <a:pt x="724" y="119"/>
                  </a:lnTo>
                  <a:lnTo>
                    <a:pt x="730" y="120"/>
                  </a:lnTo>
                  <a:lnTo>
                    <a:pt x="737" y="120"/>
                  </a:lnTo>
                  <a:lnTo>
                    <a:pt x="743" y="120"/>
                  </a:lnTo>
                  <a:lnTo>
                    <a:pt x="750" y="119"/>
                  </a:lnTo>
                  <a:lnTo>
                    <a:pt x="755" y="118"/>
                  </a:lnTo>
                  <a:lnTo>
                    <a:pt x="760" y="116"/>
                  </a:lnTo>
                  <a:lnTo>
                    <a:pt x="766" y="113"/>
                  </a:lnTo>
                  <a:lnTo>
                    <a:pt x="771" y="110"/>
                  </a:lnTo>
                  <a:lnTo>
                    <a:pt x="775" y="106"/>
                  </a:lnTo>
                  <a:lnTo>
                    <a:pt x="780" y="103"/>
                  </a:lnTo>
                  <a:lnTo>
                    <a:pt x="784" y="99"/>
                  </a:lnTo>
                  <a:lnTo>
                    <a:pt x="787" y="94"/>
                  </a:lnTo>
                  <a:lnTo>
                    <a:pt x="790" y="89"/>
                  </a:lnTo>
                  <a:lnTo>
                    <a:pt x="792" y="84"/>
                  </a:lnTo>
                  <a:lnTo>
                    <a:pt x="795" y="79"/>
                  </a:lnTo>
                  <a:lnTo>
                    <a:pt x="796" y="72"/>
                  </a:lnTo>
                  <a:lnTo>
                    <a:pt x="797" y="67"/>
                  </a:lnTo>
                  <a:lnTo>
                    <a:pt x="797" y="60"/>
                  </a:lnTo>
                  <a:lnTo>
                    <a:pt x="797" y="54"/>
                  </a:lnTo>
                  <a:lnTo>
                    <a:pt x="796" y="48"/>
                  </a:lnTo>
                  <a:lnTo>
                    <a:pt x="795" y="42"/>
                  </a:lnTo>
                  <a:lnTo>
                    <a:pt x="792" y="37"/>
                  </a:lnTo>
                  <a:lnTo>
                    <a:pt x="790" y="31"/>
                  </a:lnTo>
                  <a:lnTo>
                    <a:pt x="787" y="27"/>
                  </a:lnTo>
                  <a:lnTo>
                    <a:pt x="784" y="22"/>
                  </a:lnTo>
                  <a:lnTo>
                    <a:pt x="780" y="17"/>
                  </a:lnTo>
                  <a:lnTo>
                    <a:pt x="775" y="14"/>
                  </a:lnTo>
                  <a:lnTo>
                    <a:pt x="771" y="10"/>
                  </a:lnTo>
                  <a:lnTo>
                    <a:pt x="766" y="8"/>
                  </a:lnTo>
                  <a:lnTo>
                    <a:pt x="760" y="5"/>
                  </a:lnTo>
                  <a:lnTo>
                    <a:pt x="755" y="2"/>
                  </a:lnTo>
                  <a:lnTo>
                    <a:pt x="750" y="1"/>
                  </a:lnTo>
                  <a:lnTo>
                    <a:pt x="743" y="0"/>
                  </a:lnTo>
                  <a:lnTo>
                    <a:pt x="737" y="0"/>
                  </a:lnTo>
                  <a:lnTo>
                    <a:pt x="731" y="0"/>
                  </a:lnTo>
                  <a:lnTo>
                    <a:pt x="725" y="1"/>
                  </a:lnTo>
                  <a:lnTo>
                    <a:pt x="719" y="2"/>
                  </a:lnTo>
                  <a:lnTo>
                    <a:pt x="713" y="5"/>
                  </a:lnTo>
                  <a:lnTo>
                    <a:pt x="709" y="8"/>
                  </a:lnTo>
                  <a:lnTo>
                    <a:pt x="703" y="10"/>
                  </a:lnTo>
                  <a:lnTo>
                    <a:pt x="699" y="14"/>
                  </a:lnTo>
                  <a:lnTo>
                    <a:pt x="695" y="17"/>
                  </a:lnTo>
                  <a:lnTo>
                    <a:pt x="691" y="22"/>
                  </a:lnTo>
                  <a:lnTo>
                    <a:pt x="687" y="27"/>
                  </a:lnTo>
                  <a:lnTo>
                    <a:pt x="684" y="31"/>
                  </a:lnTo>
                  <a:lnTo>
                    <a:pt x="682" y="37"/>
                  </a:lnTo>
                  <a:lnTo>
                    <a:pt x="680" y="42"/>
                  </a:lnTo>
                  <a:lnTo>
                    <a:pt x="678" y="48"/>
                  </a:lnTo>
                  <a:lnTo>
                    <a:pt x="677" y="54"/>
                  </a:lnTo>
                  <a:lnTo>
                    <a:pt x="677" y="60"/>
                  </a:lnTo>
                  <a:lnTo>
                    <a:pt x="678" y="70"/>
                  </a:lnTo>
                  <a:lnTo>
                    <a:pt x="680" y="79"/>
                  </a:lnTo>
                  <a:lnTo>
                    <a:pt x="683" y="87"/>
                  </a:lnTo>
                  <a:lnTo>
                    <a:pt x="688" y="96"/>
                  </a:lnTo>
                  <a:lnTo>
                    <a:pt x="537" y="277"/>
                  </a:lnTo>
                  <a:lnTo>
                    <a:pt x="531" y="275"/>
                  </a:lnTo>
                  <a:lnTo>
                    <a:pt x="524" y="273"/>
                  </a:lnTo>
                  <a:lnTo>
                    <a:pt x="518" y="272"/>
                  </a:lnTo>
                  <a:lnTo>
                    <a:pt x="511" y="271"/>
                  </a:lnTo>
                  <a:lnTo>
                    <a:pt x="504" y="272"/>
                  </a:lnTo>
                  <a:lnTo>
                    <a:pt x="496" y="273"/>
                  </a:lnTo>
                  <a:lnTo>
                    <a:pt x="490" y="275"/>
                  </a:lnTo>
                  <a:lnTo>
                    <a:pt x="484" y="278"/>
                  </a:lnTo>
                  <a:lnTo>
                    <a:pt x="478" y="281"/>
                  </a:lnTo>
                  <a:lnTo>
                    <a:pt x="472" y="286"/>
                  </a:lnTo>
                  <a:lnTo>
                    <a:pt x="467" y="291"/>
                  </a:lnTo>
                  <a:lnTo>
                    <a:pt x="463" y="295"/>
                  </a:lnTo>
                  <a:lnTo>
                    <a:pt x="345" y="248"/>
                  </a:lnTo>
                  <a:lnTo>
                    <a:pt x="345" y="245"/>
                  </a:lnTo>
                  <a:lnTo>
                    <a:pt x="345" y="240"/>
                  </a:lnTo>
                  <a:lnTo>
                    <a:pt x="345" y="235"/>
                  </a:lnTo>
                  <a:lnTo>
                    <a:pt x="344" y="229"/>
                  </a:lnTo>
                  <a:lnTo>
                    <a:pt x="343" y="223"/>
                  </a:lnTo>
                  <a:lnTo>
                    <a:pt x="341" y="218"/>
                  </a:lnTo>
                  <a:lnTo>
                    <a:pt x="339" y="213"/>
                  </a:lnTo>
                  <a:lnTo>
                    <a:pt x="336" y="207"/>
                  </a:lnTo>
                  <a:lnTo>
                    <a:pt x="332" y="203"/>
                  </a:lnTo>
                  <a:lnTo>
                    <a:pt x="328" y="199"/>
                  </a:lnTo>
                  <a:lnTo>
                    <a:pt x="324" y="194"/>
                  </a:lnTo>
                  <a:lnTo>
                    <a:pt x="319" y="191"/>
                  </a:lnTo>
                  <a:lnTo>
                    <a:pt x="314" y="188"/>
                  </a:lnTo>
                  <a:lnTo>
                    <a:pt x="309" y="186"/>
                  </a:lnTo>
                  <a:lnTo>
                    <a:pt x="303" y="184"/>
                  </a:lnTo>
                  <a:lnTo>
                    <a:pt x="298" y="181"/>
                  </a:lnTo>
                  <a:lnTo>
                    <a:pt x="292" y="181"/>
                  </a:lnTo>
                  <a:lnTo>
                    <a:pt x="285" y="180"/>
                  </a:lnTo>
                  <a:lnTo>
                    <a:pt x="280" y="181"/>
                  </a:lnTo>
                  <a:lnTo>
                    <a:pt x="273" y="181"/>
                  </a:lnTo>
                  <a:lnTo>
                    <a:pt x="268" y="184"/>
                  </a:lnTo>
                  <a:lnTo>
                    <a:pt x="262" y="186"/>
                  </a:lnTo>
                  <a:lnTo>
                    <a:pt x="257" y="188"/>
                  </a:lnTo>
                  <a:lnTo>
                    <a:pt x="252" y="191"/>
                  </a:lnTo>
                  <a:lnTo>
                    <a:pt x="248" y="194"/>
                  </a:lnTo>
                  <a:lnTo>
                    <a:pt x="243" y="199"/>
                  </a:lnTo>
                  <a:lnTo>
                    <a:pt x="239" y="203"/>
                  </a:lnTo>
                  <a:lnTo>
                    <a:pt x="236" y="207"/>
                  </a:lnTo>
                  <a:lnTo>
                    <a:pt x="233" y="213"/>
                  </a:lnTo>
                  <a:lnTo>
                    <a:pt x="230" y="218"/>
                  </a:lnTo>
                  <a:lnTo>
                    <a:pt x="228" y="223"/>
                  </a:lnTo>
                  <a:lnTo>
                    <a:pt x="226" y="229"/>
                  </a:lnTo>
                  <a:lnTo>
                    <a:pt x="225" y="235"/>
                  </a:lnTo>
                  <a:lnTo>
                    <a:pt x="225" y="240"/>
                  </a:lnTo>
                  <a:lnTo>
                    <a:pt x="226" y="248"/>
                  </a:lnTo>
                  <a:lnTo>
                    <a:pt x="227" y="254"/>
                  </a:lnTo>
                  <a:lnTo>
                    <a:pt x="229" y="261"/>
                  </a:lnTo>
                  <a:lnTo>
                    <a:pt x="231" y="267"/>
                  </a:lnTo>
                  <a:lnTo>
                    <a:pt x="94" y="387"/>
                  </a:lnTo>
                  <a:lnTo>
                    <a:pt x="86" y="382"/>
                  </a:lnTo>
                  <a:lnTo>
                    <a:pt x="78" y="379"/>
                  </a:lnTo>
                  <a:lnTo>
                    <a:pt x="68" y="377"/>
                  </a:lnTo>
                  <a:lnTo>
                    <a:pt x="60" y="377"/>
                  </a:lnTo>
                  <a:lnTo>
                    <a:pt x="53" y="377"/>
                  </a:lnTo>
                  <a:lnTo>
                    <a:pt x="47" y="378"/>
                  </a:lnTo>
                  <a:lnTo>
                    <a:pt x="42" y="379"/>
                  </a:lnTo>
                  <a:lnTo>
                    <a:pt x="36" y="381"/>
                  </a:lnTo>
                  <a:lnTo>
                    <a:pt x="31" y="383"/>
                  </a:lnTo>
                  <a:lnTo>
                    <a:pt x="26" y="386"/>
                  </a:lnTo>
                  <a:lnTo>
                    <a:pt x="21" y="391"/>
                  </a:lnTo>
                  <a:lnTo>
                    <a:pt x="17" y="394"/>
                  </a:lnTo>
                  <a:lnTo>
                    <a:pt x="13" y="398"/>
                  </a:lnTo>
                  <a:lnTo>
                    <a:pt x="9" y="402"/>
                  </a:lnTo>
                  <a:lnTo>
                    <a:pt x="6" y="408"/>
                  </a:lnTo>
                  <a:lnTo>
                    <a:pt x="4" y="413"/>
                  </a:lnTo>
                  <a:lnTo>
                    <a:pt x="2" y="419"/>
                  </a:lnTo>
                  <a:lnTo>
                    <a:pt x="1" y="425"/>
                  </a:lnTo>
                  <a:lnTo>
                    <a:pt x="0" y="430"/>
                  </a:lnTo>
                  <a:lnTo>
                    <a:pt x="0" y="437"/>
                  </a:lnTo>
                  <a:lnTo>
                    <a:pt x="0" y="443"/>
                  </a:lnTo>
                  <a:lnTo>
                    <a:pt x="1" y="449"/>
                  </a:lnTo>
                  <a:lnTo>
                    <a:pt x="2" y="455"/>
                  </a:lnTo>
                  <a:lnTo>
                    <a:pt x="4" y="460"/>
                  </a:lnTo>
                  <a:lnTo>
                    <a:pt x="6" y="466"/>
                  </a:lnTo>
                  <a:lnTo>
                    <a:pt x="9" y="470"/>
                  </a:lnTo>
                  <a:lnTo>
                    <a:pt x="13" y="475"/>
                  </a:lnTo>
                  <a:lnTo>
                    <a:pt x="17" y="480"/>
                  </a:lnTo>
                  <a:lnTo>
                    <a:pt x="21" y="483"/>
                  </a:lnTo>
                  <a:lnTo>
                    <a:pt x="26" y="486"/>
                  </a:lnTo>
                  <a:lnTo>
                    <a:pt x="31" y="489"/>
                  </a:lnTo>
                  <a:lnTo>
                    <a:pt x="36" y="493"/>
                  </a:lnTo>
                  <a:lnTo>
                    <a:pt x="42" y="494"/>
                  </a:lnTo>
                  <a:lnTo>
                    <a:pt x="47" y="496"/>
                  </a:lnTo>
                  <a:lnTo>
                    <a:pt x="53" y="497"/>
                  </a:lnTo>
                  <a:lnTo>
                    <a:pt x="60" y="4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7" name="Group 132">
            <a:extLst>
              <a:ext uri="{FF2B5EF4-FFF2-40B4-BE49-F238E27FC236}">
                <a16:creationId xmlns:a16="http://schemas.microsoft.com/office/drawing/2014/main" id="{D529A445-F3C1-4834-984D-4BECEBABDAB6}"/>
              </a:ext>
            </a:extLst>
          </p:cNvPr>
          <p:cNvGrpSpPr/>
          <p:nvPr/>
        </p:nvGrpSpPr>
        <p:grpSpPr>
          <a:xfrm>
            <a:off x="4557357" y="1540245"/>
            <a:ext cx="423984" cy="419300"/>
            <a:chOff x="2598738" y="1919288"/>
            <a:chExt cx="287338" cy="284163"/>
          </a:xfrm>
          <a:solidFill>
            <a:schemeClr val="bg1"/>
          </a:solidFill>
        </p:grpSpPr>
        <p:sp>
          <p:nvSpPr>
            <p:cNvPr id="50" name="Freeform 505">
              <a:extLst>
                <a:ext uri="{FF2B5EF4-FFF2-40B4-BE49-F238E27FC236}">
                  <a16:creationId xmlns:a16="http://schemas.microsoft.com/office/drawing/2014/main" id="{CEA2D9B9-FAD1-4151-B18B-4EB6DFE534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98738" y="1982788"/>
              <a:ext cx="142875" cy="220663"/>
            </a:xfrm>
            <a:custGeom>
              <a:avLst/>
              <a:gdLst>
                <a:gd name="T0" fmla="*/ 121 w 452"/>
                <a:gd name="T1" fmla="*/ 172 h 695"/>
                <a:gd name="T2" fmla="*/ 122 w 452"/>
                <a:gd name="T3" fmla="*/ 169 h 695"/>
                <a:gd name="T4" fmla="*/ 123 w 452"/>
                <a:gd name="T5" fmla="*/ 166 h 695"/>
                <a:gd name="T6" fmla="*/ 125 w 452"/>
                <a:gd name="T7" fmla="*/ 163 h 695"/>
                <a:gd name="T8" fmla="*/ 127 w 452"/>
                <a:gd name="T9" fmla="*/ 160 h 695"/>
                <a:gd name="T10" fmla="*/ 131 w 452"/>
                <a:gd name="T11" fmla="*/ 158 h 695"/>
                <a:gd name="T12" fmla="*/ 134 w 452"/>
                <a:gd name="T13" fmla="*/ 157 h 695"/>
                <a:gd name="T14" fmla="*/ 138 w 452"/>
                <a:gd name="T15" fmla="*/ 158 h 695"/>
                <a:gd name="T16" fmla="*/ 142 w 452"/>
                <a:gd name="T17" fmla="*/ 159 h 695"/>
                <a:gd name="T18" fmla="*/ 352 w 452"/>
                <a:gd name="T19" fmla="*/ 250 h 695"/>
                <a:gd name="T20" fmla="*/ 357 w 452"/>
                <a:gd name="T21" fmla="*/ 252 h 695"/>
                <a:gd name="T22" fmla="*/ 359 w 452"/>
                <a:gd name="T23" fmla="*/ 255 h 695"/>
                <a:gd name="T24" fmla="*/ 361 w 452"/>
                <a:gd name="T25" fmla="*/ 259 h 695"/>
                <a:gd name="T26" fmla="*/ 362 w 452"/>
                <a:gd name="T27" fmla="*/ 263 h 695"/>
                <a:gd name="T28" fmla="*/ 362 w 452"/>
                <a:gd name="T29" fmla="*/ 459 h 695"/>
                <a:gd name="T30" fmla="*/ 361 w 452"/>
                <a:gd name="T31" fmla="*/ 463 h 695"/>
                <a:gd name="T32" fmla="*/ 360 w 452"/>
                <a:gd name="T33" fmla="*/ 466 h 695"/>
                <a:gd name="T34" fmla="*/ 358 w 452"/>
                <a:gd name="T35" fmla="*/ 469 h 695"/>
                <a:gd name="T36" fmla="*/ 354 w 452"/>
                <a:gd name="T37" fmla="*/ 472 h 695"/>
                <a:gd name="T38" fmla="*/ 351 w 452"/>
                <a:gd name="T39" fmla="*/ 474 h 695"/>
                <a:gd name="T40" fmla="*/ 347 w 452"/>
                <a:gd name="T41" fmla="*/ 474 h 695"/>
                <a:gd name="T42" fmla="*/ 344 w 452"/>
                <a:gd name="T43" fmla="*/ 474 h 695"/>
                <a:gd name="T44" fmla="*/ 340 w 452"/>
                <a:gd name="T45" fmla="*/ 473 h 695"/>
                <a:gd name="T46" fmla="*/ 130 w 452"/>
                <a:gd name="T47" fmla="*/ 383 h 695"/>
                <a:gd name="T48" fmla="*/ 126 w 452"/>
                <a:gd name="T49" fmla="*/ 380 h 695"/>
                <a:gd name="T50" fmla="*/ 123 w 452"/>
                <a:gd name="T51" fmla="*/ 377 h 695"/>
                <a:gd name="T52" fmla="*/ 122 w 452"/>
                <a:gd name="T53" fmla="*/ 373 h 695"/>
                <a:gd name="T54" fmla="*/ 121 w 452"/>
                <a:gd name="T55" fmla="*/ 369 h 695"/>
                <a:gd name="T56" fmla="*/ 121 w 452"/>
                <a:gd name="T57" fmla="*/ 172 h 695"/>
                <a:gd name="T58" fmla="*/ 0 w 452"/>
                <a:gd name="T59" fmla="*/ 474 h 695"/>
                <a:gd name="T60" fmla="*/ 0 w 452"/>
                <a:gd name="T61" fmla="*/ 478 h 695"/>
                <a:gd name="T62" fmla="*/ 3 w 452"/>
                <a:gd name="T63" fmla="*/ 482 h 695"/>
                <a:gd name="T64" fmla="*/ 6 w 452"/>
                <a:gd name="T65" fmla="*/ 485 h 695"/>
                <a:gd name="T66" fmla="*/ 9 w 452"/>
                <a:gd name="T67" fmla="*/ 488 h 695"/>
                <a:gd name="T68" fmla="*/ 452 w 452"/>
                <a:gd name="T69" fmla="*/ 695 h 695"/>
                <a:gd name="T70" fmla="*/ 452 w 452"/>
                <a:gd name="T71" fmla="*/ 685 h 695"/>
                <a:gd name="T72" fmla="*/ 452 w 452"/>
                <a:gd name="T73" fmla="*/ 661 h 695"/>
                <a:gd name="T74" fmla="*/ 452 w 452"/>
                <a:gd name="T75" fmla="*/ 198 h 695"/>
                <a:gd name="T76" fmla="*/ 452 w 452"/>
                <a:gd name="T77" fmla="*/ 198 h 695"/>
                <a:gd name="T78" fmla="*/ 0 w 452"/>
                <a:gd name="T79" fmla="*/ 0 h 695"/>
                <a:gd name="T80" fmla="*/ 0 w 452"/>
                <a:gd name="T81" fmla="*/ 474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52" h="695">
                  <a:moveTo>
                    <a:pt x="121" y="172"/>
                  </a:moveTo>
                  <a:lnTo>
                    <a:pt x="122" y="169"/>
                  </a:lnTo>
                  <a:lnTo>
                    <a:pt x="123" y="166"/>
                  </a:lnTo>
                  <a:lnTo>
                    <a:pt x="125" y="163"/>
                  </a:lnTo>
                  <a:lnTo>
                    <a:pt x="127" y="160"/>
                  </a:lnTo>
                  <a:lnTo>
                    <a:pt x="131" y="158"/>
                  </a:lnTo>
                  <a:lnTo>
                    <a:pt x="134" y="157"/>
                  </a:lnTo>
                  <a:lnTo>
                    <a:pt x="138" y="158"/>
                  </a:lnTo>
                  <a:lnTo>
                    <a:pt x="142" y="159"/>
                  </a:lnTo>
                  <a:lnTo>
                    <a:pt x="352" y="250"/>
                  </a:lnTo>
                  <a:lnTo>
                    <a:pt x="357" y="252"/>
                  </a:lnTo>
                  <a:lnTo>
                    <a:pt x="359" y="255"/>
                  </a:lnTo>
                  <a:lnTo>
                    <a:pt x="361" y="259"/>
                  </a:lnTo>
                  <a:lnTo>
                    <a:pt x="362" y="263"/>
                  </a:lnTo>
                  <a:lnTo>
                    <a:pt x="362" y="459"/>
                  </a:lnTo>
                  <a:lnTo>
                    <a:pt x="361" y="463"/>
                  </a:lnTo>
                  <a:lnTo>
                    <a:pt x="360" y="466"/>
                  </a:lnTo>
                  <a:lnTo>
                    <a:pt x="358" y="469"/>
                  </a:lnTo>
                  <a:lnTo>
                    <a:pt x="354" y="472"/>
                  </a:lnTo>
                  <a:lnTo>
                    <a:pt x="351" y="474"/>
                  </a:lnTo>
                  <a:lnTo>
                    <a:pt x="347" y="474"/>
                  </a:lnTo>
                  <a:lnTo>
                    <a:pt x="344" y="474"/>
                  </a:lnTo>
                  <a:lnTo>
                    <a:pt x="340" y="473"/>
                  </a:lnTo>
                  <a:lnTo>
                    <a:pt x="130" y="383"/>
                  </a:lnTo>
                  <a:lnTo>
                    <a:pt x="126" y="380"/>
                  </a:lnTo>
                  <a:lnTo>
                    <a:pt x="123" y="377"/>
                  </a:lnTo>
                  <a:lnTo>
                    <a:pt x="122" y="373"/>
                  </a:lnTo>
                  <a:lnTo>
                    <a:pt x="121" y="369"/>
                  </a:lnTo>
                  <a:lnTo>
                    <a:pt x="121" y="172"/>
                  </a:lnTo>
                  <a:close/>
                  <a:moveTo>
                    <a:pt x="0" y="474"/>
                  </a:moveTo>
                  <a:lnTo>
                    <a:pt x="0" y="478"/>
                  </a:lnTo>
                  <a:lnTo>
                    <a:pt x="3" y="482"/>
                  </a:lnTo>
                  <a:lnTo>
                    <a:pt x="6" y="485"/>
                  </a:lnTo>
                  <a:lnTo>
                    <a:pt x="9" y="488"/>
                  </a:lnTo>
                  <a:lnTo>
                    <a:pt x="452" y="695"/>
                  </a:lnTo>
                  <a:lnTo>
                    <a:pt x="452" y="685"/>
                  </a:lnTo>
                  <a:lnTo>
                    <a:pt x="452" y="661"/>
                  </a:lnTo>
                  <a:lnTo>
                    <a:pt x="452" y="198"/>
                  </a:lnTo>
                  <a:lnTo>
                    <a:pt x="452" y="198"/>
                  </a:lnTo>
                  <a:lnTo>
                    <a:pt x="0" y="0"/>
                  </a:lnTo>
                  <a:lnTo>
                    <a:pt x="0" y="4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506">
              <a:extLst>
                <a:ext uri="{FF2B5EF4-FFF2-40B4-BE49-F238E27FC236}">
                  <a16:creationId xmlns:a16="http://schemas.microsoft.com/office/drawing/2014/main" id="{57357BFE-15AB-41BB-8677-C47DE7CF6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5088" y="1947863"/>
              <a:ext cx="201613" cy="90488"/>
            </a:xfrm>
            <a:custGeom>
              <a:avLst/>
              <a:gdLst>
                <a:gd name="T0" fmla="*/ 212 w 639"/>
                <a:gd name="T1" fmla="*/ 0 h 281"/>
                <a:gd name="T2" fmla="*/ 0 w 639"/>
                <a:gd name="T3" fmla="*/ 85 h 281"/>
                <a:gd name="T4" fmla="*/ 449 w 639"/>
                <a:gd name="T5" fmla="*/ 281 h 281"/>
                <a:gd name="T6" fmla="*/ 639 w 639"/>
                <a:gd name="T7" fmla="*/ 192 h 281"/>
                <a:gd name="T8" fmla="*/ 212 w 639"/>
                <a:gd name="T9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9" h="281">
                  <a:moveTo>
                    <a:pt x="212" y="0"/>
                  </a:moveTo>
                  <a:lnTo>
                    <a:pt x="0" y="85"/>
                  </a:lnTo>
                  <a:lnTo>
                    <a:pt x="449" y="281"/>
                  </a:lnTo>
                  <a:lnTo>
                    <a:pt x="639" y="192"/>
                  </a:lnTo>
                  <a:lnTo>
                    <a:pt x="2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07">
              <a:extLst>
                <a:ext uri="{FF2B5EF4-FFF2-40B4-BE49-F238E27FC236}">
                  <a16:creationId xmlns:a16="http://schemas.microsoft.com/office/drawing/2014/main" id="{0AB7C9B8-93EA-45F1-9884-03FDA90D3A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1984375"/>
              <a:ext cx="134938" cy="219075"/>
            </a:xfrm>
            <a:custGeom>
              <a:avLst/>
              <a:gdLst>
                <a:gd name="T0" fmla="*/ 0 w 421"/>
                <a:gd name="T1" fmla="*/ 196 h 693"/>
                <a:gd name="T2" fmla="*/ 0 w 421"/>
                <a:gd name="T3" fmla="*/ 659 h 693"/>
                <a:gd name="T4" fmla="*/ 0 w 421"/>
                <a:gd name="T5" fmla="*/ 684 h 693"/>
                <a:gd name="T6" fmla="*/ 0 w 421"/>
                <a:gd name="T7" fmla="*/ 693 h 693"/>
                <a:gd name="T8" fmla="*/ 413 w 421"/>
                <a:gd name="T9" fmla="*/ 487 h 693"/>
                <a:gd name="T10" fmla="*/ 416 w 421"/>
                <a:gd name="T11" fmla="*/ 483 h 693"/>
                <a:gd name="T12" fmla="*/ 419 w 421"/>
                <a:gd name="T13" fmla="*/ 481 h 693"/>
                <a:gd name="T14" fmla="*/ 420 w 421"/>
                <a:gd name="T15" fmla="*/ 477 h 693"/>
                <a:gd name="T16" fmla="*/ 421 w 421"/>
                <a:gd name="T17" fmla="*/ 473 h 693"/>
                <a:gd name="T18" fmla="*/ 421 w 421"/>
                <a:gd name="T19" fmla="*/ 0 h 693"/>
                <a:gd name="T20" fmla="*/ 0 w 421"/>
                <a:gd name="T21" fmla="*/ 196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1" h="693">
                  <a:moveTo>
                    <a:pt x="0" y="196"/>
                  </a:moveTo>
                  <a:lnTo>
                    <a:pt x="0" y="659"/>
                  </a:lnTo>
                  <a:lnTo>
                    <a:pt x="0" y="684"/>
                  </a:lnTo>
                  <a:lnTo>
                    <a:pt x="0" y="693"/>
                  </a:lnTo>
                  <a:lnTo>
                    <a:pt x="413" y="487"/>
                  </a:lnTo>
                  <a:lnTo>
                    <a:pt x="416" y="483"/>
                  </a:lnTo>
                  <a:lnTo>
                    <a:pt x="419" y="481"/>
                  </a:lnTo>
                  <a:lnTo>
                    <a:pt x="420" y="477"/>
                  </a:lnTo>
                  <a:lnTo>
                    <a:pt x="421" y="473"/>
                  </a:lnTo>
                  <a:lnTo>
                    <a:pt x="421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08">
              <a:extLst>
                <a:ext uri="{FF2B5EF4-FFF2-40B4-BE49-F238E27FC236}">
                  <a16:creationId xmlns:a16="http://schemas.microsoft.com/office/drawing/2014/main" id="{092DA59E-194E-4AF8-B419-DB773AD064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4463" y="1919288"/>
              <a:ext cx="195263" cy="85725"/>
            </a:xfrm>
            <a:custGeom>
              <a:avLst/>
              <a:gdLst>
                <a:gd name="T0" fmla="*/ 618 w 618"/>
                <a:gd name="T1" fmla="*/ 178 h 269"/>
                <a:gd name="T2" fmla="*/ 203 w 618"/>
                <a:gd name="T3" fmla="*/ 1 h 269"/>
                <a:gd name="T4" fmla="*/ 201 w 618"/>
                <a:gd name="T5" fmla="*/ 0 h 269"/>
                <a:gd name="T6" fmla="*/ 198 w 618"/>
                <a:gd name="T7" fmla="*/ 0 h 269"/>
                <a:gd name="T8" fmla="*/ 195 w 618"/>
                <a:gd name="T9" fmla="*/ 0 h 269"/>
                <a:gd name="T10" fmla="*/ 193 w 618"/>
                <a:gd name="T11" fmla="*/ 1 h 269"/>
                <a:gd name="T12" fmla="*/ 0 w 618"/>
                <a:gd name="T13" fmla="*/ 77 h 269"/>
                <a:gd name="T14" fmla="*/ 423 w 618"/>
                <a:gd name="T15" fmla="*/ 269 h 269"/>
                <a:gd name="T16" fmla="*/ 618 w 618"/>
                <a:gd name="T17" fmla="*/ 178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8" h="269">
                  <a:moveTo>
                    <a:pt x="618" y="178"/>
                  </a:moveTo>
                  <a:lnTo>
                    <a:pt x="203" y="1"/>
                  </a:lnTo>
                  <a:lnTo>
                    <a:pt x="201" y="0"/>
                  </a:lnTo>
                  <a:lnTo>
                    <a:pt x="198" y="0"/>
                  </a:lnTo>
                  <a:lnTo>
                    <a:pt x="195" y="0"/>
                  </a:lnTo>
                  <a:lnTo>
                    <a:pt x="193" y="1"/>
                  </a:lnTo>
                  <a:lnTo>
                    <a:pt x="0" y="77"/>
                  </a:lnTo>
                  <a:lnTo>
                    <a:pt x="423" y="269"/>
                  </a:lnTo>
                  <a:lnTo>
                    <a:pt x="618" y="1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2" name="Стрелка вправо 71"/>
          <p:cNvSpPr/>
          <p:nvPr/>
        </p:nvSpPr>
        <p:spPr>
          <a:xfrm>
            <a:off x="8395093" y="4432918"/>
            <a:ext cx="3796907" cy="669472"/>
          </a:xfrm>
          <a:prstGeom prst="rightArrow">
            <a:avLst>
              <a:gd name="adj1" fmla="val 50000"/>
              <a:gd name="adj2" fmla="val 23171"/>
            </a:avLst>
          </a:prstGeom>
          <a:solidFill>
            <a:srgbClr val="00206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9 КЛАСС</a:t>
            </a:r>
          </a:p>
        </p:txBody>
      </p:sp>
      <p:sp>
        <p:nvSpPr>
          <p:cNvPr id="4" name="Стрелка вправо 3"/>
          <p:cNvSpPr/>
          <p:nvPr/>
        </p:nvSpPr>
        <p:spPr>
          <a:xfrm>
            <a:off x="-40274" y="4432918"/>
            <a:ext cx="8441871" cy="669472"/>
          </a:xfrm>
          <a:prstGeom prst="rightArrow">
            <a:avLst>
              <a:gd name="adj1" fmla="val 50000"/>
              <a:gd name="adj2" fmla="val 23171"/>
            </a:avLst>
          </a:prstGeom>
          <a:solidFill>
            <a:srgbClr val="4472A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8 КЛАСС</a:t>
            </a:r>
          </a:p>
        </p:txBody>
      </p:sp>
      <p:graphicFrame>
        <p:nvGraphicFramePr>
          <p:cNvPr id="74" name="Диаграмма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5143431"/>
              </p:ext>
            </p:extLst>
          </p:nvPr>
        </p:nvGraphicFramePr>
        <p:xfrm>
          <a:off x="2873829" y="4950037"/>
          <a:ext cx="2911890" cy="1739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75" name="Диаграмма 7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0684384"/>
              </p:ext>
            </p:extLst>
          </p:nvPr>
        </p:nvGraphicFramePr>
        <p:xfrm>
          <a:off x="435014" y="4950037"/>
          <a:ext cx="3084002" cy="1739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489580" y="5578480"/>
            <a:ext cx="9748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FE2929"/>
                </a:solidFill>
              </a:rPr>
              <a:t>8,7%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3774524" y="5578001"/>
            <a:ext cx="10896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FE2929"/>
                </a:solidFill>
              </a:rPr>
              <a:t>12,3%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72038" y="6577790"/>
            <a:ext cx="11817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/>
              <a:t>АПРЕЛЬ 2024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7213359" y="6513217"/>
            <a:ext cx="11817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/>
              <a:t>АПРЕЛЬ 2024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3713344" y="6550223"/>
            <a:ext cx="13484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/>
              <a:t>СЕНТЯБРЬ 2024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6299749" y="5047034"/>
            <a:ext cx="0" cy="1718604"/>
          </a:xfrm>
          <a:prstGeom prst="line">
            <a:avLst/>
          </a:prstGeom>
          <a:ln>
            <a:solidFill>
              <a:srgbClr val="769BC9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Прямоугольник 78"/>
          <p:cNvSpPr/>
          <p:nvPr/>
        </p:nvSpPr>
        <p:spPr>
          <a:xfrm>
            <a:off x="9960079" y="6550223"/>
            <a:ext cx="13484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/>
              <a:t>СЕНТЯБРЬ 2024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2438483" y="4894775"/>
            <a:ext cx="147829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Планируют в</a:t>
            </a:r>
            <a:r>
              <a:rPr lang="ru-RU" sz="2400" b="1" dirty="0"/>
              <a:t> </a:t>
            </a:r>
          </a:p>
          <a:p>
            <a:pPr algn="ctr"/>
            <a:r>
              <a:rPr lang="ru-RU" sz="2400" b="1" dirty="0"/>
              <a:t>СПО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8395093" y="4822605"/>
            <a:ext cx="147829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Планируют в</a:t>
            </a:r>
            <a:r>
              <a:rPr lang="ru-RU" sz="2400" b="1" dirty="0"/>
              <a:t> </a:t>
            </a:r>
          </a:p>
          <a:p>
            <a:pPr algn="ctr"/>
            <a:r>
              <a:rPr lang="ru-RU" sz="2400" b="1" dirty="0"/>
              <a:t>10 класс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7243871" y="5520905"/>
            <a:ext cx="10896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FF679B"/>
                </a:solidFill>
              </a:rPr>
              <a:t>11,1%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10047816" y="5527244"/>
            <a:ext cx="10896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FF679B"/>
                </a:solidFill>
              </a:rPr>
              <a:t>16,1%</a:t>
            </a:r>
          </a:p>
        </p:txBody>
      </p:sp>
      <p:sp>
        <p:nvSpPr>
          <p:cNvPr id="87" name="Freeform 3461">
            <a:extLst>
              <a:ext uri="{FF2B5EF4-FFF2-40B4-BE49-F238E27FC236}">
                <a16:creationId xmlns:a16="http://schemas.microsoft.com/office/drawing/2014/main" id="{A1033046-C765-47EA-A081-3EE827DA51A6}"/>
              </a:ext>
            </a:extLst>
          </p:cNvPr>
          <p:cNvSpPr>
            <a:spLocks noEditPoints="1"/>
          </p:cNvSpPr>
          <p:nvPr/>
        </p:nvSpPr>
        <p:spPr bwMode="auto">
          <a:xfrm>
            <a:off x="1973017" y="1403825"/>
            <a:ext cx="772317" cy="748070"/>
          </a:xfrm>
          <a:custGeom>
            <a:avLst/>
            <a:gdLst>
              <a:gd name="T0" fmla="*/ 357 w 720"/>
              <a:gd name="T1" fmla="*/ 436 h 720"/>
              <a:gd name="T2" fmla="*/ 336 w 720"/>
              <a:gd name="T3" fmla="*/ 359 h 720"/>
              <a:gd name="T4" fmla="*/ 353 w 720"/>
              <a:gd name="T5" fmla="*/ 336 h 720"/>
              <a:gd name="T6" fmla="*/ 367 w 720"/>
              <a:gd name="T7" fmla="*/ 276 h 720"/>
              <a:gd name="T8" fmla="*/ 383 w 720"/>
              <a:gd name="T9" fmla="*/ 244 h 720"/>
              <a:gd name="T10" fmla="*/ 367 w 720"/>
              <a:gd name="T11" fmla="*/ 232 h 720"/>
              <a:gd name="T12" fmla="*/ 377 w 720"/>
              <a:gd name="T13" fmla="*/ 183 h 720"/>
              <a:gd name="T14" fmla="*/ 375 w 720"/>
              <a:gd name="T15" fmla="*/ 142 h 720"/>
              <a:gd name="T16" fmla="*/ 325 w 720"/>
              <a:gd name="T17" fmla="*/ 117 h 720"/>
              <a:gd name="T18" fmla="*/ 261 w 720"/>
              <a:gd name="T19" fmla="*/ 119 h 720"/>
              <a:gd name="T20" fmla="*/ 222 w 720"/>
              <a:gd name="T21" fmla="*/ 146 h 720"/>
              <a:gd name="T22" fmla="*/ 199 w 720"/>
              <a:gd name="T23" fmla="*/ 159 h 720"/>
              <a:gd name="T24" fmla="*/ 187 w 720"/>
              <a:gd name="T25" fmla="*/ 169 h 720"/>
              <a:gd name="T26" fmla="*/ 204 w 720"/>
              <a:gd name="T27" fmla="*/ 228 h 720"/>
              <a:gd name="T28" fmla="*/ 187 w 720"/>
              <a:gd name="T29" fmla="*/ 239 h 720"/>
              <a:gd name="T30" fmla="*/ 198 w 720"/>
              <a:gd name="T31" fmla="*/ 273 h 720"/>
              <a:gd name="T32" fmla="*/ 213 w 720"/>
              <a:gd name="T33" fmla="*/ 328 h 720"/>
              <a:gd name="T34" fmla="*/ 239 w 720"/>
              <a:gd name="T35" fmla="*/ 357 h 720"/>
              <a:gd name="T36" fmla="*/ 232 w 720"/>
              <a:gd name="T37" fmla="*/ 431 h 720"/>
              <a:gd name="T38" fmla="*/ 142 w 720"/>
              <a:gd name="T39" fmla="*/ 443 h 720"/>
              <a:gd name="T40" fmla="*/ 211 w 720"/>
              <a:gd name="T41" fmla="*/ 363 h 720"/>
              <a:gd name="T42" fmla="*/ 184 w 720"/>
              <a:gd name="T43" fmla="*/ 309 h 720"/>
              <a:gd name="T44" fmla="*/ 164 w 720"/>
              <a:gd name="T45" fmla="*/ 269 h 720"/>
              <a:gd name="T46" fmla="*/ 166 w 720"/>
              <a:gd name="T47" fmla="*/ 231 h 720"/>
              <a:gd name="T48" fmla="*/ 171 w 720"/>
              <a:gd name="T49" fmla="*/ 199 h 720"/>
              <a:gd name="T50" fmla="*/ 176 w 720"/>
              <a:gd name="T51" fmla="*/ 140 h 720"/>
              <a:gd name="T52" fmla="*/ 212 w 720"/>
              <a:gd name="T53" fmla="*/ 118 h 720"/>
              <a:gd name="T54" fmla="*/ 285 w 720"/>
              <a:gd name="T55" fmla="*/ 91 h 720"/>
              <a:gd name="T56" fmla="*/ 362 w 720"/>
              <a:gd name="T57" fmla="*/ 102 h 720"/>
              <a:gd name="T58" fmla="*/ 397 w 720"/>
              <a:gd name="T59" fmla="*/ 131 h 720"/>
              <a:gd name="T60" fmla="*/ 402 w 720"/>
              <a:gd name="T61" fmla="*/ 186 h 720"/>
              <a:gd name="T62" fmla="*/ 406 w 720"/>
              <a:gd name="T63" fmla="*/ 236 h 720"/>
              <a:gd name="T64" fmla="*/ 402 w 720"/>
              <a:gd name="T65" fmla="*/ 275 h 720"/>
              <a:gd name="T66" fmla="*/ 384 w 720"/>
              <a:gd name="T67" fmla="*/ 322 h 720"/>
              <a:gd name="T68" fmla="*/ 360 w 720"/>
              <a:gd name="T69" fmla="*/ 366 h 720"/>
              <a:gd name="T70" fmla="*/ 416 w 720"/>
              <a:gd name="T71" fmla="*/ 438 h 720"/>
              <a:gd name="T72" fmla="*/ 525 w 720"/>
              <a:gd name="T73" fmla="*/ 435 h 720"/>
              <a:gd name="T74" fmla="*/ 568 w 720"/>
              <a:gd name="T75" fmla="*/ 312 h 720"/>
              <a:gd name="T76" fmla="*/ 564 w 720"/>
              <a:gd name="T77" fmla="*/ 227 h 720"/>
              <a:gd name="T78" fmla="*/ 534 w 720"/>
              <a:gd name="T79" fmla="*/ 149 h 720"/>
              <a:gd name="T80" fmla="*/ 485 w 720"/>
              <a:gd name="T81" fmla="*/ 83 h 720"/>
              <a:gd name="T82" fmla="*/ 420 w 720"/>
              <a:gd name="T83" fmla="*/ 33 h 720"/>
              <a:gd name="T84" fmla="*/ 342 w 720"/>
              <a:gd name="T85" fmla="*/ 5 h 720"/>
              <a:gd name="T86" fmla="*/ 255 w 720"/>
              <a:gd name="T87" fmla="*/ 1 h 720"/>
              <a:gd name="T88" fmla="*/ 173 w 720"/>
              <a:gd name="T89" fmla="*/ 22 h 720"/>
              <a:gd name="T90" fmla="*/ 103 w 720"/>
              <a:gd name="T91" fmla="*/ 64 h 720"/>
              <a:gd name="T92" fmla="*/ 49 w 720"/>
              <a:gd name="T93" fmla="*/ 126 h 720"/>
              <a:gd name="T94" fmla="*/ 13 w 720"/>
              <a:gd name="T95" fmla="*/ 200 h 720"/>
              <a:gd name="T96" fmla="*/ 0 w 720"/>
              <a:gd name="T97" fmla="*/ 284 h 720"/>
              <a:gd name="T98" fmla="*/ 13 w 720"/>
              <a:gd name="T99" fmla="*/ 368 h 720"/>
              <a:gd name="T100" fmla="*/ 49 w 720"/>
              <a:gd name="T101" fmla="*/ 443 h 720"/>
              <a:gd name="T102" fmla="*/ 103 w 720"/>
              <a:gd name="T103" fmla="*/ 503 h 720"/>
              <a:gd name="T104" fmla="*/ 173 w 720"/>
              <a:gd name="T105" fmla="*/ 547 h 720"/>
              <a:gd name="T106" fmla="*/ 255 w 720"/>
              <a:gd name="T107" fmla="*/ 567 h 720"/>
              <a:gd name="T108" fmla="*/ 339 w 720"/>
              <a:gd name="T109" fmla="*/ 563 h 720"/>
              <a:gd name="T110" fmla="*/ 476 w 720"/>
              <a:gd name="T111" fmla="*/ 494 h 720"/>
              <a:gd name="T112" fmla="*/ 719 w 720"/>
              <a:gd name="T113" fmla="*/ 712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0" h="720">
                <a:moveTo>
                  <a:pt x="416" y="465"/>
                </a:moveTo>
                <a:lnTo>
                  <a:pt x="406" y="459"/>
                </a:lnTo>
                <a:lnTo>
                  <a:pt x="397" y="456"/>
                </a:lnTo>
                <a:lnTo>
                  <a:pt x="384" y="449"/>
                </a:lnTo>
                <a:lnTo>
                  <a:pt x="370" y="443"/>
                </a:lnTo>
                <a:lnTo>
                  <a:pt x="357" y="436"/>
                </a:lnTo>
                <a:lnTo>
                  <a:pt x="344" y="431"/>
                </a:lnTo>
                <a:lnTo>
                  <a:pt x="340" y="429"/>
                </a:lnTo>
                <a:lnTo>
                  <a:pt x="338" y="426"/>
                </a:lnTo>
                <a:lnTo>
                  <a:pt x="336" y="423"/>
                </a:lnTo>
                <a:lnTo>
                  <a:pt x="336" y="420"/>
                </a:lnTo>
                <a:lnTo>
                  <a:pt x="336" y="359"/>
                </a:lnTo>
                <a:lnTo>
                  <a:pt x="336" y="357"/>
                </a:lnTo>
                <a:lnTo>
                  <a:pt x="338" y="353"/>
                </a:lnTo>
                <a:lnTo>
                  <a:pt x="340" y="350"/>
                </a:lnTo>
                <a:lnTo>
                  <a:pt x="344" y="349"/>
                </a:lnTo>
                <a:lnTo>
                  <a:pt x="347" y="346"/>
                </a:lnTo>
                <a:lnTo>
                  <a:pt x="353" y="336"/>
                </a:lnTo>
                <a:lnTo>
                  <a:pt x="357" y="328"/>
                </a:lnTo>
                <a:lnTo>
                  <a:pt x="360" y="317"/>
                </a:lnTo>
                <a:lnTo>
                  <a:pt x="362" y="303"/>
                </a:lnTo>
                <a:lnTo>
                  <a:pt x="363" y="284"/>
                </a:lnTo>
                <a:lnTo>
                  <a:pt x="365" y="280"/>
                </a:lnTo>
                <a:lnTo>
                  <a:pt x="367" y="276"/>
                </a:lnTo>
                <a:lnTo>
                  <a:pt x="371" y="273"/>
                </a:lnTo>
                <a:lnTo>
                  <a:pt x="375" y="272"/>
                </a:lnTo>
                <a:lnTo>
                  <a:pt x="377" y="269"/>
                </a:lnTo>
                <a:lnTo>
                  <a:pt x="381" y="262"/>
                </a:lnTo>
                <a:lnTo>
                  <a:pt x="383" y="253"/>
                </a:lnTo>
                <a:lnTo>
                  <a:pt x="383" y="244"/>
                </a:lnTo>
                <a:lnTo>
                  <a:pt x="381" y="239"/>
                </a:lnTo>
                <a:lnTo>
                  <a:pt x="379" y="236"/>
                </a:lnTo>
                <a:lnTo>
                  <a:pt x="377" y="236"/>
                </a:lnTo>
                <a:lnTo>
                  <a:pt x="376" y="236"/>
                </a:lnTo>
                <a:lnTo>
                  <a:pt x="371" y="235"/>
                </a:lnTo>
                <a:lnTo>
                  <a:pt x="367" y="232"/>
                </a:lnTo>
                <a:lnTo>
                  <a:pt x="365" y="228"/>
                </a:lnTo>
                <a:lnTo>
                  <a:pt x="365" y="223"/>
                </a:lnTo>
                <a:lnTo>
                  <a:pt x="366" y="217"/>
                </a:lnTo>
                <a:lnTo>
                  <a:pt x="369" y="209"/>
                </a:lnTo>
                <a:lnTo>
                  <a:pt x="374" y="197"/>
                </a:lnTo>
                <a:lnTo>
                  <a:pt x="377" y="183"/>
                </a:lnTo>
                <a:lnTo>
                  <a:pt x="380" y="176"/>
                </a:lnTo>
                <a:lnTo>
                  <a:pt x="380" y="168"/>
                </a:lnTo>
                <a:lnTo>
                  <a:pt x="380" y="159"/>
                </a:lnTo>
                <a:lnTo>
                  <a:pt x="379" y="150"/>
                </a:lnTo>
                <a:lnTo>
                  <a:pt x="377" y="146"/>
                </a:lnTo>
                <a:lnTo>
                  <a:pt x="375" y="142"/>
                </a:lnTo>
                <a:lnTo>
                  <a:pt x="372" y="138"/>
                </a:lnTo>
                <a:lnTo>
                  <a:pt x="369" y="135"/>
                </a:lnTo>
                <a:lnTo>
                  <a:pt x="360" y="128"/>
                </a:lnTo>
                <a:lnTo>
                  <a:pt x="349" y="123"/>
                </a:lnTo>
                <a:lnTo>
                  <a:pt x="338" y="119"/>
                </a:lnTo>
                <a:lnTo>
                  <a:pt x="325" y="117"/>
                </a:lnTo>
                <a:lnTo>
                  <a:pt x="312" y="115"/>
                </a:lnTo>
                <a:lnTo>
                  <a:pt x="299" y="114"/>
                </a:lnTo>
                <a:lnTo>
                  <a:pt x="299" y="114"/>
                </a:lnTo>
                <a:lnTo>
                  <a:pt x="286" y="115"/>
                </a:lnTo>
                <a:lnTo>
                  <a:pt x="273" y="117"/>
                </a:lnTo>
                <a:lnTo>
                  <a:pt x="261" y="119"/>
                </a:lnTo>
                <a:lnTo>
                  <a:pt x="249" y="123"/>
                </a:lnTo>
                <a:lnTo>
                  <a:pt x="239" y="128"/>
                </a:lnTo>
                <a:lnTo>
                  <a:pt x="230" y="135"/>
                </a:lnTo>
                <a:lnTo>
                  <a:pt x="227" y="138"/>
                </a:lnTo>
                <a:lnTo>
                  <a:pt x="223" y="142"/>
                </a:lnTo>
                <a:lnTo>
                  <a:pt x="222" y="146"/>
                </a:lnTo>
                <a:lnTo>
                  <a:pt x="220" y="150"/>
                </a:lnTo>
                <a:lnTo>
                  <a:pt x="218" y="155"/>
                </a:lnTo>
                <a:lnTo>
                  <a:pt x="214" y="158"/>
                </a:lnTo>
                <a:lnTo>
                  <a:pt x="211" y="159"/>
                </a:lnTo>
                <a:lnTo>
                  <a:pt x="207" y="159"/>
                </a:lnTo>
                <a:lnTo>
                  <a:pt x="199" y="159"/>
                </a:lnTo>
                <a:lnTo>
                  <a:pt x="194" y="159"/>
                </a:lnTo>
                <a:lnTo>
                  <a:pt x="190" y="159"/>
                </a:lnTo>
                <a:lnTo>
                  <a:pt x="189" y="160"/>
                </a:lnTo>
                <a:lnTo>
                  <a:pt x="187" y="163"/>
                </a:lnTo>
                <a:lnTo>
                  <a:pt x="187" y="165"/>
                </a:lnTo>
                <a:lnTo>
                  <a:pt x="187" y="169"/>
                </a:lnTo>
                <a:lnTo>
                  <a:pt x="189" y="174"/>
                </a:lnTo>
                <a:lnTo>
                  <a:pt x="193" y="188"/>
                </a:lnTo>
                <a:lnTo>
                  <a:pt x="200" y="206"/>
                </a:lnTo>
                <a:lnTo>
                  <a:pt x="204" y="217"/>
                </a:lnTo>
                <a:lnTo>
                  <a:pt x="205" y="223"/>
                </a:lnTo>
                <a:lnTo>
                  <a:pt x="204" y="228"/>
                </a:lnTo>
                <a:lnTo>
                  <a:pt x="202" y="232"/>
                </a:lnTo>
                <a:lnTo>
                  <a:pt x="198" y="235"/>
                </a:lnTo>
                <a:lnTo>
                  <a:pt x="194" y="236"/>
                </a:lnTo>
                <a:lnTo>
                  <a:pt x="191" y="236"/>
                </a:lnTo>
                <a:lnTo>
                  <a:pt x="190" y="236"/>
                </a:lnTo>
                <a:lnTo>
                  <a:pt x="187" y="239"/>
                </a:lnTo>
                <a:lnTo>
                  <a:pt x="186" y="244"/>
                </a:lnTo>
                <a:lnTo>
                  <a:pt x="186" y="254"/>
                </a:lnTo>
                <a:lnTo>
                  <a:pt x="187" y="263"/>
                </a:lnTo>
                <a:lnTo>
                  <a:pt x="191" y="269"/>
                </a:lnTo>
                <a:lnTo>
                  <a:pt x="194" y="272"/>
                </a:lnTo>
                <a:lnTo>
                  <a:pt x="198" y="273"/>
                </a:lnTo>
                <a:lnTo>
                  <a:pt x="202" y="276"/>
                </a:lnTo>
                <a:lnTo>
                  <a:pt x="204" y="280"/>
                </a:lnTo>
                <a:lnTo>
                  <a:pt x="205" y="284"/>
                </a:lnTo>
                <a:lnTo>
                  <a:pt x="207" y="303"/>
                </a:lnTo>
                <a:lnTo>
                  <a:pt x="209" y="317"/>
                </a:lnTo>
                <a:lnTo>
                  <a:pt x="213" y="328"/>
                </a:lnTo>
                <a:lnTo>
                  <a:pt x="218" y="336"/>
                </a:lnTo>
                <a:lnTo>
                  <a:pt x="227" y="346"/>
                </a:lnTo>
                <a:lnTo>
                  <a:pt x="231" y="349"/>
                </a:lnTo>
                <a:lnTo>
                  <a:pt x="235" y="350"/>
                </a:lnTo>
                <a:lnTo>
                  <a:pt x="238" y="353"/>
                </a:lnTo>
                <a:lnTo>
                  <a:pt x="239" y="357"/>
                </a:lnTo>
                <a:lnTo>
                  <a:pt x="240" y="359"/>
                </a:lnTo>
                <a:lnTo>
                  <a:pt x="240" y="420"/>
                </a:lnTo>
                <a:lnTo>
                  <a:pt x="239" y="423"/>
                </a:lnTo>
                <a:lnTo>
                  <a:pt x="238" y="426"/>
                </a:lnTo>
                <a:lnTo>
                  <a:pt x="235" y="429"/>
                </a:lnTo>
                <a:lnTo>
                  <a:pt x="232" y="431"/>
                </a:lnTo>
                <a:lnTo>
                  <a:pt x="227" y="434"/>
                </a:lnTo>
                <a:lnTo>
                  <a:pt x="208" y="440"/>
                </a:lnTo>
                <a:lnTo>
                  <a:pt x="189" y="448"/>
                </a:lnTo>
                <a:lnTo>
                  <a:pt x="171" y="457"/>
                </a:lnTo>
                <a:lnTo>
                  <a:pt x="153" y="465"/>
                </a:lnTo>
                <a:lnTo>
                  <a:pt x="142" y="443"/>
                </a:lnTo>
                <a:lnTo>
                  <a:pt x="160" y="435"/>
                </a:lnTo>
                <a:lnTo>
                  <a:pt x="178" y="427"/>
                </a:lnTo>
                <a:lnTo>
                  <a:pt x="198" y="420"/>
                </a:lnTo>
                <a:lnTo>
                  <a:pt x="216" y="412"/>
                </a:lnTo>
                <a:lnTo>
                  <a:pt x="216" y="367"/>
                </a:lnTo>
                <a:lnTo>
                  <a:pt x="211" y="363"/>
                </a:lnTo>
                <a:lnTo>
                  <a:pt x="205" y="359"/>
                </a:lnTo>
                <a:lnTo>
                  <a:pt x="200" y="353"/>
                </a:lnTo>
                <a:lnTo>
                  <a:pt x="195" y="345"/>
                </a:lnTo>
                <a:lnTo>
                  <a:pt x="190" y="335"/>
                </a:lnTo>
                <a:lnTo>
                  <a:pt x="186" y="323"/>
                </a:lnTo>
                <a:lnTo>
                  <a:pt x="184" y="309"/>
                </a:lnTo>
                <a:lnTo>
                  <a:pt x="181" y="292"/>
                </a:lnTo>
                <a:lnTo>
                  <a:pt x="177" y="290"/>
                </a:lnTo>
                <a:lnTo>
                  <a:pt x="173" y="286"/>
                </a:lnTo>
                <a:lnTo>
                  <a:pt x="169" y="281"/>
                </a:lnTo>
                <a:lnTo>
                  <a:pt x="167" y="276"/>
                </a:lnTo>
                <a:lnTo>
                  <a:pt x="164" y="269"/>
                </a:lnTo>
                <a:lnTo>
                  <a:pt x="163" y="263"/>
                </a:lnTo>
                <a:lnTo>
                  <a:pt x="162" y="257"/>
                </a:lnTo>
                <a:lnTo>
                  <a:pt x="162" y="250"/>
                </a:lnTo>
                <a:lnTo>
                  <a:pt x="162" y="242"/>
                </a:lnTo>
                <a:lnTo>
                  <a:pt x="163" y="236"/>
                </a:lnTo>
                <a:lnTo>
                  <a:pt x="166" y="231"/>
                </a:lnTo>
                <a:lnTo>
                  <a:pt x="168" y="224"/>
                </a:lnTo>
                <a:lnTo>
                  <a:pt x="172" y="219"/>
                </a:lnTo>
                <a:lnTo>
                  <a:pt x="177" y="215"/>
                </a:lnTo>
                <a:lnTo>
                  <a:pt x="177" y="215"/>
                </a:lnTo>
                <a:lnTo>
                  <a:pt x="177" y="215"/>
                </a:lnTo>
                <a:lnTo>
                  <a:pt x="171" y="199"/>
                </a:lnTo>
                <a:lnTo>
                  <a:pt x="166" y="179"/>
                </a:lnTo>
                <a:lnTo>
                  <a:pt x="164" y="169"/>
                </a:lnTo>
                <a:lnTo>
                  <a:pt x="164" y="160"/>
                </a:lnTo>
                <a:lnTo>
                  <a:pt x="166" y="153"/>
                </a:lnTo>
                <a:lnTo>
                  <a:pt x="171" y="145"/>
                </a:lnTo>
                <a:lnTo>
                  <a:pt x="176" y="140"/>
                </a:lnTo>
                <a:lnTo>
                  <a:pt x="182" y="136"/>
                </a:lnTo>
                <a:lnTo>
                  <a:pt x="191" y="135"/>
                </a:lnTo>
                <a:lnTo>
                  <a:pt x="200" y="135"/>
                </a:lnTo>
                <a:lnTo>
                  <a:pt x="204" y="128"/>
                </a:lnTo>
                <a:lnTo>
                  <a:pt x="208" y="123"/>
                </a:lnTo>
                <a:lnTo>
                  <a:pt x="212" y="118"/>
                </a:lnTo>
                <a:lnTo>
                  <a:pt x="217" y="114"/>
                </a:lnTo>
                <a:lnTo>
                  <a:pt x="229" y="106"/>
                </a:lnTo>
                <a:lnTo>
                  <a:pt x="241" y="100"/>
                </a:lnTo>
                <a:lnTo>
                  <a:pt x="255" y="96"/>
                </a:lnTo>
                <a:lnTo>
                  <a:pt x="271" y="92"/>
                </a:lnTo>
                <a:lnTo>
                  <a:pt x="285" y="91"/>
                </a:lnTo>
                <a:lnTo>
                  <a:pt x="299" y="90"/>
                </a:lnTo>
                <a:lnTo>
                  <a:pt x="299" y="90"/>
                </a:lnTo>
                <a:lnTo>
                  <a:pt x="315" y="91"/>
                </a:lnTo>
                <a:lnTo>
                  <a:pt x="331" y="93"/>
                </a:lnTo>
                <a:lnTo>
                  <a:pt x="347" y="97"/>
                </a:lnTo>
                <a:lnTo>
                  <a:pt x="362" y="102"/>
                </a:lnTo>
                <a:lnTo>
                  <a:pt x="370" y="106"/>
                </a:lnTo>
                <a:lnTo>
                  <a:pt x="376" y="110"/>
                </a:lnTo>
                <a:lnTo>
                  <a:pt x="383" y="114"/>
                </a:lnTo>
                <a:lnTo>
                  <a:pt x="388" y="119"/>
                </a:lnTo>
                <a:lnTo>
                  <a:pt x="393" y="124"/>
                </a:lnTo>
                <a:lnTo>
                  <a:pt x="397" y="131"/>
                </a:lnTo>
                <a:lnTo>
                  <a:pt x="399" y="137"/>
                </a:lnTo>
                <a:lnTo>
                  <a:pt x="402" y="145"/>
                </a:lnTo>
                <a:lnTo>
                  <a:pt x="404" y="155"/>
                </a:lnTo>
                <a:lnTo>
                  <a:pt x="404" y="165"/>
                </a:lnTo>
                <a:lnTo>
                  <a:pt x="403" y="176"/>
                </a:lnTo>
                <a:lnTo>
                  <a:pt x="402" y="186"/>
                </a:lnTo>
                <a:lnTo>
                  <a:pt x="397" y="203"/>
                </a:lnTo>
                <a:lnTo>
                  <a:pt x="392" y="215"/>
                </a:lnTo>
                <a:lnTo>
                  <a:pt x="397" y="219"/>
                </a:lnTo>
                <a:lnTo>
                  <a:pt x="401" y="224"/>
                </a:lnTo>
                <a:lnTo>
                  <a:pt x="403" y="230"/>
                </a:lnTo>
                <a:lnTo>
                  <a:pt x="406" y="236"/>
                </a:lnTo>
                <a:lnTo>
                  <a:pt x="406" y="242"/>
                </a:lnTo>
                <a:lnTo>
                  <a:pt x="407" y="249"/>
                </a:lnTo>
                <a:lnTo>
                  <a:pt x="407" y="257"/>
                </a:lnTo>
                <a:lnTo>
                  <a:pt x="406" y="263"/>
                </a:lnTo>
                <a:lnTo>
                  <a:pt x="404" y="269"/>
                </a:lnTo>
                <a:lnTo>
                  <a:pt x="402" y="275"/>
                </a:lnTo>
                <a:lnTo>
                  <a:pt x="399" y="281"/>
                </a:lnTo>
                <a:lnTo>
                  <a:pt x="395" y="286"/>
                </a:lnTo>
                <a:lnTo>
                  <a:pt x="392" y="290"/>
                </a:lnTo>
                <a:lnTo>
                  <a:pt x="386" y="292"/>
                </a:lnTo>
                <a:lnTo>
                  <a:pt x="385" y="309"/>
                </a:lnTo>
                <a:lnTo>
                  <a:pt x="384" y="322"/>
                </a:lnTo>
                <a:lnTo>
                  <a:pt x="380" y="334"/>
                </a:lnTo>
                <a:lnTo>
                  <a:pt x="376" y="344"/>
                </a:lnTo>
                <a:lnTo>
                  <a:pt x="372" y="352"/>
                </a:lnTo>
                <a:lnTo>
                  <a:pt x="369" y="358"/>
                </a:lnTo>
                <a:lnTo>
                  <a:pt x="363" y="363"/>
                </a:lnTo>
                <a:lnTo>
                  <a:pt x="360" y="366"/>
                </a:lnTo>
                <a:lnTo>
                  <a:pt x="360" y="412"/>
                </a:lnTo>
                <a:lnTo>
                  <a:pt x="372" y="417"/>
                </a:lnTo>
                <a:lnTo>
                  <a:pt x="384" y="422"/>
                </a:lnTo>
                <a:lnTo>
                  <a:pt x="395" y="429"/>
                </a:lnTo>
                <a:lnTo>
                  <a:pt x="407" y="434"/>
                </a:lnTo>
                <a:lnTo>
                  <a:pt x="416" y="438"/>
                </a:lnTo>
                <a:lnTo>
                  <a:pt x="426" y="443"/>
                </a:lnTo>
                <a:lnTo>
                  <a:pt x="416" y="465"/>
                </a:lnTo>
                <a:close/>
                <a:moveTo>
                  <a:pt x="717" y="700"/>
                </a:moveTo>
                <a:lnTo>
                  <a:pt x="494" y="476"/>
                </a:lnTo>
                <a:lnTo>
                  <a:pt x="511" y="457"/>
                </a:lnTo>
                <a:lnTo>
                  <a:pt x="525" y="435"/>
                </a:lnTo>
                <a:lnTo>
                  <a:pt x="538" y="413"/>
                </a:lnTo>
                <a:lnTo>
                  <a:pt x="548" y="389"/>
                </a:lnTo>
                <a:lnTo>
                  <a:pt x="557" y="364"/>
                </a:lnTo>
                <a:lnTo>
                  <a:pt x="564" y="339"/>
                </a:lnTo>
                <a:lnTo>
                  <a:pt x="566" y="325"/>
                </a:lnTo>
                <a:lnTo>
                  <a:pt x="568" y="312"/>
                </a:lnTo>
                <a:lnTo>
                  <a:pt x="569" y="298"/>
                </a:lnTo>
                <a:lnTo>
                  <a:pt x="569" y="284"/>
                </a:lnTo>
                <a:lnTo>
                  <a:pt x="569" y="269"/>
                </a:lnTo>
                <a:lnTo>
                  <a:pt x="568" y="255"/>
                </a:lnTo>
                <a:lnTo>
                  <a:pt x="566" y="241"/>
                </a:lnTo>
                <a:lnTo>
                  <a:pt x="564" y="227"/>
                </a:lnTo>
                <a:lnTo>
                  <a:pt x="560" y="213"/>
                </a:lnTo>
                <a:lnTo>
                  <a:pt x="556" y="200"/>
                </a:lnTo>
                <a:lnTo>
                  <a:pt x="552" y="186"/>
                </a:lnTo>
                <a:lnTo>
                  <a:pt x="547" y="173"/>
                </a:lnTo>
                <a:lnTo>
                  <a:pt x="541" y="160"/>
                </a:lnTo>
                <a:lnTo>
                  <a:pt x="534" y="149"/>
                </a:lnTo>
                <a:lnTo>
                  <a:pt x="528" y="137"/>
                </a:lnTo>
                <a:lnTo>
                  <a:pt x="520" y="126"/>
                </a:lnTo>
                <a:lnTo>
                  <a:pt x="512" y="114"/>
                </a:lnTo>
                <a:lnTo>
                  <a:pt x="503" y="102"/>
                </a:lnTo>
                <a:lnTo>
                  <a:pt x="494" y="92"/>
                </a:lnTo>
                <a:lnTo>
                  <a:pt x="485" y="83"/>
                </a:lnTo>
                <a:lnTo>
                  <a:pt x="475" y="73"/>
                </a:lnTo>
                <a:lnTo>
                  <a:pt x="465" y="64"/>
                </a:lnTo>
                <a:lnTo>
                  <a:pt x="455" y="56"/>
                </a:lnTo>
                <a:lnTo>
                  <a:pt x="443" y="48"/>
                </a:lnTo>
                <a:lnTo>
                  <a:pt x="431" y="41"/>
                </a:lnTo>
                <a:lnTo>
                  <a:pt x="420" y="33"/>
                </a:lnTo>
                <a:lnTo>
                  <a:pt x="407" y="28"/>
                </a:lnTo>
                <a:lnTo>
                  <a:pt x="395" y="22"/>
                </a:lnTo>
                <a:lnTo>
                  <a:pt x="383" y="16"/>
                </a:lnTo>
                <a:lnTo>
                  <a:pt x="369" y="13"/>
                </a:lnTo>
                <a:lnTo>
                  <a:pt x="356" y="9"/>
                </a:lnTo>
                <a:lnTo>
                  <a:pt x="342" y="5"/>
                </a:lnTo>
                <a:lnTo>
                  <a:pt x="327" y="2"/>
                </a:lnTo>
                <a:lnTo>
                  <a:pt x="313" y="1"/>
                </a:lnTo>
                <a:lnTo>
                  <a:pt x="299" y="0"/>
                </a:lnTo>
                <a:lnTo>
                  <a:pt x="284" y="0"/>
                </a:lnTo>
                <a:lnTo>
                  <a:pt x="270" y="0"/>
                </a:lnTo>
                <a:lnTo>
                  <a:pt x="255" y="1"/>
                </a:lnTo>
                <a:lnTo>
                  <a:pt x="241" y="2"/>
                </a:lnTo>
                <a:lnTo>
                  <a:pt x="227" y="5"/>
                </a:lnTo>
                <a:lnTo>
                  <a:pt x="213" y="9"/>
                </a:lnTo>
                <a:lnTo>
                  <a:pt x="200" y="13"/>
                </a:lnTo>
                <a:lnTo>
                  <a:pt x="186" y="16"/>
                </a:lnTo>
                <a:lnTo>
                  <a:pt x="173" y="22"/>
                </a:lnTo>
                <a:lnTo>
                  <a:pt x="160" y="28"/>
                </a:lnTo>
                <a:lnTo>
                  <a:pt x="149" y="33"/>
                </a:lnTo>
                <a:lnTo>
                  <a:pt x="137" y="41"/>
                </a:lnTo>
                <a:lnTo>
                  <a:pt x="126" y="48"/>
                </a:lnTo>
                <a:lnTo>
                  <a:pt x="114" y="56"/>
                </a:lnTo>
                <a:lnTo>
                  <a:pt x="103" y="64"/>
                </a:lnTo>
                <a:lnTo>
                  <a:pt x="92" y="73"/>
                </a:lnTo>
                <a:lnTo>
                  <a:pt x="83" y="83"/>
                </a:lnTo>
                <a:lnTo>
                  <a:pt x="73" y="92"/>
                </a:lnTo>
                <a:lnTo>
                  <a:pt x="64" y="102"/>
                </a:lnTo>
                <a:lnTo>
                  <a:pt x="56" y="114"/>
                </a:lnTo>
                <a:lnTo>
                  <a:pt x="49" y="126"/>
                </a:lnTo>
                <a:lnTo>
                  <a:pt x="41" y="137"/>
                </a:lnTo>
                <a:lnTo>
                  <a:pt x="33" y="149"/>
                </a:lnTo>
                <a:lnTo>
                  <a:pt x="28" y="160"/>
                </a:lnTo>
                <a:lnTo>
                  <a:pt x="22" y="173"/>
                </a:lnTo>
                <a:lnTo>
                  <a:pt x="17" y="186"/>
                </a:lnTo>
                <a:lnTo>
                  <a:pt x="13" y="200"/>
                </a:lnTo>
                <a:lnTo>
                  <a:pt x="9" y="213"/>
                </a:lnTo>
                <a:lnTo>
                  <a:pt x="5" y="227"/>
                </a:lnTo>
                <a:lnTo>
                  <a:pt x="2" y="241"/>
                </a:lnTo>
                <a:lnTo>
                  <a:pt x="1" y="255"/>
                </a:lnTo>
                <a:lnTo>
                  <a:pt x="0" y="269"/>
                </a:lnTo>
                <a:lnTo>
                  <a:pt x="0" y="284"/>
                </a:lnTo>
                <a:lnTo>
                  <a:pt x="0" y="299"/>
                </a:lnTo>
                <a:lnTo>
                  <a:pt x="1" y="313"/>
                </a:lnTo>
                <a:lnTo>
                  <a:pt x="2" y="327"/>
                </a:lnTo>
                <a:lnTo>
                  <a:pt x="5" y="341"/>
                </a:lnTo>
                <a:lnTo>
                  <a:pt x="9" y="355"/>
                </a:lnTo>
                <a:lnTo>
                  <a:pt x="13" y="368"/>
                </a:lnTo>
                <a:lnTo>
                  <a:pt x="17" y="382"/>
                </a:lnTo>
                <a:lnTo>
                  <a:pt x="22" y="395"/>
                </a:lnTo>
                <a:lnTo>
                  <a:pt x="28" y="407"/>
                </a:lnTo>
                <a:lnTo>
                  <a:pt x="33" y="420"/>
                </a:lnTo>
                <a:lnTo>
                  <a:pt x="41" y="431"/>
                </a:lnTo>
                <a:lnTo>
                  <a:pt x="49" y="443"/>
                </a:lnTo>
                <a:lnTo>
                  <a:pt x="56" y="454"/>
                </a:lnTo>
                <a:lnTo>
                  <a:pt x="64" y="465"/>
                </a:lnTo>
                <a:lnTo>
                  <a:pt x="73" y="475"/>
                </a:lnTo>
                <a:lnTo>
                  <a:pt x="83" y="485"/>
                </a:lnTo>
                <a:lnTo>
                  <a:pt x="92" y="494"/>
                </a:lnTo>
                <a:lnTo>
                  <a:pt x="103" y="503"/>
                </a:lnTo>
                <a:lnTo>
                  <a:pt x="114" y="512"/>
                </a:lnTo>
                <a:lnTo>
                  <a:pt x="126" y="520"/>
                </a:lnTo>
                <a:lnTo>
                  <a:pt x="137" y="528"/>
                </a:lnTo>
                <a:lnTo>
                  <a:pt x="149" y="534"/>
                </a:lnTo>
                <a:lnTo>
                  <a:pt x="160" y="540"/>
                </a:lnTo>
                <a:lnTo>
                  <a:pt x="173" y="547"/>
                </a:lnTo>
                <a:lnTo>
                  <a:pt x="186" y="552"/>
                </a:lnTo>
                <a:lnTo>
                  <a:pt x="200" y="556"/>
                </a:lnTo>
                <a:lnTo>
                  <a:pt x="213" y="560"/>
                </a:lnTo>
                <a:lnTo>
                  <a:pt x="227" y="563"/>
                </a:lnTo>
                <a:lnTo>
                  <a:pt x="241" y="566"/>
                </a:lnTo>
                <a:lnTo>
                  <a:pt x="255" y="567"/>
                </a:lnTo>
                <a:lnTo>
                  <a:pt x="270" y="569"/>
                </a:lnTo>
                <a:lnTo>
                  <a:pt x="284" y="569"/>
                </a:lnTo>
                <a:lnTo>
                  <a:pt x="298" y="569"/>
                </a:lnTo>
                <a:lnTo>
                  <a:pt x="312" y="567"/>
                </a:lnTo>
                <a:lnTo>
                  <a:pt x="325" y="566"/>
                </a:lnTo>
                <a:lnTo>
                  <a:pt x="339" y="563"/>
                </a:lnTo>
                <a:lnTo>
                  <a:pt x="365" y="557"/>
                </a:lnTo>
                <a:lnTo>
                  <a:pt x="389" y="548"/>
                </a:lnTo>
                <a:lnTo>
                  <a:pt x="413" y="538"/>
                </a:lnTo>
                <a:lnTo>
                  <a:pt x="435" y="525"/>
                </a:lnTo>
                <a:lnTo>
                  <a:pt x="457" y="511"/>
                </a:lnTo>
                <a:lnTo>
                  <a:pt x="476" y="494"/>
                </a:lnTo>
                <a:lnTo>
                  <a:pt x="700" y="716"/>
                </a:lnTo>
                <a:lnTo>
                  <a:pt x="704" y="719"/>
                </a:lnTo>
                <a:lnTo>
                  <a:pt x="709" y="720"/>
                </a:lnTo>
                <a:lnTo>
                  <a:pt x="713" y="719"/>
                </a:lnTo>
                <a:lnTo>
                  <a:pt x="717" y="716"/>
                </a:lnTo>
                <a:lnTo>
                  <a:pt x="719" y="712"/>
                </a:lnTo>
                <a:lnTo>
                  <a:pt x="720" y="709"/>
                </a:lnTo>
                <a:lnTo>
                  <a:pt x="719" y="703"/>
                </a:lnTo>
                <a:lnTo>
                  <a:pt x="717" y="7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8" name="Group 74">
            <a:extLst>
              <a:ext uri="{FF2B5EF4-FFF2-40B4-BE49-F238E27FC236}">
                <a16:creationId xmlns:a16="http://schemas.microsoft.com/office/drawing/2014/main" id="{87DBEDF6-2BE5-40E5-913D-0A2AC361D6BC}"/>
              </a:ext>
            </a:extLst>
          </p:cNvPr>
          <p:cNvGrpSpPr/>
          <p:nvPr/>
        </p:nvGrpSpPr>
        <p:grpSpPr>
          <a:xfrm>
            <a:off x="9643517" y="1540245"/>
            <a:ext cx="404299" cy="461436"/>
            <a:chOff x="7666038" y="5922963"/>
            <a:chExt cx="185737" cy="285750"/>
          </a:xfrm>
          <a:solidFill>
            <a:schemeClr val="bg1"/>
          </a:solidFill>
        </p:grpSpPr>
        <p:sp>
          <p:nvSpPr>
            <p:cNvPr id="89" name="Freeform 3584">
              <a:extLst>
                <a:ext uri="{FF2B5EF4-FFF2-40B4-BE49-F238E27FC236}">
                  <a16:creationId xmlns:a16="http://schemas.microsoft.com/office/drawing/2014/main" id="{96B44FB5-B482-4520-AA3A-B239C765E6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9850" y="5922963"/>
              <a:ext cx="95250" cy="95250"/>
            </a:xfrm>
            <a:custGeom>
              <a:avLst/>
              <a:gdLst>
                <a:gd name="T0" fmla="*/ 133 w 240"/>
                <a:gd name="T1" fmla="*/ 239 h 240"/>
                <a:gd name="T2" fmla="*/ 156 w 240"/>
                <a:gd name="T3" fmla="*/ 235 h 240"/>
                <a:gd name="T4" fmla="*/ 177 w 240"/>
                <a:gd name="T5" fmla="*/ 226 h 240"/>
                <a:gd name="T6" fmla="*/ 197 w 240"/>
                <a:gd name="T7" fmla="*/ 212 h 240"/>
                <a:gd name="T8" fmla="*/ 213 w 240"/>
                <a:gd name="T9" fmla="*/ 196 h 240"/>
                <a:gd name="T10" fmla="*/ 226 w 240"/>
                <a:gd name="T11" fmla="*/ 177 h 240"/>
                <a:gd name="T12" fmla="*/ 235 w 240"/>
                <a:gd name="T13" fmla="*/ 155 h 240"/>
                <a:gd name="T14" fmla="*/ 240 w 240"/>
                <a:gd name="T15" fmla="*/ 132 h 240"/>
                <a:gd name="T16" fmla="*/ 240 w 240"/>
                <a:gd name="T17" fmla="*/ 108 h 240"/>
                <a:gd name="T18" fmla="*/ 235 w 240"/>
                <a:gd name="T19" fmla="*/ 83 h 240"/>
                <a:gd name="T20" fmla="*/ 226 w 240"/>
                <a:gd name="T21" fmla="*/ 63 h 240"/>
                <a:gd name="T22" fmla="*/ 213 w 240"/>
                <a:gd name="T23" fmla="*/ 43 h 240"/>
                <a:gd name="T24" fmla="*/ 197 w 240"/>
                <a:gd name="T25" fmla="*/ 27 h 240"/>
                <a:gd name="T26" fmla="*/ 177 w 240"/>
                <a:gd name="T27" fmla="*/ 14 h 240"/>
                <a:gd name="T28" fmla="*/ 156 w 240"/>
                <a:gd name="T29" fmla="*/ 5 h 240"/>
                <a:gd name="T30" fmla="*/ 133 w 240"/>
                <a:gd name="T31" fmla="*/ 0 h 240"/>
                <a:gd name="T32" fmla="*/ 108 w 240"/>
                <a:gd name="T33" fmla="*/ 0 h 240"/>
                <a:gd name="T34" fmla="*/ 85 w 240"/>
                <a:gd name="T35" fmla="*/ 5 h 240"/>
                <a:gd name="T36" fmla="*/ 63 w 240"/>
                <a:gd name="T37" fmla="*/ 14 h 240"/>
                <a:gd name="T38" fmla="*/ 44 w 240"/>
                <a:gd name="T39" fmla="*/ 27 h 240"/>
                <a:gd name="T40" fmla="*/ 27 w 240"/>
                <a:gd name="T41" fmla="*/ 43 h 240"/>
                <a:gd name="T42" fmla="*/ 14 w 240"/>
                <a:gd name="T43" fmla="*/ 63 h 240"/>
                <a:gd name="T44" fmla="*/ 5 w 240"/>
                <a:gd name="T45" fmla="*/ 83 h 240"/>
                <a:gd name="T46" fmla="*/ 0 w 240"/>
                <a:gd name="T47" fmla="*/ 108 h 240"/>
                <a:gd name="T48" fmla="*/ 0 w 240"/>
                <a:gd name="T49" fmla="*/ 132 h 240"/>
                <a:gd name="T50" fmla="*/ 5 w 240"/>
                <a:gd name="T51" fmla="*/ 155 h 240"/>
                <a:gd name="T52" fmla="*/ 14 w 240"/>
                <a:gd name="T53" fmla="*/ 177 h 240"/>
                <a:gd name="T54" fmla="*/ 27 w 240"/>
                <a:gd name="T55" fmla="*/ 196 h 240"/>
                <a:gd name="T56" fmla="*/ 44 w 240"/>
                <a:gd name="T57" fmla="*/ 212 h 240"/>
                <a:gd name="T58" fmla="*/ 63 w 240"/>
                <a:gd name="T59" fmla="*/ 226 h 240"/>
                <a:gd name="T60" fmla="*/ 85 w 240"/>
                <a:gd name="T61" fmla="*/ 235 h 240"/>
                <a:gd name="T62" fmla="*/ 108 w 240"/>
                <a:gd name="T63" fmla="*/ 23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0" h="240">
                  <a:moveTo>
                    <a:pt x="121" y="240"/>
                  </a:moveTo>
                  <a:lnTo>
                    <a:pt x="133" y="239"/>
                  </a:lnTo>
                  <a:lnTo>
                    <a:pt x="144" y="237"/>
                  </a:lnTo>
                  <a:lnTo>
                    <a:pt x="156" y="235"/>
                  </a:lnTo>
                  <a:lnTo>
                    <a:pt x="167" y="230"/>
                  </a:lnTo>
                  <a:lnTo>
                    <a:pt x="177" y="226"/>
                  </a:lnTo>
                  <a:lnTo>
                    <a:pt x="188" y="219"/>
                  </a:lnTo>
                  <a:lnTo>
                    <a:pt x="197" y="212"/>
                  </a:lnTo>
                  <a:lnTo>
                    <a:pt x="206" y="204"/>
                  </a:lnTo>
                  <a:lnTo>
                    <a:pt x="213" y="196"/>
                  </a:lnTo>
                  <a:lnTo>
                    <a:pt x="220" y="187"/>
                  </a:lnTo>
                  <a:lnTo>
                    <a:pt x="226" y="177"/>
                  </a:lnTo>
                  <a:lnTo>
                    <a:pt x="231" y="167"/>
                  </a:lnTo>
                  <a:lnTo>
                    <a:pt x="235" y="155"/>
                  </a:lnTo>
                  <a:lnTo>
                    <a:pt x="238" y="144"/>
                  </a:lnTo>
                  <a:lnTo>
                    <a:pt x="240" y="132"/>
                  </a:lnTo>
                  <a:lnTo>
                    <a:pt x="240" y="119"/>
                  </a:lnTo>
                  <a:lnTo>
                    <a:pt x="240" y="108"/>
                  </a:lnTo>
                  <a:lnTo>
                    <a:pt x="238" y="95"/>
                  </a:lnTo>
                  <a:lnTo>
                    <a:pt x="235" y="83"/>
                  </a:lnTo>
                  <a:lnTo>
                    <a:pt x="231" y="73"/>
                  </a:lnTo>
                  <a:lnTo>
                    <a:pt x="226" y="63"/>
                  </a:lnTo>
                  <a:lnTo>
                    <a:pt x="220" y="52"/>
                  </a:lnTo>
                  <a:lnTo>
                    <a:pt x="213" y="43"/>
                  </a:lnTo>
                  <a:lnTo>
                    <a:pt x="206" y="34"/>
                  </a:lnTo>
                  <a:lnTo>
                    <a:pt x="197" y="27"/>
                  </a:lnTo>
                  <a:lnTo>
                    <a:pt x="188" y="20"/>
                  </a:lnTo>
                  <a:lnTo>
                    <a:pt x="177" y="14"/>
                  </a:lnTo>
                  <a:lnTo>
                    <a:pt x="167" y="9"/>
                  </a:lnTo>
                  <a:lnTo>
                    <a:pt x="156" y="5"/>
                  </a:lnTo>
                  <a:lnTo>
                    <a:pt x="144" y="2"/>
                  </a:lnTo>
                  <a:lnTo>
                    <a:pt x="133" y="0"/>
                  </a:lnTo>
                  <a:lnTo>
                    <a:pt x="121" y="0"/>
                  </a:lnTo>
                  <a:lnTo>
                    <a:pt x="108" y="0"/>
                  </a:lnTo>
                  <a:lnTo>
                    <a:pt x="97" y="2"/>
                  </a:lnTo>
                  <a:lnTo>
                    <a:pt x="85" y="5"/>
                  </a:lnTo>
                  <a:lnTo>
                    <a:pt x="73" y="9"/>
                  </a:lnTo>
                  <a:lnTo>
                    <a:pt x="63" y="14"/>
                  </a:lnTo>
                  <a:lnTo>
                    <a:pt x="53" y="20"/>
                  </a:lnTo>
                  <a:lnTo>
                    <a:pt x="44" y="27"/>
                  </a:lnTo>
                  <a:lnTo>
                    <a:pt x="35" y="34"/>
                  </a:lnTo>
                  <a:lnTo>
                    <a:pt x="27" y="43"/>
                  </a:lnTo>
                  <a:lnTo>
                    <a:pt x="21" y="52"/>
                  </a:lnTo>
                  <a:lnTo>
                    <a:pt x="14" y="63"/>
                  </a:lnTo>
                  <a:lnTo>
                    <a:pt x="9" y="73"/>
                  </a:lnTo>
                  <a:lnTo>
                    <a:pt x="5" y="83"/>
                  </a:lnTo>
                  <a:lnTo>
                    <a:pt x="3" y="95"/>
                  </a:lnTo>
                  <a:lnTo>
                    <a:pt x="0" y="108"/>
                  </a:lnTo>
                  <a:lnTo>
                    <a:pt x="0" y="119"/>
                  </a:lnTo>
                  <a:lnTo>
                    <a:pt x="0" y="132"/>
                  </a:lnTo>
                  <a:lnTo>
                    <a:pt x="3" y="144"/>
                  </a:lnTo>
                  <a:lnTo>
                    <a:pt x="5" y="155"/>
                  </a:lnTo>
                  <a:lnTo>
                    <a:pt x="9" y="167"/>
                  </a:lnTo>
                  <a:lnTo>
                    <a:pt x="14" y="177"/>
                  </a:lnTo>
                  <a:lnTo>
                    <a:pt x="21" y="187"/>
                  </a:lnTo>
                  <a:lnTo>
                    <a:pt x="27" y="196"/>
                  </a:lnTo>
                  <a:lnTo>
                    <a:pt x="35" y="204"/>
                  </a:lnTo>
                  <a:lnTo>
                    <a:pt x="44" y="212"/>
                  </a:lnTo>
                  <a:lnTo>
                    <a:pt x="53" y="219"/>
                  </a:lnTo>
                  <a:lnTo>
                    <a:pt x="63" y="226"/>
                  </a:lnTo>
                  <a:lnTo>
                    <a:pt x="73" y="230"/>
                  </a:lnTo>
                  <a:lnTo>
                    <a:pt x="85" y="235"/>
                  </a:lnTo>
                  <a:lnTo>
                    <a:pt x="97" y="237"/>
                  </a:lnTo>
                  <a:lnTo>
                    <a:pt x="108" y="239"/>
                  </a:lnTo>
                  <a:lnTo>
                    <a:pt x="121" y="2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3585">
              <a:extLst>
                <a:ext uri="{FF2B5EF4-FFF2-40B4-BE49-F238E27FC236}">
                  <a16:creationId xmlns:a16="http://schemas.microsoft.com/office/drawing/2014/main" id="{A67E8C55-21FF-4E70-BE34-E5F2389FE3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6038" y="6027738"/>
              <a:ext cx="142875" cy="180975"/>
            </a:xfrm>
            <a:custGeom>
              <a:avLst/>
              <a:gdLst>
                <a:gd name="T0" fmla="*/ 361 w 361"/>
                <a:gd name="T1" fmla="*/ 0 h 456"/>
                <a:gd name="T2" fmla="*/ 200 w 361"/>
                <a:gd name="T3" fmla="*/ 0 h 456"/>
                <a:gd name="T4" fmla="*/ 216 w 361"/>
                <a:gd name="T5" fmla="*/ 202 h 456"/>
                <a:gd name="T6" fmla="*/ 214 w 361"/>
                <a:gd name="T7" fmla="*/ 204 h 456"/>
                <a:gd name="T8" fmla="*/ 213 w 361"/>
                <a:gd name="T9" fmla="*/ 206 h 456"/>
                <a:gd name="T10" fmla="*/ 184 w 361"/>
                <a:gd name="T11" fmla="*/ 237 h 456"/>
                <a:gd name="T12" fmla="*/ 181 w 361"/>
                <a:gd name="T13" fmla="*/ 238 h 456"/>
                <a:gd name="T14" fmla="*/ 178 w 361"/>
                <a:gd name="T15" fmla="*/ 238 h 456"/>
                <a:gd name="T16" fmla="*/ 177 w 361"/>
                <a:gd name="T17" fmla="*/ 238 h 456"/>
                <a:gd name="T18" fmla="*/ 175 w 361"/>
                <a:gd name="T19" fmla="*/ 237 h 456"/>
                <a:gd name="T20" fmla="*/ 144 w 361"/>
                <a:gd name="T21" fmla="*/ 206 h 456"/>
                <a:gd name="T22" fmla="*/ 142 w 361"/>
                <a:gd name="T23" fmla="*/ 204 h 456"/>
                <a:gd name="T24" fmla="*/ 142 w 361"/>
                <a:gd name="T25" fmla="*/ 202 h 456"/>
                <a:gd name="T26" fmla="*/ 158 w 361"/>
                <a:gd name="T27" fmla="*/ 0 h 456"/>
                <a:gd name="T28" fmla="*/ 0 w 361"/>
                <a:gd name="T29" fmla="*/ 0 h 456"/>
                <a:gd name="T30" fmla="*/ 0 w 361"/>
                <a:gd name="T31" fmla="*/ 12 h 456"/>
                <a:gd name="T32" fmla="*/ 1 w 361"/>
                <a:gd name="T33" fmla="*/ 36 h 456"/>
                <a:gd name="T34" fmla="*/ 2 w 361"/>
                <a:gd name="T35" fmla="*/ 59 h 456"/>
                <a:gd name="T36" fmla="*/ 6 w 361"/>
                <a:gd name="T37" fmla="*/ 81 h 456"/>
                <a:gd name="T38" fmla="*/ 10 w 361"/>
                <a:gd name="T39" fmla="*/ 102 h 456"/>
                <a:gd name="T40" fmla="*/ 15 w 361"/>
                <a:gd name="T41" fmla="*/ 121 h 456"/>
                <a:gd name="T42" fmla="*/ 20 w 361"/>
                <a:gd name="T43" fmla="*/ 139 h 456"/>
                <a:gd name="T44" fmla="*/ 28 w 361"/>
                <a:gd name="T45" fmla="*/ 157 h 456"/>
                <a:gd name="T46" fmla="*/ 35 w 361"/>
                <a:gd name="T47" fmla="*/ 172 h 456"/>
                <a:gd name="T48" fmla="*/ 44 w 361"/>
                <a:gd name="T49" fmla="*/ 188 h 456"/>
                <a:gd name="T50" fmla="*/ 51 w 361"/>
                <a:gd name="T51" fmla="*/ 201 h 456"/>
                <a:gd name="T52" fmla="*/ 60 w 361"/>
                <a:gd name="T53" fmla="*/ 213 h 456"/>
                <a:gd name="T54" fmla="*/ 69 w 361"/>
                <a:gd name="T55" fmla="*/ 225 h 456"/>
                <a:gd name="T56" fmla="*/ 80 w 361"/>
                <a:gd name="T57" fmla="*/ 235 h 456"/>
                <a:gd name="T58" fmla="*/ 89 w 361"/>
                <a:gd name="T59" fmla="*/ 244 h 456"/>
                <a:gd name="T60" fmla="*/ 99 w 361"/>
                <a:gd name="T61" fmla="*/ 252 h 456"/>
                <a:gd name="T62" fmla="*/ 108 w 361"/>
                <a:gd name="T63" fmla="*/ 258 h 456"/>
                <a:gd name="T64" fmla="*/ 108 w 361"/>
                <a:gd name="T65" fmla="*/ 456 h 456"/>
                <a:gd name="T66" fmla="*/ 253 w 361"/>
                <a:gd name="T67" fmla="*/ 456 h 456"/>
                <a:gd name="T68" fmla="*/ 253 w 361"/>
                <a:gd name="T69" fmla="*/ 258 h 456"/>
                <a:gd name="T70" fmla="*/ 262 w 361"/>
                <a:gd name="T71" fmla="*/ 252 h 456"/>
                <a:gd name="T72" fmla="*/ 272 w 361"/>
                <a:gd name="T73" fmla="*/ 244 h 456"/>
                <a:gd name="T74" fmla="*/ 281 w 361"/>
                <a:gd name="T75" fmla="*/ 235 h 456"/>
                <a:gd name="T76" fmla="*/ 291 w 361"/>
                <a:gd name="T77" fmla="*/ 225 h 456"/>
                <a:gd name="T78" fmla="*/ 300 w 361"/>
                <a:gd name="T79" fmla="*/ 213 h 456"/>
                <a:gd name="T80" fmla="*/ 309 w 361"/>
                <a:gd name="T81" fmla="*/ 201 h 456"/>
                <a:gd name="T82" fmla="*/ 318 w 361"/>
                <a:gd name="T83" fmla="*/ 188 h 456"/>
                <a:gd name="T84" fmla="*/ 326 w 361"/>
                <a:gd name="T85" fmla="*/ 172 h 456"/>
                <a:gd name="T86" fmla="*/ 334 w 361"/>
                <a:gd name="T87" fmla="*/ 157 h 456"/>
                <a:gd name="T88" fmla="*/ 340 w 361"/>
                <a:gd name="T89" fmla="*/ 139 h 456"/>
                <a:gd name="T90" fmla="*/ 345 w 361"/>
                <a:gd name="T91" fmla="*/ 121 h 456"/>
                <a:gd name="T92" fmla="*/ 351 w 361"/>
                <a:gd name="T93" fmla="*/ 102 h 456"/>
                <a:gd name="T94" fmla="*/ 356 w 361"/>
                <a:gd name="T95" fmla="*/ 81 h 456"/>
                <a:gd name="T96" fmla="*/ 358 w 361"/>
                <a:gd name="T97" fmla="*/ 59 h 456"/>
                <a:gd name="T98" fmla="*/ 359 w 361"/>
                <a:gd name="T99" fmla="*/ 36 h 456"/>
                <a:gd name="T100" fmla="*/ 361 w 361"/>
                <a:gd name="T101" fmla="*/ 12 h 456"/>
                <a:gd name="T102" fmla="*/ 361 w 361"/>
                <a:gd name="T103" fmla="*/ 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61" h="456">
                  <a:moveTo>
                    <a:pt x="361" y="0"/>
                  </a:moveTo>
                  <a:lnTo>
                    <a:pt x="200" y="0"/>
                  </a:lnTo>
                  <a:lnTo>
                    <a:pt x="216" y="202"/>
                  </a:lnTo>
                  <a:lnTo>
                    <a:pt x="214" y="204"/>
                  </a:lnTo>
                  <a:lnTo>
                    <a:pt x="213" y="206"/>
                  </a:lnTo>
                  <a:lnTo>
                    <a:pt x="184" y="237"/>
                  </a:lnTo>
                  <a:lnTo>
                    <a:pt x="181" y="238"/>
                  </a:lnTo>
                  <a:lnTo>
                    <a:pt x="178" y="238"/>
                  </a:lnTo>
                  <a:lnTo>
                    <a:pt x="177" y="238"/>
                  </a:lnTo>
                  <a:lnTo>
                    <a:pt x="175" y="237"/>
                  </a:lnTo>
                  <a:lnTo>
                    <a:pt x="144" y="206"/>
                  </a:lnTo>
                  <a:lnTo>
                    <a:pt x="142" y="204"/>
                  </a:lnTo>
                  <a:lnTo>
                    <a:pt x="142" y="202"/>
                  </a:lnTo>
                  <a:lnTo>
                    <a:pt x="158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" y="36"/>
                  </a:lnTo>
                  <a:lnTo>
                    <a:pt x="2" y="59"/>
                  </a:lnTo>
                  <a:lnTo>
                    <a:pt x="6" y="81"/>
                  </a:lnTo>
                  <a:lnTo>
                    <a:pt x="10" y="102"/>
                  </a:lnTo>
                  <a:lnTo>
                    <a:pt x="15" y="121"/>
                  </a:lnTo>
                  <a:lnTo>
                    <a:pt x="20" y="139"/>
                  </a:lnTo>
                  <a:lnTo>
                    <a:pt x="28" y="157"/>
                  </a:lnTo>
                  <a:lnTo>
                    <a:pt x="35" y="172"/>
                  </a:lnTo>
                  <a:lnTo>
                    <a:pt x="44" y="188"/>
                  </a:lnTo>
                  <a:lnTo>
                    <a:pt x="51" y="201"/>
                  </a:lnTo>
                  <a:lnTo>
                    <a:pt x="60" y="213"/>
                  </a:lnTo>
                  <a:lnTo>
                    <a:pt x="69" y="225"/>
                  </a:lnTo>
                  <a:lnTo>
                    <a:pt x="80" y="235"/>
                  </a:lnTo>
                  <a:lnTo>
                    <a:pt x="89" y="244"/>
                  </a:lnTo>
                  <a:lnTo>
                    <a:pt x="99" y="252"/>
                  </a:lnTo>
                  <a:lnTo>
                    <a:pt x="108" y="258"/>
                  </a:lnTo>
                  <a:lnTo>
                    <a:pt x="108" y="456"/>
                  </a:lnTo>
                  <a:lnTo>
                    <a:pt x="253" y="456"/>
                  </a:lnTo>
                  <a:lnTo>
                    <a:pt x="253" y="258"/>
                  </a:lnTo>
                  <a:lnTo>
                    <a:pt x="262" y="252"/>
                  </a:lnTo>
                  <a:lnTo>
                    <a:pt x="272" y="244"/>
                  </a:lnTo>
                  <a:lnTo>
                    <a:pt x="281" y="235"/>
                  </a:lnTo>
                  <a:lnTo>
                    <a:pt x="291" y="225"/>
                  </a:lnTo>
                  <a:lnTo>
                    <a:pt x="300" y="213"/>
                  </a:lnTo>
                  <a:lnTo>
                    <a:pt x="309" y="201"/>
                  </a:lnTo>
                  <a:lnTo>
                    <a:pt x="318" y="188"/>
                  </a:lnTo>
                  <a:lnTo>
                    <a:pt x="326" y="172"/>
                  </a:lnTo>
                  <a:lnTo>
                    <a:pt x="334" y="157"/>
                  </a:lnTo>
                  <a:lnTo>
                    <a:pt x="340" y="139"/>
                  </a:lnTo>
                  <a:lnTo>
                    <a:pt x="345" y="121"/>
                  </a:lnTo>
                  <a:lnTo>
                    <a:pt x="351" y="102"/>
                  </a:lnTo>
                  <a:lnTo>
                    <a:pt x="356" y="81"/>
                  </a:lnTo>
                  <a:lnTo>
                    <a:pt x="358" y="59"/>
                  </a:lnTo>
                  <a:lnTo>
                    <a:pt x="359" y="36"/>
                  </a:lnTo>
                  <a:lnTo>
                    <a:pt x="361" y="12"/>
                  </a:lnTo>
                  <a:lnTo>
                    <a:pt x="36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3586">
              <a:extLst>
                <a:ext uri="{FF2B5EF4-FFF2-40B4-BE49-F238E27FC236}">
                  <a16:creationId xmlns:a16="http://schemas.microsoft.com/office/drawing/2014/main" id="{5CB9995B-2D17-41FC-AB98-322E7D6443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4150" y="6103938"/>
              <a:ext cx="47625" cy="104775"/>
            </a:xfrm>
            <a:custGeom>
              <a:avLst/>
              <a:gdLst>
                <a:gd name="T0" fmla="*/ 72 w 120"/>
                <a:gd name="T1" fmla="*/ 24 h 264"/>
                <a:gd name="T2" fmla="*/ 72 w 120"/>
                <a:gd name="T3" fmla="*/ 0 h 264"/>
                <a:gd name="T4" fmla="*/ 48 w 120"/>
                <a:gd name="T5" fmla="*/ 0 h 264"/>
                <a:gd name="T6" fmla="*/ 48 w 120"/>
                <a:gd name="T7" fmla="*/ 24 h 264"/>
                <a:gd name="T8" fmla="*/ 0 w 120"/>
                <a:gd name="T9" fmla="*/ 24 h 264"/>
                <a:gd name="T10" fmla="*/ 0 w 120"/>
                <a:gd name="T11" fmla="*/ 264 h 264"/>
                <a:gd name="T12" fmla="*/ 120 w 120"/>
                <a:gd name="T13" fmla="*/ 264 h 264"/>
                <a:gd name="T14" fmla="*/ 120 w 120"/>
                <a:gd name="T15" fmla="*/ 24 h 264"/>
                <a:gd name="T16" fmla="*/ 72 w 120"/>
                <a:gd name="T17" fmla="*/ 2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264">
                  <a:moveTo>
                    <a:pt x="72" y="24"/>
                  </a:moveTo>
                  <a:lnTo>
                    <a:pt x="72" y="0"/>
                  </a:lnTo>
                  <a:lnTo>
                    <a:pt x="48" y="0"/>
                  </a:lnTo>
                  <a:lnTo>
                    <a:pt x="48" y="24"/>
                  </a:lnTo>
                  <a:lnTo>
                    <a:pt x="0" y="24"/>
                  </a:lnTo>
                  <a:lnTo>
                    <a:pt x="0" y="264"/>
                  </a:lnTo>
                  <a:lnTo>
                    <a:pt x="120" y="264"/>
                  </a:lnTo>
                  <a:lnTo>
                    <a:pt x="120" y="24"/>
                  </a:lnTo>
                  <a:lnTo>
                    <a:pt x="7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2" name="Прямоугольник 91"/>
          <p:cNvSpPr/>
          <p:nvPr/>
        </p:nvSpPr>
        <p:spPr>
          <a:xfrm>
            <a:off x="11588900" y="636368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8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277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9E21BCBC-95AD-472E-B71B-712C78CF5E1C}"/>
              </a:ext>
            </a:extLst>
          </p:cNvPr>
          <p:cNvSpPr/>
          <p:nvPr/>
        </p:nvSpPr>
        <p:spPr>
          <a:xfrm>
            <a:off x="11239500" y="6356350"/>
            <a:ext cx="952500" cy="365125"/>
          </a:xfrm>
          <a:prstGeom prst="rect">
            <a:avLst/>
          </a:prstGeom>
          <a:solidFill>
            <a:srgbClr val="FF67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28F1EF8-D55F-4EAB-9B5F-B1D632BB5452}"/>
              </a:ext>
            </a:extLst>
          </p:cNvPr>
          <p:cNvSpPr/>
          <p:nvPr/>
        </p:nvSpPr>
        <p:spPr>
          <a:xfrm rot="10800000" flipV="1">
            <a:off x="0" y="-21628"/>
            <a:ext cx="12192000" cy="680858"/>
          </a:xfrm>
          <a:prstGeom prst="rect">
            <a:avLst/>
          </a:prstGeom>
          <a:pattFill prst="zigZag">
            <a:fgClr>
              <a:schemeClr val="accent5">
                <a:lumMod val="75000"/>
              </a:schemeClr>
            </a:fgClr>
            <a:bgClr>
              <a:schemeClr val="accent5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Учебный план</a:t>
            </a:r>
            <a:endParaRPr lang="en-US" sz="28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9331278" y="836150"/>
            <a:ext cx="2824709" cy="2661117"/>
            <a:chOff x="9446967" y="1050670"/>
            <a:chExt cx="2632257" cy="2435345"/>
          </a:xfrm>
        </p:grpSpPr>
        <p:pic>
          <p:nvPicPr>
            <p:cNvPr id="29" name="Рисунок 28" descr="Рисунок (2).jp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0790194" y="1078102"/>
              <a:ext cx="1070405" cy="1427207"/>
            </a:xfrm>
            <a:prstGeom prst="rect">
              <a:avLst/>
            </a:prstGeom>
          </p:spPr>
        </p:pic>
        <p:sp>
          <p:nvSpPr>
            <p:cNvPr id="18" name="Прямоугольник 17"/>
            <p:cNvSpPr/>
            <p:nvPr/>
          </p:nvSpPr>
          <p:spPr>
            <a:xfrm>
              <a:off x="9446967" y="2556522"/>
              <a:ext cx="2632257" cy="929493"/>
            </a:xfrm>
            <a:prstGeom prst="rect">
              <a:avLst/>
            </a:prstGeom>
            <a:ln w="127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000" b="1" dirty="0">
                  <a:latin typeface="Calibri Light (Основной текст)"/>
                </a:rPr>
                <a:t>«Основы педагогики и психологии» </a:t>
              </a:r>
            </a:p>
            <a:p>
              <a:pPr algn="ctr"/>
              <a:r>
                <a:rPr lang="ru-RU" sz="1000" b="1" dirty="0">
                  <a:latin typeface="Calibri Light (Основной текст)"/>
                </a:rPr>
                <a:t>для 10-11 классов</a:t>
              </a:r>
            </a:p>
            <a:p>
              <a:pPr algn="ctr"/>
              <a:r>
                <a:rPr lang="ru-RU" sz="1000" b="1" dirty="0">
                  <a:latin typeface="Calibri Light (Основной текст)"/>
                </a:rPr>
                <a:t>Учебное пособие в 2-х частях под редакцией В.С. </a:t>
              </a:r>
              <a:r>
                <a:rPr lang="ru-RU" sz="1000" b="1" dirty="0" err="1">
                  <a:latin typeface="Calibri Light (Основной текст)"/>
                </a:rPr>
                <a:t>Басюка</a:t>
              </a:r>
              <a:r>
                <a:rPr lang="ru-RU" sz="1000" b="1" dirty="0">
                  <a:latin typeface="Calibri Light (Основной текст)"/>
                </a:rPr>
                <a:t>, Е.И.Казакова, Е.Ю. </a:t>
              </a:r>
              <a:r>
                <a:rPr lang="ru-RU" sz="1000" b="1" dirty="0" err="1">
                  <a:latin typeface="Calibri Light (Основной текст)"/>
                </a:rPr>
                <a:t>Брель</a:t>
              </a:r>
              <a:r>
                <a:rPr lang="ru-RU" sz="1000" b="1" dirty="0">
                  <a:latin typeface="Calibri Light (Основной текст)"/>
                </a:rPr>
                <a:t> и др. </a:t>
              </a:r>
            </a:p>
            <a:p>
              <a:pPr algn="ctr"/>
              <a:r>
                <a:rPr lang="ru-RU" sz="1000" b="1" dirty="0">
                  <a:latin typeface="Calibri Light (Основной текст)"/>
                </a:rPr>
                <a:t>Москва, Просвещение, 2023 год.</a:t>
              </a:r>
            </a:p>
          </p:txBody>
        </p:sp>
        <p:pic>
          <p:nvPicPr>
            <p:cNvPr id="30" name="Рисунок 29" descr="Рисунок (3).jp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19488" y="1050670"/>
              <a:ext cx="1070122" cy="1423556"/>
            </a:xfrm>
            <a:prstGeom prst="rect">
              <a:avLst/>
            </a:prstGeom>
          </p:spPr>
        </p:pic>
      </p:grpSp>
      <p:pic>
        <p:nvPicPr>
          <p:cNvPr id="12" name="Рисунок 11" descr="Титульники всех программ-КЮП-1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6717" y="3521473"/>
            <a:ext cx="2100252" cy="2851534"/>
          </a:xfrm>
          <a:prstGeom prst="rect">
            <a:avLst/>
          </a:prstGeom>
          <a:ln>
            <a:solidFill>
              <a:srgbClr val="2D4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7" name="Группа 6"/>
          <p:cNvGrpSpPr/>
          <p:nvPr/>
        </p:nvGrpSpPr>
        <p:grpSpPr>
          <a:xfrm>
            <a:off x="4855820" y="3854675"/>
            <a:ext cx="4426422" cy="1835711"/>
            <a:chOff x="4905824" y="4791362"/>
            <a:chExt cx="4426422" cy="1835711"/>
          </a:xfrm>
        </p:grpSpPr>
        <p:sp>
          <p:nvSpPr>
            <p:cNvPr id="24" name="Rectangle 57">
              <a:extLst>
                <a:ext uri="{FF2B5EF4-FFF2-40B4-BE49-F238E27FC236}">
                  <a16:creationId xmlns:a16="http://schemas.microsoft.com/office/drawing/2014/main" id="{9903626E-A447-46AD-82E8-A3A52390850B}"/>
                </a:ext>
              </a:extLst>
            </p:cNvPr>
            <p:cNvSpPr/>
            <p:nvPr/>
          </p:nvSpPr>
          <p:spPr>
            <a:xfrm>
              <a:off x="5288538" y="5370228"/>
              <a:ext cx="4043708" cy="125684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buFont typeface="Wingdings" pitchFamily="2" charset="2"/>
                <a:buChar char="ü"/>
              </a:pPr>
              <a:r>
                <a:rPr lang="ru-RU" sz="1200" dirty="0">
                  <a:solidFill>
                    <a:srgbClr val="002060"/>
                  </a:solidFill>
                </a:rPr>
                <a:t>Общественная деятельность старшеклассников с элементами педагогического труда - путь в профессию. </a:t>
              </a:r>
            </a:p>
            <a:p>
              <a:pPr>
                <a:buFont typeface="Wingdings" pitchFamily="2" charset="2"/>
                <a:buChar char="ü"/>
              </a:pPr>
              <a:r>
                <a:rPr lang="ru-RU" sz="1200" dirty="0">
                  <a:solidFill>
                    <a:srgbClr val="002060"/>
                  </a:solidFill>
                </a:rPr>
                <a:t>Выпускник: социальный портрет выпускников нашей школы.</a:t>
              </a:r>
            </a:p>
            <a:p>
              <a:pPr>
                <a:buFont typeface="Wingdings" pitchFamily="2" charset="2"/>
                <a:buChar char="ü"/>
              </a:pPr>
              <a:r>
                <a:rPr lang="ru-RU" sz="1200" dirty="0">
                  <a:solidFill>
                    <a:srgbClr val="002060"/>
                  </a:solidFill>
                </a:rPr>
                <a:t>Жизненный путь и нравственный подвиг учителя, отдавшего сердце детям: В.А. Сухомлинский.</a:t>
              </a:r>
              <a:endParaRPr lang="en-US" sz="1200" dirty="0">
                <a:solidFill>
                  <a:srgbClr val="002060"/>
                </a:solidFill>
              </a:endParaRPr>
            </a:p>
          </p:txBody>
        </p:sp>
        <p:grpSp>
          <p:nvGrpSpPr>
            <p:cNvPr id="5" name="Группа 4"/>
            <p:cNvGrpSpPr/>
            <p:nvPr/>
          </p:nvGrpSpPr>
          <p:grpSpPr>
            <a:xfrm>
              <a:off x="4905824" y="4791362"/>
              <a:ext cx="4426422" cy="600894"/>
              <a:chOff x="5236490" y="5190134"/>
              <a:chExt cx="4033372" cy="600894"/>
            </a:xfrm>
          </p:grpSpPr>
          <p:sp>
            <p:nvSpPr>
              <p:cNvPr id="21" name="Rectangle 53">
                <a:extLst>
                  <a:ext uri="{FF2B5EF4-FFF2-40B4-BE49-F238E27FC236}">
                    <a16:creationId xmlns:a16="http://schemas.microsoft.com/office/drawing/2014/main" id="{EED4D1FF-E12E-4CF0-9554-92A25E91E9C7}"/>
                  </a:ext>
                </a:extLst>
              </p:cNvPr>
              <p:cNvSpPr/>
              <p:nvPr/>
            </p:nvSpPr>
            <p:spPr>
              <a:xfrm>
                <a:off x="5574835" y="5190134"/>
                <a:ext cx="3695027" cy="600894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/>
                  <a:t>   </a:t>
                </a:r>
                <a:r>
                  <a:rPr lang="ru-RU" sz="1400" dirty="0">
                    <a:solidFill>
                      <a:schemeClr val="bg1"/>
                    </a:solidFill>
                    <a:cs typeface="Times New Roman" pitchFamily="18" charset="0"/>
                  </a:rPr>
                  <a:t>Темы индивидуальных проектов 2024:</a:t>
                </a:r>
                <a:endParaRPr lang="en-US" sz="1400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27" name="Oval 60">
                <a:extLst>
                  <a:ext uri="{FF2B5EF4-FFF2-40B4-BE49-F238E27FC236}">
                    <a16:creationId xmlns:a16="http://schemas.microsoft.com/office/drawing/2014/main" id="{B3518435-7B26-4994-A34A-C7CA64ADBD61}"/>
                  </a:ext>
                </a:extLst>
              </p:cNvPr>
              <p:cNvSpPr/>
              <p:nvPr/>
            </p:nvSpPr>
            <p:spPr>
              <a:xfrm>
                <a:off x="5236490" y="5190134"/>
                <a:ext cx="539610" cy="600894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 w="317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Freeform 950">
                <a:extLst>
                  <a:ext uri="{FF2B5EF4-FFF2-40B4-BE49-F238E27FC236}">
                    <a16:creationId xmlns:a16="http://schemas.microsoft.com/office/drawing/2014/main" id="{A79DC235-DB55-49FE-B448-7323A64583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95252" y="5347706"/>
                <a:ext cx="220663" cy="285750"/>
              </a:xfrm>
              <a:custGeom>
                <a:avLst/>
                <a:gdLst>
                  <a:gd name="T0" fmla="*/ 542 w 553"/>
                  <a:gd name="T1" fmla="*/ 205 h 722"/>
                  <a:gd name="T2" fmla="*/ 323 w 553"/>
                  <a:gd name="T3" fmla="*/ 313 h 722"/>
                  <a:gd name="T4" fmla="*/ 312 w 553"/>
                  <a:gd name="T5" fmla="*/ 306 h 722"/>
                  <a:gd name="T6" fmla="*/ 315 w 553"/>
                  <a:gd name="T7" fmla="*/ 293 h 722"/>
                  <a:gd name="T8" fmla="*/ 444 w 553"/>
                  <a:gd name="T9" fmla="*/ 289 h 722"/>
                  <a:gd name="T10" fmla="*/ 455 w 553"/>
                  <a:gd name="T11" fmla="*/ 297 h 722"/>
                  <a:gd name="T12" fmla="*/ 452 w 553"/>
                  <a:gd name="T13" fmla="*/ 310 h 722"/>
                  <a:gd name="T14" fmla="*/ 444 w 553"/>
                  <a:gd name="T15" fmla="*/ 433 h 722"/>
                  <a:gd name="T16" fmla="*/ 315 w 553"/>
                  <a:gd name="T17" fmla="*/ 430 h 722"/>
                  <a:gd name="T18" fmla="*/ 312 w 553"/>
                  <a:gd name="T19" fmla="*/ 417 h 722"/>
                  <a:gd name="T20" fmla="*/ 323 w 553"/>
                  <a:gd name="T21" fmla="*/ 409 h 722"/>
                  <a:gd name="T22" fmla="*/ 452 w 553"/>
                  <a:gd name="T23" fmla="*/ 413 h 722"/>
                  <a:gd name="T24" fmla="*/ 455 w 553"/>
                  <a:gd name="T25" fmla="*/ 426 h 722"/>
                  <a:gd name="T26" fmla="*/ 444 w 553"/>
                  <a:gd name="T27" fmla="*/ 433 h 722"/>
                  <a:gd name="T28" fmla="*/ 318 w 553"/>
                  <a:gd name="T29" fmla="*/ 577 h 722"/>
                  <a:gd name="T30" fmla="*/ 311 w 553"/>
                  <a:gd name="T31" fmla="*/ 566 h 722"/>
                  <a:gd name="T32" fmla="*/ 318 w 553"/>
                  <a:gd name="T33" fmla="*/ 555 h 722"/>
                  <a:gd name="T34" fmla="*/ 449 w 553"/>
                  <a:gd name="T35" fmla="*/ 555 h 722"/>
                  <a:gd name="T36" fmla="*/ 456 w 553"/>
                  <a:gd name="T37" fmla="*/ 566 h 722"/>
                  <a:gd name="T38" fmla="*/ 449 w 553"/>
                  <a:gd name="T39" fmla="*/ 577 h 722"/>
                  <a:gd name="T40" fmla="*/ 194 w 553"/>
                  <a:gd name="T41" fmla="*/ 325 h 722"/>
                  <a:gd name="T42" fmla="*/ 181 w 553"/>
                  <a:gd name="T43" fmla="*/ 327 h 722"/>
                  <a:gd name="T44" fmla="*/ 129 w 553"/>
                  <a:gd name="T45" fmla="*/ 275 h 722"/>
                  <a:gd name="T46" fmla="*/ 132 w 553"/>
                  <a:gd name="T47" fmla="*/ 262 h 722"/>
                  <a:gd name="T48" fmla="*/ 145 w 553"/>
                  <a:gd name="T49" fmla="*/ 260 h 722"/>
                  <a:gd name="T50" fmla="*/ 253 w 553"/>
                  <a:gd name="T51" fmla="*/ 232 h 722"/>
                  <a:gd name="T52" fmla="*/ 267 w 553"/>
                  <a:gd name="T53" fmla="*/ 230 h 722"/>
                  <a:gd name="T54" fmla="*/ 274 w 553"/>
                  <a:gd name="T55" fmla="*/ 240 h 722"/>
                  <a:gd name="T56" fmla="*/ 271 w 553"/>
                  <a:gd name="T57" fmla="*/ 386 h 722"/>
                  <a:gd name="T58" fmla="*/ 186 w 553"/>
                  <a:gd name="T59" fmla="*/ 465 h 722"/>
                  <a:gd name="T60" fmla="*/ 132 w 553"/>
                  <a:gd name="T61" fmla="*/ 415 h 722"/>
                  <a:gd name="T62" fmla="*/ 129 w 553"/>
                  <a:gd name="T63" fmla="*/ 403 h 722"/>
                  <a:gd name="T64" fmla="*/ 140 w 553"/>
                  <a:gd name="T65" fmla="*/ 395 h 722"/>
                  <a:gd name="T66" fmla="*/ 186 w 553"/>
                  <a:gd name="T67" fmla="*/ 436 h 722"/>
                  <a:gd name="T68" fmla="*/ 262 w 553"/>
                  <a:gd name="T69" fmla="*/ 365 h 722"/>
                  <a:gd name="T70" fmla="*/ 273 w 553"/>
                  <a:gd name="T71" fmla="*/ 372 h 722"/>
                  <a:gd name="T72" fmla="*/ 271 w 553"/>
                  <a:gd name="T73" fmla="*/ 386 h 722"/>
                  <a:gd name="T74" fmla="*/ 190 w 553"/>
                  <a:gd name="T75" fmla="*/ 601 h 722"/>
                  <a:gd name="T76" fmla="*/ 178 w 553"/>
                  <a:gd name="T77" fmla="*/ 599 h 722"/>
                  <a:gd name="T78" fmla="*/ 128 w 553"/>
                  <a:gd name="T79" fmla="*/ 545 h 722"/>
                  <a:gd name="T80" fmla="*/ 136 w 553"/>
                  <a:gd name="T81" fmla="*/ 533 h 722"/>
                  <a:gd name="T82" fmla="*/ 149 w 553"/>
                  <a:gd name="T83" fmla="*/ 535 h 722"/>
                  <a:gd name="T84" fmla="*/ 258 w 553"/>
                  <a:gd name="T85" fmla="*/ 502 h 722"/>
                  <a:gd name="T86" fmla="*/ 271 w 553"/>
                  <a:gd name="T87" fmla="*/ 505 h 722"/>
                  <a:gd name="T88" fmla="*/ 273 w 553"/>
                  <a:gd name="T89" fmla="*/ 518 h 722"/>
                  <a:gd name="T90" fmla="*/ 357 w 553"/>
                  <a:gd name="T91" fmla="*/ 3 h 722"/>
                  <a:gd name="T92" fmla="*/ 12 w 553"/>
                  <a:gd name="T93" fmla="*/ 0 h 722"/>
                  <a:gd name="T94" fmla="*/ 1 w 553"/>
                  <a:gd name="T95" fmla="*/ 7 h 722"/>
                  <a:gd name="T96" fmla="*/ 1 w 553"/>
                  <a:gd name="T97" fmla="*/ 715 h 722"/>
                  <a:gd name="T98" fmla="*/ 12 w 553"/>
                  <a:gd name="T99" fmla="*/ 722 h 722"/>
                  <a:gd name="T100" fmla="*/ 550 w 553"/>
                  <a:gd name="T101" fmla="*/ 719 h 722"/>
                  <a:gd name="T102" fmla="*/ 553 w 553"/>
                  <a:gd name="T103" fmla="*/ 205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53" h="722">
                    <a:moveTo>
                      <a:pt x="349" y="205"/>
                    </a:moveTo>
                    <a:lnTo>
                      <a:pt x="349" y="12"/>
                    </a:lnTo>
                    <a:lnTo>
                      <a:pt x="542" y="205"/>
                    </a:lnTo>
                    <a:lnTo>
                      <a:pt x="349" y="205"/>
                    </a:lnTo>
                    <a:close/>
                    <a:moveTo>
                      <a:pt x="444" y="313"/>
                    </a:moveTo>
                    <a:lnTo>
                      <a:pt x="323" y="313"/>
                    </a:lnTo>
                    <a:lnTo>
                      <a:pt x="318" y="312"/>
                    </a:lnTo>
                    <a:lnTo>
                      <a:pt x="315" y="310"/>
                    </a:lnTo>
                    <a:lnTo>
                      <a:pt x="312" y="306"/>
                    </a:lnTo>
                    <a:lnTo>
                      <a:pt x="311" y="301"/>
                    </a:lnTo>
                    <a:lnTo>
                      <a:pt x="312" y="297"/>
                    </a:lnTo>
                    <a:lnTo>
                      <a:pt x="315" y="293"/>
                    </a:lnTo>
                    <a:lnTo>
                      <a:pt x="318" y="290"/>
                    </a:lnTo>
                    <a:lnTo>
                      <a:pt x="323" y="289"/>
                    </a:lnTo>
                    <a:lnTo>
                      <a:pt x="444" y="289"/>
                    </a:lnTo>
                    <a:lnTo>
                      <a:pt x="449" y="290"/>
                    </a:lnTo>
                    <a:lnTo>
                      <a:pt x="452" y="293"/>
                    </a:lnTo>
                    <a:lnTo>
                      <a:pt x="455" y="297"/>
                    </a:lnTo>
                    <a:lnTo>
                      <a:pt x="456" y="301"/>
                    </a:lnTo>
                    <a:lnTo>
                      <a:pt x="455" y="306"/>
                    </a:lnTo>
                    <a:lnTo>
                      <a:pt x="452" y="310"/>
                    </a:lnTo>
                    <a:lnTo>
                      <a:pt x="449" y="312"/>
                    </a:lnTo>
                    <a:lnTo>
                      <a:pt x="444" y="313"/>
                    </a:lnTo>
                    <a:close/>
                    <a:moveTo>
                      <a:pt x="444" y="433"/>
                    </a:moveTo>
                    <a:lnTo>
                      <a:pt x="323" y="433"/>
                    </a:lnTo>
                    <a:lnTo>
                      <a:pt x="318" y="432"/>
                    </a:lnTo>
                    <a:lnTo>
                      <a:pt x="315" y="430"/>
                    </a:lnTo>
                    <a:lnTo>
                      <a:pt x="312" y="426"/>
                    </a:lnTo>
                    <a:lnTo>
                      <a:pt x="311" y="421"/>
                    </a:lnTo>
                    <a:lnTo>
                      <a:pt x="312" y="417"/>
                    </a:lnTo>
                    <a:lnTo>
                      <a:pt x="315" y="413"/>
                    </a:lnTo>
                    <a:lnTo>
                      <a:pt x="318" y="410"/>
                    </a:lnTo>
                    <a:lnTo>
                      <a:pt x="323" y="409"/>
                    </a:lnTo>
                    <a:lnTo>
                      <a:pt x="444" y="409"/>
                    </a:lnTo>
                    <a:lnTo>
                      <a:pt x="449" y="410"/>
                    </a:lnTo>
                    <a:lnTo>
                      <a:pt x="452" y="413"/>
                    </a:lnTo>
                    <a:lnTo>
                      <a:pt x="455" y="417"/>
                    </a:lnTo>
                    <a:lnTo>
                      <a:pt x="456" y="421"/>
                    </a:lnTo>
                    <a:lnTo>
                      <a:pt x="455" y="426"/>
                    </a:lnTo>
                    <a:lnTo>
                      <a:pt x="452" y="430"/>
                    </a:lnTo>
                    <a:lnTo>
                      <a:pt x="449" y="432"/>
                    </a:lnTo>
                    <a:lnTo>
                      <a:pt x="444" y="433"/>
                    </a:lnTo>
                    <a:close/>
                    <a:moveTo>
                      <a:pt x="444" y="578"/>
                    </a:moveTo>
                    <a:lnTo>
                      <a:pt x="323" y="578"/>
                    </a:lnTo>
                    <a:lnTo>
                      <a:pt x="318" y="577"/>
                    </a:lnTo>
                    <a:lnTo>
                      <a:pt x="315" y="574"/>
                    </a:lnTo>
                    <a:lnTo>
                      <a:pt x="312" y="571"/>
                    </a:lnTo>
                    <a:lnTo>
                      <a:pt x="311" y="566"/>
                    </a:lnTo>
                    <a:lnTo>
                      <a:pt x="312" y="561"/>
                    </a:lnTo>
                    <a:lnTo>
                      <a:pt x="315" y="558"/>
                    </a:lnTo>
                    <a:lnTo>
                      <a:pt x="318" y="555"/>
                    </a:lnTo>
                    <a:lnTo>
                      <a:pt x="323" y="554"/>
                    </a:lnTo>
                    <a:lnTo>
                      <a:pt x="444" y="554"/>
                    </a:lnTo>
                    <a:lnTo>
                      <a:pt x="449" y="555"/>
                    </a:lnTo>
                    <a:lnTo>
                      <a:pt x="452" y="558"/>
                    </a:lnTo>
                    <a:lnTo>
                      <a:pt x="455" y="561"/>
                    </a:lnTo>
                    <a:lnTo>
                      <a:pt x="456" y="566"/>
                    </a:lnTo>
                    <a:lnTo>
                      <a:pt x="455" y="571"/>
                    </a:lnTo>
                    <a:lnTo>
                      <a:pt x="452" y="574"/>
                    </a:lnTo>
                    <a:lnTo>
                      <a:pt x="449" y="577"/>
                    </a:lnTo>
                    <a:lnTo>
                      <a:pt x="444" y="578"/>
                    </a:lnTo>
                    <a:close/>
                    <a:moveTo>
                      <a:pt x="271" y="249"/>
                    </a:moveTo>
                    <a:lnTo>
                      <a:pt x="194" y="325"/>
                    </a:lnTo>
                    <a:lnTo>
                      <a:pt x="190" y="327"/>
                    </a:lnTo>
                    <a:lnTo>
                      <a:pt x="186" y="328"/>
                    </a:lnTo>
                    <a:lnTo>
                      <a:pt x="181" y="327"/>
                    </a:lnTo>
                    <a:lnTo>
                      <a:pt x="178" y="325"/>
                    </a:lnTo>
                    <a:lnTo>
                      <a:pt x="132" y="280"/>
                    </a:lnTo>
                    <a:lnTo>
                      <a:pt x="129" y="275"/>
                    </a:lnTo>
                    <a:lnTo>
                      <a:pt x="128" y="270"/>
                    </a:lnTo>
                    <a:lnTo>
                      <a:pt x="129" y="266"/>
                    </a:lnTo>
                    <a:lnTo>
                      <a:pt x="132" y="262"/>
                    </a:lnTo>
                    <a:lnTo>
                      <a:pt x="136" y="260"/>
                    </a:lnTo>
                    <a:lnTo>
                      <a:pt x="140" y="259"/>
                    </a:lnTo>
                    <a:lnTo>
                      <a:pt x="145" y="260"/>
                    </a:lnTo>
                    <a:lnTo>
                      <a:pt x="149" y="262"/>
                    </a:lnTo>
                    <a:lnTo>
                      <a:pt x="186" y="299"/>
                    </a:lnTo>
                    <a:lnTo>
                      <a:pt x="253" y="232"/>
                    </a:lnTo>
                    <a:lnTo>
                      <a:pt x="258" y="230"/>
                    </a:lnTo>
                    <a:lnTo>
                      <a:pt x="262" y="229"/>
                    </a:lnTo>
                    <a:lnTo>
                      <a:pt x="267" y="230"/>
                    </a:lnTo>
                    <a:lnTo>
                      <a:pt x="271" y="232"/>
                    </a:lnTo>
                    <a:lnTo>
                      <a:pt x="273" y="236"/>
                    </a:lnTo>
                    <a:lnTo>
                      <a:pt x="274" y="240"/>
                    </a:lnTo>
                    <a:lnTo>
                      <a:pt x="273" y="245"/>
                    </a:lnTo>
                    <a:lnTo>
                      <a:pt x="271" y="249"/>
                    </a:lnTo>
                    <a:close/>
                    <a:moveTo>
                      <a:pt x="271" y="386"/>
                    </a:moveTo>
                    <a:lnTo>
                      <a:pt x="194" y="461"/>
                    </a:lnTo>
                    <a:lnTo>
                      <a:pt x="190" y="464"/>
                    </a:lnTo>
                    <a:lnTo>
                      <a:pt x="186" y="465"/>
                    </a:lnTo>
                    <a:lnTo>
                      <a:pt x="181" y="464"/>
                    </a:lnTo>
                    <a:lnTo>
                      <a:pt x="178" y="461"/>
                    </a:lnTo>
                    <a:lnTo>
                      <a:pt x="132" y="415"/>
                    </a:lnTo>
                    <a:lnTo>
                      <a:pt x="129" y="411"/>
                    </a:lnTo>
                    <a:lnTo>
                      <a:pt x="128" y="407"/>
                    </a:lnTo>
                    <a:lnTo>
                      <a:pt x="129" y="403"/>
                    </a:lnTo>
                    <a:lnTo>
                      <a:pt x="132" y="399"/>
                    </a:lnTo>
                    <a:lnTo>
                      <a:pt x="136" y="396"/>
                    </a:lnTo>
                    <a:lnTo>
                      <a:pt x="140" y="395"/>
                    </a:lnTo>
                    <a:lnTo>
                      <a:pt x="145" y="396"/>
                    </a:lnTo>
                    <a:lnTo>
                      <a:pt x="149" y="399"/>
                    </a:lnTo>
                    <a:lnTo>
                      <a:pt x="186" y="436"/>
                    </a:lnTo>
                    <a:lnTo>
                      <a:pt x="253" y="368"/>
                    </a:lnTo>
                    <a:lnTo>
                      <a:pt x="258" y="365"/>
                    </a:lnTo>
                    <a:lnTo>
                      <a:pt x="262" y="365"/>
                    </a:lnTo>
                    <a:lnTo>
                      <a:pt x="267" y="365"/>
                    </a:lnTo>
                    <a:lnTo>
                      <a:pt x="271" y="368"/>
                    </a:lnTo>
                    <a:lnTo>
                      <a:pt x="273" y="372"/>
                    </a:lnTo>
                    <a:lnTo>
                      <a:pt x="274" y="376"/>
                    </a:lnTo>
                    <a:lnTo>
                      <a:pt x="273" y="381"/>
                    </a:lnTo>
                    <a:lnTo>
                      <a:pt x="271" y="386"/>
                    </a:lnTo>
                    <a:close/>
                    <a:moveTo>
                      <a:pt x="271" y="522"/>
                    </a:moveTo>
                    <a:lnTo>
                      <a:pt x="194" y="599"/>
                    </a:lnTo>
                    <a:lnTo>
                      <a:pt x="190" y="601"/>
                    </a:lnTo>
                    <a:lnTo>
                      <a:pt x="186" y="602"/>
                    </a:lnTo>
                    <a:lnTo>
                      <a:pt x="181" y="601"/>
                    </a:lnTo>
                    <a:lnTo>
                      <a:pt x="178" y="599"/>
                    </a:lnTo>
                    <a:lnTo>
                      <a:pt x="132" y="553"/>
                    </a:lnTo>
                    <a:lnTo>
                      <a:pt x="129" y="549"/>
                    </a:lnTo>
                    <a:lnTo>
                      <a:pt x="128" y="545"/>
                    </a:lnTo>
                    <a:lnTo>
                      <a:pt x="129" y="540"/>
                    </a:lnTo>
                    <a:lnTo>
                      <a:pt x="132" y="535"/>
                    </a:lnTo>
                    <a:lnTo>
                      <a:pt x="136" y="533"/>
                    </a:lnTo>
                    <a:lnTo>
                      <a:pt x="140" y="532"/>
                    </a:lnTo>
                    <a:lnTo>
                      <a:pt x="145" y="533"/>
                    </a:lnTo>
                    <a:lnTo>
                      <a:pt x="149" y="535"/>
                    </a:lnTo>
                    <a:lnTo>
                      <a:pt x="186" y="572"/>
                    </a:lnTo>
                    <a:lnTo>
                      <a:pt x="253" y="505"/>
                    </a:lnTo>
                    <a:lnTo>
                      <a:pt x="258" y="502"/>
                    </a:lnTo>
                    <a:lnTo>
                      <a:pt x="262" y="501"/>
                    </a:lnTo>
                    <a:lnTo>
                      <a:pt x="267" y="502"/>
                    </a:lnTo>
                    <a:lnTo>
                      <a:pt x="271" y="505"/>
                    </a:lnTo>
                    <a:lnTo>
                      <a:pt x="273" y="509"/>
                    </a:lnTo>
                    <a:lnTo>
                      <a:pt x="274" y="513"/>
                    </a:lnTo>
                    <a:lnTo>
                      <a:pt x="273" y="518"/>
                    </a:lnTo>
                    <a:lnTo>
                      <a:pt x="271" y="522"/>
                    </a:lnTo>
                    <a:close/>
                    <a:moveTo>
                      <a:pt x="550" y="196"/>
                    </a:moveTo>
                    <a:lnTo>
                      <a:pt x="357" y="3"/>
                    </a:lnTo>
                    <a:lnTo>
                      <a:pt x="353" y="1"/>
                    </a:lnTo>
                    <a:lnTo>
                      <a:pt x="349" y="0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4" y="3"/>
                    </a:lnTo>
                    <a:lnTo>
                      <a:pt x="1" y="7"/>
                    </a:lnTo>
                    <a:lnTo>
                      <a:pt x="0" y="12"/>
                    </a:lnTo>
                    <a:lnTo>
                      <a:pt x="0" y="711"/>
                    </a:lnTo>
                    <a:lnTo>
                      <a:pt x="1" y="715"/>
                    </a:lnTo>
                    <a:lnTo>
                      <a:pt x="4" y="719"/>
                    </a:lnTo>
                    <a:lnTo>
                      <a:pt x="7" y="721"/>
                    </a:lnTo>
                    <a:lnTo>
                      <a:pt x="12" y="722"/>
                    </a:lnTo>
                    <a:lnTo>
                      <a:pt x="542" y="722"/>
                    </a:lnTo>
                    <a:lnTo>
                      <a:pt x="546" y="721"/>
                    </a:lnTo>
                    <a:lnTo>
                      <a:pt x="550" y="719"/>
                    </a:lnTo>
                    <a:lnTo>
                      <a:pt x="552" y="715"/>
                    </a:lnTo>
                    <a:lnTo>
                      <a:pt x="553" y="711"/>
                    </a:lnTo>
                    <a:lnTo>
                      <a:pt x="553" y="205"/>
                    </a:lnTo>
                    <a:lnTo>
                      <a:pt x="552" y="200"/>
                    </a:lnTo>
                    <a:lnTo>
                      <a:pt x="550" y="19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6" name="Группа 5"/>
          <p:cNvGrpSpPr/>
          <p:nvPr/>
        </p:nvGrpSpPr>
        <p:grpSpPr>
          <a:xfrm>
            <a:off x="4868201" y="779787"/>
            <a:ext cx="4428421" cy="2936044"/>
            <a:chOff x="4895192" y="881983"/>
            <a:chExt cx="4428421" cy="2936044"/>
          </a:xfrm>
        </p:grpSpPr>
        <p:sp>
          <p:nvSpPr>
            <p:cNvPr id="20" name="Rectangle 52">
              <a:extLst>
                <a:ext uri="{FF2B5EF4-FFF2-40B4-BE49-F238E27FC236}">
                  <a16:creationId xmlns:a16="http://schemas.microsoft.com/office/drawing/2014/main" id="{EC1C1869-4B3B-4DF4-89E6-A12D7A7BEAA9}"/>
                </a:ext>
              </a:extLst>
            </p:cNvPr>
            <p:cNvSpPr/>
            <p:nvPr/>
          </p:nvSpPr>
          <p:spPr>
            <a:xfrm>
              <a:off x="5314417" y="911626"/>
              <a:ext cx="4007199" cy="65627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ru-RU" sz="1400" dirty="0">
                  <a:solidFill>
                    <a:schemeClr val="bg1"/>
                  </a:solidFill>
                  <a:cs typeface="Times New Roman" pitchFamily="18" charset="0"/>
                </a:rPr>
                <a:t>    Индивидуальные учебные планы обучающихся педагогического класса включают:</a:t>
              </a:r>
            </a:p>
          </p:txBody>
        </p:sp>
        <p:sp>
          <p:nvSpPr>
            <p:cNvPr id="22" name="Rectangle 55">
              <a:extLst>
                <a:ext uri="{FF2B5EF4-FFF2-40B4-BE49-F238E27FC236}">
                  <a16:creationId xmlns:a16="http://schemas.microsoft.com/office/drawing/2014/main" id="{639A7617-C89F-4E53-B90E-E3A0FC53B56B}"/>
                </a:ext>
              </a:extLst>
            </p:cNvPr>
            <p:cNvSpPr/>
            <p:nvPr/>
          </p:nvSpPr>
          <p:spPr>
            <a:xfrm>
              <a:off x="5311592" y="2324199"/>
              <a:ext cx="4012021" cy="87877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ts val="0"/>
                </a:spcBef>
                <a:buFont typeface="Wingdings" pitchFamily="2" charset="2"/>
                <a:buChar char="ü"/>
              </a:pPr>
              <a:r>
                <a:rPr lang="ru-RU" sz="1400" dirty="0">
                  <a:solidFill>
                    <a:schemeClr val="tx1"/>
                  </a:solidFill>
                  <a:cs typeface="Times New Roman" pitchFamily="18" charset="0"/>
                </a:rPr>
                <a:t>элективные  курсы по педагогике и психологии («Введение в педагогику», «Основы педагогики и психологии», «Педагогическая практика»);</a:t>
              </a:r>
            </a:p>
          </p:txBody>
        </p:sp>
        <p:sp>
          <p:nvSpPr>
            <p:cNvPr id="23" name="Rectangle 56">
              <a:extLst>
                <a:ext uri="{FF2B5EF4-FFF2-40B4-BE49-F238E27FC236}">
                  <a16:creationId xmlns:a16="http://schemas.microsoft.com/office/drawing/2014/main" id="{E5DB8AD8-F606-4810-A26F-08E102371BF2}"/>
                </a:ext>
              </a:extLst>
            </p:cNvPr>
            <p:cNvSpPr/>
            <p:nvPr/>
          </p:nvSpPr>
          <p:spPr>
            <a:xfrm>
              <a:off x="5313004" y="1706745"/>
              <a:ext cx="4010022" cy="44631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spcBef>
                  <a:spcPts val="0"/>
                </a:spcBef>
                <a:buFont typeface="Wingdings" pitchFamily="2" charset="2"/>
                <a:buChar char="ü"/>
              </a:pPr>
              <a:r>
                <a:rPr lang="ru-RU" sz="1400" dirty="0">
                  <a:solidFill>
                    <a:schemeClr val="tx1"/>
                  </a:solidFill>
                  <a:cs typeface="Times New Roman" pitchFamily="18" charset="0"/>
                </a:rPr>
                <a:t>  2 предмета (по программам углубленного уровня);</a:t>
              </a:r>
            </a:p>
          </p:txBody>
        </p:sp>
        <p:sp>
          <p:nvSpPr>
            <p:cNvPr id="26" name="Oval 58">
              <a:extLst>
                <a:ext uri="{FF2B5EF4-FFF2-40B4-BE49-F238E27FC236}">
                  <a16:creationId xmlns:a16="http://schemas.microsoft.com/office/drawing/2014/main" id="{6DAEF58D-E5D3-418E-8D55-21CD816C3A6F}"/>
                </a:ext>
              </a:extLst>
            </p:cNvPr>
            <p:cNvSpPr/>
            <p:nvPr/>
          </p:nvSpPr>
          <p:spPr>
            <a:xfrm>
              <a:off x="4895192" y="881983"/>
              <a:ext cx="600894" cy="600894"/>
            </a:xfrm>
            <a:prstGeom prst="ellipse">
              <a:avLst/>
            </a:prstGeom>
            <a:solidFill>
              <a:srgbClr val="4472AC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 391">
              <a:extLst>
                <a:ext uri="{FF2B5EF4-FFF2-40B4-BE49-F238E27FC236}">
                  <a16:creationId xmlns:a16="http://schemas.microsoft.com/office/drawing/2014/main" id="{EB7F16CC-82B8-4D3E-8129-556BD9AF9C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63732" y="1038761"/>
              <a:ext cx="287338" cy="287338"/>
            </a:xfrm>
            <a:custGeom>
              <a:avLst/>
              <a:gdLst>
                <a:gd name="T0" fmla="*/ 515 w 903"/>
                <a:gd name="T1" fmla="*/ 619 h 904"/>
                <a:gd name="T2" fmla="*/ 486 w 903"/>
                <a:gd name="T3" fmla="*/ 580 h 904"/>
                <a:gd name="T4" fmla="*/ 488 w 903"/>
                <a:gd name="T5" fmla="*/ 528 h 904"/>
                <a:gd name="T6" fmla="*/ 521 w 903"/>
                <a:gd name="T7" fmla="*/ 491 h 904"/>
                <a:gd name="T8" fmla="*/ 573 w 903"/>
                <a:gd name="T9" fmla="*/ 483 h 904"/>
                <a:gd name="T10" fmla="*/ 616 w 903"/>
                <a:gd name="T11" fmla="*/ 509 h 904"/>
                <a:gd name="T12" fmla="*/ 633 w 903"/>
                <a:gd name="T13" fmla="*/ 557 h 904"/>
                <a:gd name="T14" fmla="*/ 616 w 903"/>
                <a:gd name="T15" fmla="*/ 604 h 904"/>
                <a:gd name="T16" fmla="*/ 573 w 903"/>
                <a:gd name="T17" fmla="*/ 631 h 904"/>
                <a:gd name="T18" fmla="*/ 305 w 903"/>
                <a:gd name="T19" fmla="*/ 617 h 904"/>
                <a:gd name="T20" fmla="*/ 288 w 903"/>
                <a:gd name="T21" fmla="*/ 608 h 904"/>
                <a:gd name="T22" fmla="*/ 592 w 903"/>
                <a:gd name="T23" fmla="*/ 290 h 904"/>
                <a:gd name="T24" fmla="*/ 610 w 903"/>
                <a:gd name="T25" fmla="*/ 289 h 904"/>
                <a:gd name="T26" fmla="*/ 617 w 903"/>
                <a:gd name="T27" fmla="*/ 307 h 904"/>
                <a:gd name="T28" fmla="*/ 275 w 903"/>
                <a:gd name="T29" fmla="*/ 324 h 904"/>
                <a:gd name="T30" fmla="*/ 305 w 903"/>
                <a:gd name="T31" fmla="*/ 284 h 904"/>
                <a:gd name="T32" fmla="*/ 354 w 903"/>
                <a:gd name="T33" fmla="*/ 272 h 904"/>
                <a:gd name="T34" fmla="*/ 400 w 903"/>
                <a:gd name="T35" fmla="*/ 293 h 904"/>
                <a:gd name="T36" fmla="*/ 422 w 903"/>
                <a:gd name="T37" fmla="*/ 338 h 904"/>
                <a:gd name="T38" fmla="*/ 409 w 903"/>
                <a:gd name="T39" fmla="*/ 389 h 904"/>
                <a:gd name="T40" fmla="*/ 369 w 903"/>
                <a:gd name="T41" fmla="*/ 418 h 904"/>
                <a:gd name="T42" fmla="*/ 318 w 903"/>
                <a:gd name="T43" fmla="*/ 416 h 904"/>
                <a:gd name="T44" fmla="*/ 280 w 903"/>
                <a:gd name="T45" fmla="*/ 382 h 904"/>
                <a:gd name="T46" fmla="*/ 903 w 903"/>
                <a:gd name="T47" fmla="*/ 452 h 904"/>
                <a:gd name="T48" fmla="*/ 866 w 903"/>
                <a:gd name="T49" fmla="*/ 378 h 904"/>
                <a:gd name="T50" fmla="*/ 875 w 903"/>
                <a:gd name="T51" fmla="*/ 303 h 904"/>
                <a:gd name="T52" fmla="*/ 829 w 903"/>
                <a:gd name="T53" fmla="*/ 234 h 904"/>
                <a:gd name="T54" fmla="*/ 795 w 903"/>
                <a:gd name="T55" fmla="*/ 175 h 904"/>
                <a:gd name="T56" fmla="*/ 750 w 903"/>
                <a:gd name="T57" fmla="*/ 116 h 904"/>
                <a:gd name="T58" fmla="*/ 680 w 903"/>
                <a:gd name="T59" fmla="*/ 110 h 904"/>
                <a:gd name="T60" fmla="*/ 636 w 903"/>
                <a:gd name="T61" fmla="*/ 40 h 904"/>
                <a:gd name="T62" fmla="*/ 552 w 903"/>
                <a:gd name="T63" fmla="*/ 36 h 904"/>
                <a:gd name="T64" fmla="*/ 488 w 903"/>
                <a:gd name="T65" fmla="*/ 8 h 904"/>
                <a:gd name="T66" fmla="*/ 404 w 903"/>
                <a:gd name="T67" fmla="*/ 13 h 904"/>
                <a:gd name="T68" fmla="*/ 340 w 903"/>
                <a:gd name="T69" fmla="*/ 32 h 904"/>
                <a:gd name="T70" fmla="*/ 257 w 903"/>
                <a:gd name="T71" fmla="*/ 47 h 904"/>
                <a:gd name="T72" fmla="*/ 210 w 903"/>
                <a:gd name="T73" fmla="*/ 107 h 904"/>
                <a:gd name="T74" fmla="*/ 146 w 903"/>
                <a:gd name="T75" fmla="*/ 121 h 904"/>
                <a:gd name="T76" fmla="*/ 106 w 903"/>
                <a:gd name="T77" fmla="*/ 187 h 904"/>
                <a:gd name="T78" fmla="*/ 64 w 903"/>
                <a:gd name="T79" fmla="*/ 241 h 904"/>
                <a:gd name="T80" fmla="*/ 28 w 903"/>
                <a:gd name="T81" fmla="*/ 316 h 904"/>
                <a:gd name="T82" fmla="*/ 29 w 903"/>
                <a:gd name="T83" fmla="*/ 386 h 904"/>
                <a:gd name="T84" fmla="*/ 1 w 903"/>
                <a:gd name="T85" fmla="*/ 464 h 904"/>
                <a:gd name="T86" fmla="*/ 48 w 903"/>
                <a:gd name="T87" fmla="*/ 531 h 904"/>
                <a:gd name="T88" fmla="*/ 30 w 903"/>
                <a:gd name="T89" fmla="*/ 613 h 904"/>
                <a:gd name="T90" fmla="*/ 86 w 903"/>
                <a:gd name="T91" fmla="*/ 674 h 904"/>
                <a:gd name="T92" fmla="*/ 113 w 903"/>
                <a:gd name="T93" fmla="*/ 740 h 904"/>
                <a:gd name="T94" fmla="*/ 162 w 903"/>
                <a:gd name="T95" fmla="*/ 791 h 904"/>
                <a:gd name="T96" fmla="*/ 225 w 903"/>
                <a:gd name="T97" fmla="*/ 806 h 904"/>
                <a:gd name="T98" fmla="*/ 279 w 903"/>
                <a:gd name="T99" fmla="*/ 869 h 904"/>
                <a:gd name="T100" fmla="*/ 362 w 903"/>
                <a:gd name="T101" fmla="*/ 862 h 904"/>
                <a:gd name="T102" fmla="*/ 427 w 903"/>
                <a:gd name="T103" fmla="*/ 900 h 904"/>
                <a:gd name="T104" fmla="*/ 510 w 903"/>
                <a:gd name="T105" fmla="*/ 883 h 904"/>
                <a:gd name="T106" fmla="*/ 576 w 903"/>
                <a:gd name="T107" fmla="*/ 875 h 904"/>
                <a:gd name="T108" fmla="*/ 655 w 903"/>
                <a:gd name="T109" fmla="*/ 848 h 904"/>
                <a:gd name="T110" fmla="*/ 707 w 903"/>
                <a:gd name="T111" fmla="*/ 797 h 904"/>
                <a:gd name="T112" fmla="*/ 765 w 903"/>
                <a:gd name="T113" fmla="*/ 777 h 904"/>
                <a:gd name="T114" fmla="*/ 798 w 903"/>
                <a:gd name="T115" fmla="*/ 704 h 904"/>
                <a:gd name="T116" fmla="*/ 848 w 903"/>
                <a:gd name="T117" fmla="*/ 655 h 904"/>
                <a:gd name="T118" fmla="*/ 875 w 903"/>
                <a:gd name="T119" fmla="*/ 575 h 904"/>
                <a:gd name="T120" fmla="*/ 883 w 903"/>
                <a:gd name="T121" fmla="*/ 509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3" h="904">
                  <a:moveTo>
                    <a:pt x="558" y="632"/>
                  </a:moveTo>
                  <a:lnTo>
                    <a:pt x="549" y="632"/>
                  </a:lnTo>
                  <a:lnTo>
                    <a:pt x="542" y="631"/>
                  </a:lnTo>
                  <a:lnTo>
                    <a:pt x="535" y="629"/>
                  </a:lnTo>
                  <a:lnTo>
                    <a:pt x="528" y="627"/>
                  </a:lnTo>
                  <a:lnTo>
                    <a:pt x="521" y="624"/>
                  </a:lnTo>
                  <a:lnTo>
                    <a:pt x="515" y="619"/>
                  </a:lnTo>
                  <a:lnTo>
                    <a:pt x="510" y="615"/>
                  </a:lnTo>
                  <a:lnTo>
                    <a:pt x="504" y="610"/>
                  </a:lnTo>
                  <a:lnTo>
                    <a:pt x="499" y="604"/>
                  </a:lnTo>
                  <a:lnTo>
                    <a:pt x="495" y="599"/>
                  </a:lnTo>
                  <a:lnTo>
                    <a:pt x="491" y="593"/>
                  </a:lnTo>
                  <a:lnTo>
                    <a:pt x="488" y="586"/>
                  </a:lnTo>
                  <a:lnTo>
                    <a:pt x="486" y="580"/>
                  </a:lnTo>
                  <a:lnTo>
                    <a:pt x="484" y="572"/>
                  </a:lnTo>
                  <a:lnTo>
                    <a:pt x="483" y="565"/>
                  </a:lnTo>
                  <a:lnTo>
                    <a:pt x="482" y="557"/>
                  </a:lnTo>
                  <a:lnTo>
                    <a:pt x="483" y="550"/>
                  </a:lnTo>
                  <a:lnTo>
                    <a:pt x="484" y="542"/>
                  </a:lnTo>
                  <a:lnTo>
                    <a:pt x="486" y="535"/>
                  </a:lnTo>
                  <a:lnTo>
                    <a:pt x="488" y="528"/>
                  </a:lnTo>
                  <a:lnTo>
                    <a:pt x="491" y="521"/>
                  </a:lnTo>
                  <a:lnTo>
                    <a:pt x="495" y="515"/>
                  </a:lnTo>
                  <a:lnTo>
                    <a:pt x="499" y="509"/>
                  </a:lnTo>
                  <a:lnTo>
                    <a:pt x="504" y="504"/>
                  </a:lnTo>
                  <a:lnTo>
                    <a:pt x="510" y="499"/>
                  </a:lnTo>
                  <a:lnTo>
                    <a:pt x="515" y="495"/>
                  </a:lnTo>
                  <a:lnTo>
                    <a:pt x="521" y="491"/>
                  </a:lnTo>
                  <a:lnTo>
                    <a:pt x="528" y="487"/>
                  </a:lnTo>
                  <a:lnTo>
                    <a:pt x="535" y="485"/>
                  </a:lnTo>
                  <a:lnTo>
                    <a:pt x="542" y="483"/>
                  </a:lnTo>
                  <a:lnTo>
                    <a:pt x="549" y="482"/>
                  </a:lnTo>
                  <a:lnTo>
                    <a:pt x="558" y="482"/>
                  </a:lnTo>
                  <a:lnTo>
                    <a:pt x="565" y="482"/>
                  </a:lnTo>
                  <a:lnTo>
                    <a:pt x="573" y="483"/>
                  </a:lnTo>
                  <a:lnTo>
                    <a:pt x="579" y="485"/>
                  </a:lnTo>
                  <a:lnTo>
                    <a:pt x="587" y="487"/>
                  </a:lnTo>
                  <a:lnTo>
                    <a:pt x="593" y="491"/>
                  </a:lnTo>
                  <a:lnTo>
                    <a:pt x="600" y="495"/>
                  </a:lnTo>
                  <a:lnTo>
                    <a:pt x="605" y="499"/>
                  </a:lnTo>
                  <a:lnTo>
                    <a:pt x="610" y="504"/>
                  </a:lnTo>
                  <a:lnTo>
                    <a:pt x="616" y="509"/>
                  </a:lnTo>
                  <a:lnTo>
                    <a:pt x="620" y="515"/>
                  </a:lnTo>
                  <a:lnTo>
                    <a:pt x="623" y="521"/>
                  </a:lnTo>
                  <a:lnTo>
                    <a:pt x="626" y="528"/>
                  </a:lnTo>
                  <a:lnTo>
                    <a:pt x="630" y="535"/>
                  </a:lnTo>
                  <a:lnTo>
                    <a:pt x="631" y="542"/>
                  </a:lnTo>
                  <a:lnTo>
                    <a:pt x="632" y="550"/>
                  </a:lnTo>
                  <a:lnTo>
                    <a:pt x="633" y="557"/>
                  </a:lnTo>
                  <a:lnTo>
                    <a:pt x="632" y="565"/>
                  </a:lnTo>
                  <a:lnTo>
                    <a:pt x="631" y="572"/>
                  </a:lnTo>
                  <a:lnTo>
                    <a:pt x="630" y="580"/>
                  </a:lnTo>
                  <a:lnTo>
                    <a:pt x="626" y="586"/>
                  </a:lnTo>
                  <a:lnTo>
                    <a:pt x="623" y="593"/>
                  </a:lnTo>
                  <a:lnTo>
                    <a:pt x="620" y="599"/>
                  </a:lnTo>
                  <a:lnTo>
                    <a:pt x="616" y="604"/>
                  </a:lnTo>
                  <a:lnTo>
                    <a:pt x="610" y="610"/>
                  </a:lnTo>
                  <a:lnTo>
                    <a:pt x="605" y="615"/>
                  </a:lnTo>
                  <a:lnTo>
                    <a:pt x="600" y="619"/>
                  </a:lnTo>
                  <a:lnTo>
                    <a:pt x="593" y="624"/>
                  </a:lnTo>
                  <a:lnTo>
                    <a:pt x="587" y="627"/>
                  </a:lnTo>
                  <a:lnTo>
                    <a:pt x="579" y="629"/>
                  </a:lnTo>
                  <a:lnTo>
                    <a:pt x="573" y="631"/>
                  </a:lnTo>
                  <a:lnTo>
                    <a:pt x="565" y="632"/>
                  </a:lnTo>
                  <a:lnTo>
                    <a:pt x="558" y="632"/>
                  </a:lnTo>
                  <a:lnTo>
                    <a:pt x="558" y="632"/>
                  </a:lnTo>
                  <a:close/>
                  <a:moveTo>
                    <a:pt x="312" y="613"/>
                  </a:moveTo>
                  <a:lnTo>
                    <a:pt x="310" y="615"/>
                  </a:lnTo>
                  <a:lnTo>
                    <a:pt x="307" y="616"/>
                  </a:lnTo>
                  <a:lnTo>
                    <a:pt x="305" y="617"/>
                  </a:lnTo>
                  <a:lnTo>
                    <a:pt x="301" y="617"/>
                  </a:lnTo>
                  <a:lnTo>
                    <a:pt x="298" y="617"/>
                  </a:lnTo>
                  <a:lnTo>
                    <a:pt x="296" y="616"/>
                  </a:lnTo>
                  <a:lnTo>
                    <a:pt x="293" y="615"/>
                  </a:lnTo>
                  <a:lnTo>
                    <a:pt x="291" y="613"/>
                  </a:lnTo>
                  <a:lnTo>
                    <a:pt x="289" y="611"/>
                  </a:lnTo>
                  <a:lnTo>
                    <a:pt x="288" y="608"/>
                  </a:lnTo>
                  <a:lnTo>
                    <a:pt x="286" y="605"/>
                  </a:lnTo>
                  <a:lnTo>
                    <a:pt x="286" y="602"/>
                  </a:lnTo>
                  <a:lnTo>
                    <a:pt x="286" y="599"/>
                  </a:lnTo>
                  <a:lnTo>
                    <a:pt x="288" y="597"/>
                  </a:lnTo>
                  <a:lnTo>
                    <a:pt x="289" y="594"/>
                  </a:lnTo>
                  <a:lnTo>
                    <a:pt x="291" y="591"/>
                  </a:lnTo>
                  <a:lnTo>
                    <a:pt x="592" y="290"/>
                  </a:lnTo>
                  <a:lnTo>
                    <a:pt x="594" y="289"/>
                  </a:lnTo>
                  <a:lnTo>
                    <a:pt x="596" y="287"/>
                  </a:lnTo>
                  <a:lnTo>
                    <a:pt x="600" y="286"/>
                  </a:lnTo>
                  <a:lnTo>
                    <a:pt x="603" y="286"/>
                  </a:lnTo>
                  <a:lnTo>
                    <a:pt x="605" y="286"/>
                  </a:lnTo>
                  <a:lnTo>
                    <a:pt x="608" y="287"/>
                  </a:lnTo>
                  <a:lnTo>
                    <a:pt x="610" y="289"/>
                  </a:lnTo>
                  <a:lnTo>
                    <a:pt x="614" y="290"/>
                  </a:lnTo>
                  <a:lnTo>
                    <a:pt x="615" y="293"/>
                  </a:lnTo>
                  <a:lnTo>
                    <a:pt x="617" y="295"/>
                  </a:lnTo>
                  <a:lnTo>
                    <a:pt x="617" y="299"/>
                  </a:lnTo>
                  <a:lnTo>
                    <a:pt x="618" y="301"/>
                  </a:lnTo>
                  <a:lnTo>
                    <a:pt x="617" y="304"/>
                  </a:lnTo>
                  <a:lnTo>
                    <a:pt x="617" y="307"/>
                  </a:lnTo>
                  <a:lnTo>
                    <a:pt x="615" y="309"/>
                  </a:lnTo>
                  <a:lnTo>
                    <a:pt x="614" y="312"/>
                  </a:lnTo>
                  <a:lnTo>
                    <a:pt x="312" y="613"/>
                  </a:lnTo>
                  <a:close/>
                  <a:moveTo>
                    <a:pt x="271" y="346"/>
                  </a:moveTo>
                  <a:lnTo>
                    <a:pt x="271" y="338"/>
                  </a:lnTo>
                  <a:lnTo>
                    <a:pt x="273" y="331"/>
                  </a:lnTo>
                  <a:lnTo>
                    <a:pt x="275" y="324"/>
                  </a:lnTo>
                  <a:lnTo>
                    <a:pt x="277" y="317"/>
                  </a:lnTo>
                  <a:lnTo>
                    <a:pt x="280" y="310"/>
                  </a:lnTo>
                  <a:lnTo>
                    <a:pt x="284" y="304"/>
                  </a:lnTo>
                  <a:lnTo>
                    <a:pt x="289" y="299"/>
                  </a:lnTo>
                  <a:lnTo>
                    <a:pt x="293" y="293"/>
                  </a:lnTo>
                  <a:lnTo>
                    <a:pt x="298" y="288"/>
                  </a:lnTo>
                  <a:lnTo>
                    <a:pt x="305" y="284"/>
                  </a:lnTo>
                  <a:lnTo>
                    <a:pt x="311" y="280"/>
                  </a:lnTo>
                  <a:lnTo>
                    <a:pt x="318" y="277"/>
                  </a:lnTo>
                  <a:lnTo>
                    <a:pt x="324" y="274"/>
                  </a:lnTo>
                  <a:lnTo>
                    <a:pt x="331" y="273"/>
                  </a:lnTo>
                  <a:lnTo>
                    <a:pt x="339" y="272"/>
                  </a:lnTo>
                  <a:lnTo>
                    <a:pt x="347" y="271"/>
                  </a:lnTo>
                  <a:lnTo>
                    <a:pt x="354" y="272"/>
                  </a:lnTo>
                  <a:lnTo>
                    <a:pt x="362" y="273"/>
                  </a:lnTo>
                  <a:lnTo>
                    <a:pt x="369" y="274"/>
                  </a:lnTo>
                  <a:lnTo>
                    <a:pt x="375" y="277"/>
                  </a:lnTo>
                  <a:lnTo>
                    <a:pt x="382" y="280"/>
                  </a:lnTo>
                  <a:lnTo>
                    <a:pt x="388" y="284"/>
                  </a:lnTo>
                  <a:lnTo>
                    <a:pt x="395" y="288"/>
                  </a:lnTo>
                  <a:lnTo>
                    <a:pt x="400" y="293"/>
                  </a:lnTo>
                  <a:lnTo>
                    <a:pt x="404" y="299"/>
                  </a:lnTo>
                  <a:lnTo>
                    <a:pt x="409" y="304"/>
                  </a:lnTo>
                  <a:lnTo>
                    <a:pt x="413" y="310"/>
                  </a:lnTo>
                  <a:lnTo>
                    <a:pt x="416" y="317"/>
                  </a:lnTo>
                  <a:lnTo>
                    <a:pt x="418" y="324"/>
                  </a:lnTo>
                  <a:lnTo>
                    <a:pt x="421" y="331"/>
                  </a:lnTo>
                  <a:lnTo>
                    <a:pt x="422" y="338"/>
                  </a:lnTo>
                  <a:lnTo>
                    <a:pt x="422" y="346"/>
                  </a:lnTo>
                  <a:lnTo>
                    <a:pt x="422" y="354"/>
                  </a:lnTo>
                  <a:lnTo>
                    <a:pt x="421" y="362"/>
                  </a:lnTo>
                  <a:lnTo>
                    <a:pt x="418" y="368"/>
                  </a:lnTo>
                  <a:lnTo>
                    <a:pt x="416" y="376"/>
                  </a:lnTo>
                  <a:lnTo>
                    <a:pt x="413" y="382"/>
                  </a:lnTo>
                  <a:lnTo>
                    <a:pt x="409" y="389"/>
                  </a:lnTo>
                  <a:lnTo>
                    <a:pt x="404" y="394"/>
                  </a:lnTo>
                  <a:lnTo>
                    <a:pt x="400" y="399"/>
                  </a:lnTo>
                  <a:lnTo>
                    <a:pt x="395" y="405"/>
                  </a:lnTo>
                  <a:lnTo>
                    <a:pt x="388" y="409"/>
                  </a:lnTo>
                  <a:lnTo>
                    <a:pt x="382" y="412"/>
                  </a:lnTo>
                  <a:lnTo>
                    <a:pt x="375" y="416"/>
                  </a:lnTo>
                  <a:lnTo>
                    <a:pt x="369" y="418"/>
                  </a:lnTo>
                  <a:lnTo>
                    <a:pt x="362" y="420"/>
                  </a:lnTo>
                  <a:lnTo>
                    <a:pt x="354" y="421"/>
                  </a:lnTo>
                  <a:lnTo>
                    <a:pt x="347" y="422"/>
                  </a:lnTo>
                  <a:lnTo>
                    <a:pt x="339" y="421"/>
                  </a:lnTo>
                  <a:lnTo>
                    <a:pt x="331" y="420"/>
                  </a:lnTo>
                  <a:lnTo>
                    <a:pt x="324" y="418"/>
                  </a:lnTo>
                  <a:lnTo>
                    <a:pt x="318" y="416"/>
                  </a:lnTo>
                  <a:lnTo>
                    <a:pt x="311" y="412"/>
                  </a:lnTo>
                  <a:lnTo>
                    <a:pt x="305" y="409"/>
                  </a:lnTo>
                  <a:lnTo>
                    <a:pt x="298" y="405"/>
                  </a:lnTo>
                  <a:lnTo>
                    <a:pt x="293" y="399"/>
                  </a:lnTo>
                  <a:lnTo>
                    <a:pt x="289" y="394"/>
                  </a:lnTo>
                  <a:lnTo>
                    <a:pt x="284" y="389"/>
                  </a:lnTo>
                  <a:lnTo>
                    <a:pt x="280" y="382"/>
                  </a:lnTo>
                  <a:lnTo>
                    <a:pt x="277" y="376"/>
                  </a:lnTo>
                  <a:lnTo>
                    <a:pt x="275" y="368"/>
                  </a:lnTo>
                  <a:lnTo>
                    <a:pt x="273" y="362"/>
                  </a:lnTo>
                  <a:lnTo>
                    <a:pt x="271" y="354"/>
                  </a:lnTo>
                  <a:lnTo>
                    <a:pt x="271" y="346"/>
                  </a:lnTo>
                  <a:lnTo>
                    <a:pt x="271" y="346"/>
                  </a:lnTo>
                  <a:close/>
                  <a:moveTo>
                    <a:pt x="903" y="452"/>
                  </a:moveTo>
                  <a:lnTo>
                    <a:pt x="903" y="439"/>
                  </a:lnTo>
                  <a:lnTo>
                    <a:pt x="900" y="426"/>
                  </a:lnTo>
                  <a:lnTo>
                    <a:pt x="896" y="416"/>
                  </a:lnTo>
                  <a:lnTo>
                    <a:pt x="890" y="405"/>
                  </a:lnTo>
                  <a:lnTo>
                    <a:pt x="883" y="394"/>
                  </a:lnTo>
                  <a:lnTo>
                    <a:pt x="875" y="386"/>
                  </a:lnTo>
                  <a:lnTo>
                    <a:pt x="866" y="378"/>
                  </a:lnTo>
                  <a:lnTo>
                    <a:pt x="855" y="372"/>
                  </a:lnTo>
                  <a:lnTo>
                    <a:pt x="862" y="362"/>
                  </a:lnTo>
                  <a:lnTo>
                    <a:pt x="868" y="351"/>
                  </a:lnTo>
                  <a:lnTo>
                    <a:pt x="872" y="339"/>
                  </a:lnTo>
                  <a:lnTo>
                    <a:pt x="875" y="328"/>
                  </a:lnTo>
                  <a:lnTo>
                    <a:pt x="876" y="316"/>
                  </a:lnTo>
                  <a:lnTo>
                    <a:pt x="875" y="303"/>
                  </a:lnTo>
                  <a:lnTo>
                    <a:pt x="873" y="291"/>
                  </a:lnTo>
                  <a:lnTo>
                    <a:pt x="869" y="279"/>
                  </a:lnTo>
                  <a:lnTo>
                    <a:pt x="863" y="268"/>
                  </a:lnTo>
                  <a:lnTo>
                    <a:pt x="857" y="258"/>
                  </a:lnTo>
                  <a:lnTo>
                    <a:pt x="848" y="248"/>
                  </a:lnTo>
                  <a:lnTo>
                    <a:pt x="839" y="241"/>
                  </a:lnTo>
                  <a:lnTo>
                    <a:pt x="829" y="234"/>
                  </a:lnTo>
                  <a:lnTo>
                    <a:pt x="817" y="229"/>
                  </a:lnTo>
                  <a:lnTo>
                    <a:pt x="807" y="225"/>
                  </a:lnTo>
                  <a:lnTo>
                    <a:pt x="794" y="224"/>
                  </a:lnTo>
                  <a:lnTo>
                    <a:pt x="797" y="211"/>
                  </a:lnTo>
                  <a:lnTo>
                    <a:pt x="798" y="199"/>
                  </a:lnTo>
                  <a:lnTo>
                    <a:pt x="797" y="187"/>
                  </a:lnTo>
                  <a:lnTo>
                    <a:pt x="795" y="175"/>
                  </a:lnTo>
                  <a:lnTo>
                    <a:pt x="792" y="163"/>
                  </a:lnTo>
                  <a:lnTo>
                    <a:pt x="786" y="153"/>
                  </a:lnTo>
                  <a:lnTo>
                    <a:pt x="780" y="142"/>
                  </a:lnTo>
                  <a:lnTo>
                    <a:pt x="771" y="132"/>
                  </a:lnTo>
                  <a:lnTo>
                    <a:pt x="765" y="126"/>
                  </a:lnTo>
                  <a:lnTo>
                    <a:pt x="757" y="121"/>
                  </a:lnTo>
                  <a:lnTo>
                    <a:pt x="750" y="116"/>
                  </a:lnTo>
                  <a:lnTo>
                    <a:pt x="742" y="113"/>
                  </a:lnTo>
                  <a:lnTo>
                    <a:pt x="734" y="110"/>
                  </a:lnTo>
                  <a:lnTo>
                    <a:pt x="725" y="108"/>
                  </a:lnTo>
                  <a:lnTo>
                    <a:pt x="717" y="107"/>
                  </a:lnTo>
                  <a:lnTo>
                    <a:pt x="707" y="106"/>
                  </a:lnTo>
                  <a:lnTo>
                    <a:pt x="694" y="107"/>
                  </a:lnTo>
                  <a:lnTo>
                    <a:pt x="680" y="110"/>
                  </a:lnTo>
                  <a:lnTo>
                    <a:pt x="678" y="98"/>
                  </a:lnTo>
                  <a:lnTo>
                    <a:pt x="675" y="86"/>
                  </a:lnTo>
                  <a:lnTo>
                    <a:pt x="669" y="74"/>
                  </a:lnTo>
                  <a:lnTo>
                    <a:pt x="663" y="65"/>
                  </a:lnTo>
                  <a:lnTo>
                    <a:pt x="655" y="55"/>
                  </a:lnTo>
                  <a:lnTo>
                    <a:pt x="647" y="48"/>
                  </a:lnTo>
                  <a:lnTo>
                    <a:pt x="636" y="40"/>
                  </a:lnTo>
                  <a:lnTo>
                    <a:pt x="624" y="35"/>
                  </a:lnTo>
                  <a:lnTo>
                    <a:pt x="612" y="30"/>
                  </a:lnTo>
                  <a:lnTo>
                    <a:pt x="601" y="28"/>
                  </a:lnTo>
                  <a:lnTo>
                    <a:pt x="588" y="27"/>
                  </a:lnTo>
                  <a:lnTo>
                    <a:pt x="576" y="28"/>
                  </a:lnTo>
                  <a:lnTo>
                    <a:pt x="564" y="32"/>
                  </a:lnTo>
                  <a:lnTo>
                    <a:pt x="552" y="36"/>
                  </a:lnTo>
                  <a:lnTo>
                    <a:pt x="542" y="41"/>
                  </a:lnTo>
                  <a:lnTo>
                    <a:pt x="532" y="49"/>
                  </a:lnTo>
                  <a:lnTo>
                    <a:pt x="526" y="38"/>
                  </a:lnTo>
                  <a:lnTo>
                    <a:pt x="518" y="28"/>
                  </a:lnTo>
                  <a:lnTo>
                    <a:pt x="510" y="20"/>
                  </a:lnTo>
                  <a:lnTo>
                    <a:pt x="499" y="13"/>
                  </a:lnTo>
                  <a:lnTo>
                    <a:pt x="488" y="8"/>
                  </a:lnTo>
                  <a:lnTo>
                    <a:pt x="476" y="4"/>
                  </a:lnTo>
                  <a:lnTo>
                    <a:pt x="464" y="0"/>
                  </a:lnTo>
                  <a:lnTo>
                    <a:pt x="452" y="0"/>
                  </a:lnTo>
                  <a:lnTo>
                    <a:pt x="439" y="0"/>
                  </a:lnTo>
                  <a:lnTo>
                    <a:pt x="427" y="4"/>
                  </a:lnTo>
                  <a:lnTo>
                    <a:pt x="415" y="8"/>
                  </a:lnTo>
                  <a:lnTo>
                    <a:pt x="404" y="13"/>
                  </a:lnTo>
                  <a:lnTo>
                    <a:pt x="395" y="20"/>
                  </a:lnTo>
                  <a:lnTo>
                    <a:pt x="386" y="28"/>
                  </a:lnTo>
                  <a:lnTo>
                    <a:pt x="379" y="38"/>
                  </a:lnTo>
                  <a:lnTo>
                    <a:pt x="371" y="49"/>
                  </a:lnTo>
                  <a:lnTo>
                    <a:pt x="362" y="41"/>
                  </a:lnTo>
                  <a:lnTo>
                    <a:pt x="351" y="36"/>
                  </a:lnTo>
                  <a:lnTo>
                    <a:pt x="340" y="32"/>
                  </a:lnTo>
                  <a:lnTo>
                    <a:pt x="327" y="28"/>
                  </a:lnTo>
                  <a:lnTo>
                    <a:pt x="315" y="27"/>
                  </a:lnTo>
                  <a:lnTo>
                    <a:pt x="304" y="28"/>
                  </a:lnTo>
                  <a:lnTo>
                    <a:pt x="291" y="30"/>
                  </a:lnTo>
                  <a:lnTo>
                    <a:pt x="279" y="35"/>
                  </a:lnTo>
                  <a:lnTo>
                    <a:pt x="268" y="40"/>
                  </a:lnTo>
                  <a:lnTo>
                    <a:pt x="257" y="47"/>
                  </a:lnTo>
                  <a:lnTo>
                    <a:pt x="249" y="55"/>
                  </a:lnTo>
                  <a:lnTo>
                    <a:pt x="240" y="65"/>
                  </a:lnTo>
                  <a:lnTo>
                    <a:pt x="234" y="74"/>
                  </a:lnTo>
                  <a:lnTo>
                    <a:pt x="229" y="86"/>
                  </a:lnTo>
                  <a:lnTo>
                    <a:pt x="225" y="98"/>
                  </a:lnTo>
                  <a:lnTo>
                    <a:pt x="223" y="110"/>
                  </a:lnTo>
                  <a:lnTo>
                    <a:pt x="210" y="107"/>
                  </a:lnTo>
                  <a:lnTo>
                    <a:pt x="196" y="106"/>
                  </a:lnTo>
                  <a:lnTo>
                    <a:pt x="188" y="107"/>
                  </a:lnTo>
                  <a:lnTo>
                    <a:pt x="179" y="108"/>
                  </a:lnTo>
                  <a:lnTo>
                    <a:pt x="171" y="110"/>
                  </a:lnTo>
                  <a:lnTo>
                    <a:pt x="162" y="113"/>
                  </a:lnTo>
                  <a:lnTo>
                    <a:pt x="155" y="116"/>
                  </a:lnTo>
                  <a:lnTo>
                    <a:pt x="146" y="121"/>
                  </a:lnTo>
                  <a:lnTo>
                    <a:pt x="140" y="126"/>
                  </a:lnTo>
                  <a:lnTo>
                    <a:pt x="133" y="132"/>
                  </a:lnTo>
                  <a:lnTo>
                    <a:pt x="125" y="142"/>
                  </a:lnTo>
                  <a:lnTo>
                    <a:pt x="117" y="153"/>
                  </a:lnTo>
                  <a:lnTo>
                    <a:pt x="113" y="163"/>
                  </a:lnTo>
                  <a:lnTo>
                    <a:pt x="108" y="175"/>
                  </a:lnTo>
                  <a:lnTo>
                    <a:pt x="106" y="187"/>
                  </a:lnTo>
                  <a:lnTo>
                    <a:pt x="106" y="199"/>
                  </a:lnTo>
                  <a:lnTo>
                    <a:pt x="107" y="211"/>
                  </a:lnTo>
                  <a:lnTo>
                    <a:pt x="109" y="224"/>
                  </a:lnTo>
                  <a:lnTo>
                    <a:pt x="98" y="225"/>
                  </a:lnTo>
                  <a:lnTo>
                    <a:pt x="86" y="229"/>
                  </a:lnTo>
                  <a:lnTo>
                    <a:pt x="75" y="234"/>
                  </a:lnTo>
                  <a:lnTo>
                    <a:pt x="64" y="241"/>
                  </a:lnTo>
                  <a:lnTo>
                    <a:pt x="56" y="248"/>
                  </a:lnTo>
                  <a:lnTo>
                    <a:pt x="47" y="258"/>
                  </a:lnTo>
                  <a:lnTo>
                    <a:pt x="40" y="268"/>
                  </a:lnTo>
                  <a:lnTo>
                    <a:pt x="34" y="279"/>
                  </a:lnTo>
                  <a:lnTo>
                    <a:pt x="30" y="291"/>
                  </a:lnTo>
                  <a:lnTo>
                    <a:pt x="28" y="303"/>
                  </a:lnTo>
                  <a:lnTo>
                    <a:pt x="28" y="316"/>
                  </a:lnTo>
                  <a:lnTo>
                    <a:pt x="29" y="328"/>
                  </a:lnTo>
                  <a:lnTo>
                    <a:pt x="31" y="339"/>
                  </a:lnTo>
                  <a:lnTo>
                    <a:pt x="35" y="351"/>
                  </a:lnTo>
                  <a:lnTo>
                    <a:pt x="42" y="362"/>
                  </a:lnTo>
                  <a:lnTo>
                    <a:pt x="48" y="372"/>
                  </a:lnTo>
                  <a:lnTo>
                    <a:pt x="39" y="378"/>
                  </a:lnTo>
                  <a:lnTo>
                    <a:pt x="29" y="386"/>
                  </a:lnTo>
                  <a:lnTo>
                    <a:pt x="20" y="394"/>
                  </a:lnTo>
                  <a:lnTo>
                    <a:pt x="14" y="405"/>
                  </a:lnTo>
                  <a:lnTo>
                    <a:pt x="8" y="416"/>
                  </a:lnTo>
                  <a:lnTo>
                    <a:pt x="3" y="427"/>
                  </a:lnTo>
                  <a:lnTo>
                    <a:pt x="1" y="439"/>
                  </a:lnTo>
                  <a:lnTo>
                    <a:pt x="0" y="452"/>
                  </a:lnTo>
                  <a:lnTo>
                    <a:pt x="1" y="464"/>
                  </a:lnTo>
                  <a:lnTo>
                    <a:pt x="3" y="477"/>
                  </a:lnTo>
                  <a:lnTo>
                    <a:pt x="8" y="488"/>
                  </a:lnTo>
                  <a:lnTo>
                    <a:pt x="14" y="499"/>
                  </a:lnTo>
                  <a:lnTo>
                    <a:pt x="20" y="509"/>
                  </a:lnTo>
                  <a:lnTo>
                    <a:pt x="29" y="517"/>
                  </a:lnTo>
                  <a:lnTo>
                    <a:pt x="38" y="525"/>
                  </a:lnTo>
                  <a:lnTo>
                    <a:pt x="48" y="531"/>
                  </a:lnTo>
                  <a:lnTo>
                    <a:pt x="41" y="542"/>
                  </a:lnTo>
                  <a:lnTo>
                    <a:pt x="35" y="553"/>
                  </a:lnTo>
                  <a:lnTo>
                    <a:pt x="31" y="564"/>
                  </a:lnTo>
                  <a:lnTo>
                    <a:pt x="29" y="575"/>
                  </a:lnTo>
                  <a:lnTo>
                    <a:pt x="28" y="588"/>
                  </a:lnTo>
                  <a:lnTo>
                    <a:pt x="28" y="600"/>
                  </a:lnTo>
                  <a:lnTo>
                    <a:pt x="30" y="613"/>
                  </a:lnTo>
                  <a:lnTo>
                    <a:pt x="34" y="625"/>
                  </a:lnTo>
                  <a:lnTo>
                    <a:pt x="40" y="635"/>
                  </a:lnTo>
                  <a:lnTo>
                    <a:pt x="47" y="646"/>
                  </a:lnTo>
                  <a:lnTo>
                    <a:pt x="56" y="655"/>
                  </a:lnTo>
                  <a:lnTo>
                    <a:pt x="64" y="663"/>
                  </a:lnTo>
                  <a:lnTo>
                    <a:pt x="75" y="670"/>
                  </a:lnTo>
                  <a:lnTo>
                    <a:pt x="86" y="674"/>
                  </a:lnTo>
                  <a:lnTo>
                    <a:pt x="98" y="678"/>
                  </a:lnTo>
                  <a:lnTo>
                    <a:pt x="109" y="681"/>
                  </a:lnTo>
                  <a:lnTo>
                    <a:pt x="107" y="692"/>
                  </a:lnTo>
                  <a:lnTo>
                    <a:pt x="106" y="704"/>
                  </a:lnTo>
                  <a:lnTo>
                    <a:pt x="106" y="716"/>
                  </a:lnTo>
                  <a:lnTo>
                    <a:pt x="108" y="729"/>
                  </a:lnTo>
                  <a:lnTo>
                    <a:pt x="113" y="740"/>
                  </a:lnTo>
                  <a:lnTo>
                    <a:pt x="118" y="751"/>
                  </a:lnTo>
                  <a:lnTo>
                    <a:pt x="125" y="761"/>
                  </a:lnTo>
                  <a:lnTo>
                    <a:pt x="133" y="771"/>
                  </a:lnTo>
                  <a:lnTo>
                    <a:pt x="140" y="777"/>
                  </a:lnTo>
                  <a:lnTo>
                    <a:pt x="147" y="782"/>
                  </a:lnTo>
                  <a:lnTo>
                    <a:pt x="155" y="787"/>
                  </a:lnTo>
                  <a:lnTo>
                    <a:pt x="162" y="791"/>
                  </a:lnTo>
                  <a:lnTo>
                    <a:pt x="171" y="794"/>
                  </a:lnTo>
                  <a:lnTo>
                    <a:pt x="179" y="796"/>
                  </a:lnTo>
                  <a:lnTo>
                    <a:pt x="188" y="797"/>
                  </a:lnTo>
                  <a:lnTo>
                    <a:pt x="196" y="797"/>
                  </a:lnTo>
                  <a:lnTo>
                    <a:pt x="210" y="796"/>
                  </a:lnTo>
                  <a:lnTo>
                    <a:pt x="223" y="793"/>
                  </a:lnTo>
                  <a:lnTo>
                    <a:pt x="225" y="806"/>
                  </a:lnTo>
                  <a:lnTo>
                    <a:pt x="229" y="818"/>
                  </a:lnTo>
                  <a:lnTo>
                    <a:pt x="234" y="829"/>
                  </a:lnTo>
                  <a:lnTo>
                    <a:pt x="240" y="838"/>
                  </a:lnTo>
                  <a:lnTo>
                    <a:pt x="248" y="848"/>
                  </a:lnTo>
                  <a:lnTo>
                    <a:pt x="257" y="856"/>
                  </a:lnTo>
                  <a:lnTo>
                    <a:pt x="268" y="863"/>
                  </a:lnTo>
                  <a:lnTo>
                    <a:pt x="279" y="869"/>
                  </a:lnTo>
                  <a:lnTo>
                    <a:pt x="291" y="873"/>
                  </a:lnTo>
                  <a:lnTo>
                    <a:pt x="304" y="875"/>
                  </a:lnTo>
                  <a:lnTo>
                    <a:pt x="315" y="876"/>
                  </a:lnTo>
                  <a:lnTo>
                    <a:pt x="327" y="875"/>
                  </a:lnTo>
                  <a:lnTo>
                    <a:pt x="340" y="871"/>
                  </a:lnTo>
                  <a:lnTo>
                    <a:pt x="351" y="868"/>
                  </a:lnTo>
                  <a:lnTo>
                    <a:pt x="362" y="862"/>
                  </a:lnTo>
                  <a:lnTo>
                    <a:pt x="371" y="855"/>
                  </a:lnTo>
                  <a:lnTo>
                    <a:pt x="379" y="865"/>
                  </a:lnTo>
                  <a:lnTo>
                    <a:pt x="386" y="875"/>
                  </a:lnTo>
                  <a:lnTo>
                    <a:pt x="395" y="883"/>
                  </a:lnTo>
                  <a:lnTo>
                    <a:pt x="404" y="890"/>
                  </a:lnTo>
                  <a:lnTo>
                    <a:pt x="415" y="896"/>
                  </a:lnTo>
                  <a:lnTo>
                    <a:pt x="427" y="900"/>
                  </a:lnTo>
                  <a:lnTo>
                    <a:pt x="439" y="903"/>
                  </a:lnTo>
                  <a:lnTo>
                    <a:pt x="452" y="904"/>
                  </a:lnTo>
                  <a:lnTo>
                    <a:pt x="464" y="903"/>
                  </a:lnTo>
                  <a:lnTo>
                    <a:pt x="476" y="899"/>
                  </a:lnTo>
                  <a:lnTo>
                    <a:pt x="488" y="896"/>
                  </a:lnTo>
                  <a:lnTo>
                    <a:pt x="499" y="890"/>
                  </a:lnTo>
                  <a:lnTo>
                    <a:pt x="510" y="883"/>
                  </a:lnTo>
                  <a:lnTo>
                    <a:pt x="518" y="875"/>
                  </a:lnTo>
                  <a:lnTo>
                    <a:pt x="526" y="865"/>
                  </a:lnTo>
                  <a:lnTo>
                    <a:pt x="532" y="855"/>
                  </a:lnTo>
                  <a:lnTo>
                    <a:pt x="542" y="862"/>
                  </a:lnTo>
                  <a:lnTo>
                    <a:pt x="552" y="868"/>
                  </a:lnTo>
                  <a:lnTo>
                    <a:pt x="564" y="871"/>
                  </a:lnTo>
                  <a:lnTo>
                    <a:pt x="576" y="875"/>
                  </a:lnTo>
                  <a:lnTo>
                    <a:pt x="588" y="876"/>
                  </a:lnTo>
                  <a:lnTo>
                    <a:pt x="601" y="875"/>
                  </a:lnTo>
                  <a:lnTo>
                    <a:pt x="612" y="873"/>
                  </a:lnTo>
                  <a:lnTo>
                    <a:pt x="624" y="869"/>
                  </a:lnTo>
                  <a:lnTo>
                    <a:pt x="636" y="863"/>
                  </a:lnTo>
                  <a:lnTo>
                    <a:pt x="647" y="856"/>
                  </a:lnTo>
                  <a:lnTo>
                    <a:pt x="655" y="848"/>
                  </a:lnTo>
                  <a:lnTo>
                    <a:pt x="663" y="838"/>
                  </a:lnTo>
                  <a:lnTo>
                    <a:pt x="669" y="829"/>
                  </a:lnTo>
                  <a:lnTo>
                    <a:pt x="675" y="818"/>
                  </a:lnTo>
                  <a:lnTo>
                    <a:pt x="678" y="806"/>
                  </a:lnTo>
                  <a:lnTo>
                    <a:pt x="680" y="793"/>
                  </a:lnTo>
                  <a:lnTo>
                    <a:pt x="694" y="796"/>
                  </a:lnTo>
                  <a:lnTo>
                    <a:pt x="707" y="797"/>
                  </a:lnTo>
                  <a:lnTo>
                    <a:pt x="717" y="797"/>
                  </a:lnTo>
                  <a:lnTo>
                    <a:pt x="725" y="796"/>
                  </a:lnTo>
                  <a:lnTo>
                    <a:pt x="734" y="794"/>
                  </a:lnTo>
                  <a:lnTo>
                    <a:pt x="742" y="791"/>
                  </a:lnTo>
                  <a:lnTo>
                    <a:pt x="750" y="787"/>
                  </a:lnTo>
                  <a:lnTo>
                    <a:pt x="757" y="782"/>
                  </a:lnTo>
                  <a:lnTo>
                    <a:pt x="765" y="777"/>
                  </a:lnTo>
                  <a:lnTo>
                    <a:pt x="771" y="771"/>
                  </a:lnTo>
                  <a:lnTo>
                    <a:pt x="780" y="761"/>
                  </a:lnTo>
                  <a:lnTo>
                    <a:pt x="786" y="751"/>
                  </a:lnTo>
                  <a:lnTo>
                    <a:pt x="792" y="740"/>
                  </a:lnTo>
                  <a:lnTo>
                    <a:pt x="795" y="729"/>
                  </a:lnTo>
                  <a:lnTo>
                    <a:pt x="797" y="716"/>
                  </a:lnTo>
                  <a:lnTo>
                    <a:pt x="798" y="704"/>
                  </a:lnTo>
                  <a:lnTo>
                    <a:pt x="797" y="692"/>
                  </a:lnTo>
                  <a:lnTo>
                    <a:pt x="794" y="681"/>
                  </a:lnTo>
                  <a:lnTo>
                    <a:pt x="807" y="678"/>
                  </a:lnTo>
                  <a:lnTo>
                    <a:pt x="817" y="674"/>
                  </a:lnTo>
                  <a:lnTo>
                    <a:pt x="829" y="670"/>
                  </a:lnTo>
                  <a:lnTo>
                    <a:pt x="839" y="663"/>
                  </a:lnTo>
                  <a:lnTo>
                    <a:pt x="848" y="655"/>
                  </a:lnTo>
                  <a:lnTo>
                    <a:pt x="857" y="646"/>
                  </a:lnTo>
                  <a:lnTo>
                    <a:pt x="863" y="635"/>
                  </a:lnTo>
                  <a:lnTo>
                    <a:pt x="869" y="625"/>
                  </a:lnTo>
                  <a:lnTo>
                    <a:pt x="873" y="613"/>
                  </a:lnTo>
                  <a:lnTo>
                    <a:pt x="875" y="600"/>
                  </a:lnTo>
                  <a:lnTo>
                    <a:pt x="876" y="588"/>
                  </a:lnTo>
                  <a:lnTo>
                    <a:pt x="875" y="575"/>
                  </a:lnTo>
                  <a:lnTo>
                    <a:pt x="872" y="564"/>
                  </a:lnTo>
                  <a:lnTo>
                    <a:pt x="868" y="553"/>
                  </a:lnTo>
                  <a:lnTo>
                    <a:pt x="862" y="542"/>
                  </a:lnTo>
                  <a:lnTo>
                    <a:pt x="855" y="531"/>
                  </a:lnTo>
                  <a:lnTo>
                    <a:pt x="866" y="525"/>
                  </a:lnTo>
                  <a:lnTo>
                    <a:pt x="875" y="517"/>
                  </a:lnTo>
                  <a:lnTo>
                    <a:pt x="883" y="509"/>
                  </a:lnTo>
                  <a:lnTo>
                    <a:pt x="890" y="499"/>
                  </a:lnTo>
                  <a:lnTo>
                    <a:pt x="896" y="488"/>
                  </a:lnTo>
                  <a:lnTo>
                    <a:pt x="900" y="477"/>
                  </a:lnTo>
                  <a:lnTo>
                    <a:pt x="903" y="464"/>
                  </a:lnTo>
                  <a:lnTo>
                    <a:pt x="903" y="4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56">
              <a:extLst>
                <a:ext uri="{FF2B5EF4-FFF2-40B4-BE49-F238E27FC236}">
                  <a16:creationId xmlns:a16="http://schemas.microsoft.com/office/drawing/2014/main" id="{E5DB8AD8-F606-4810-A26F-08E102371BF2}"/>
                </a:ext>
              </a:extLst>
            </p:cNvPr>
            <p:cNvSpPr/>
            <p:nvPr/>
          </p:nvSpPr>
          <p:spPr>
            <a:xfrm>
              <a:off x="5311591" y="3371713"/>
              <a:ext cx="4010023" cy="44631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buFont typeface="Wingdings" pitchFamily="2" charset="2"/>
                <a:buChar char="ü"/>
              </a:pPr>
              <a:r>
                <a:rPr lang="ru-RU" sz="1400" dirty="0">
                  <a:solidFill>
                    <a:schemeClr val="tx1"/>
                  </a:solidFill>
                  <a:cs typeface="Times New Roman" pitchFamily="18" charset="0"/>
                </a:rPr>
                <a:t> индивидуальный проект.</a:t>
              </a:r>
            </a:p>
          </p:txBody>
        </p:sp>
      </p:grpSp>
      <p:sp>
        <p:nvSpPr>
          <p:cNvPr id="68" name="Rectangle 52">
            <a:extLst>
              <a:ext uri="{FF2B5EF4-FFF2-40B4-BE49-F238E27FC236}">
                <a16:creationId xmlns:a16="http://schemas.microsoft.com/office/drawing/2014/main" id="{EC1C1869-4B3B-4DF4-89E6-A12D7A7BEAA9}"/>
              </a:ext>
            </a:extLst>
          </p:cNvPr>
          <p:cNvSpPr/>
          <p:nvPr/>
        </p:nvSpPr>
        <p:spPr>
          <a:xfrm>
            <a:off x="5324079" y="5825930"/>
            <a:ext cx="4007199" cy="47029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400" dirty="0">
                <a:solidFill>
                  <a:schemeClr val="bg1"/>
                </a:solidFill>
                <a:cs typeface="Times New Roman" pitchFamily="18" charset="0"/>
              </a:rPr>
              <a:t>    Спецкурс «Курс юного переговорщика»</a:t>
            </a:r>
          </a:p>
        </p:txBody>
      </p:sp>
      <p:sp>
        <p:nvSpPr>
          <p:cNvPr id="69" name="Rectangle 56">
            <a:extLst>
              <a:ext uri="{FF2B5EF4-FFF2-40B4-BE49-F238E27FC236}">
                <a16:creationId xmlns:a16="http://schemas.microsoft.com/office/drawing/2014/main" id="{E5DB8AD8-F606-4810-A26F-08E102371BF2}"/>
              </a:ext>
            </a:extLst>
          </p:cNvPr>
          <p:cNvSpPr/>
          <p:nvPr/>
        </p:nvSpPr>
        <p:spPr>
          <a:xfrm>
            <a:off x="5322667" y="6278165"/>
            <a:ext cx="4008611" cy="4463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0"/>
              </a:spcBef>
              <a:buFont typeface="Wingdings" pitchFamily="2" charset="2"/>
              <a:buChar char="ü"/>
            </a:pPr>
            <a:r>
              <a:rPr lang="ru-RU" sz="1400" dirty="0">
                <a:solidFill>
                  <a:schemeClr val="tx1"/>
                </a:solidFill>
                <a:cs typeface="Times New Roman" pitchFamily="18" charset="0"/>
              </a:rPr>
              <a:t>Формат занятий групповой. </a:t>
            </a:r>
          </a:p>
          <a:p>
            <a:pPr algn="just">
              <a:spcBef>
                <a:spcPts val="0"/>
              </a:spcBef>
              <a:buFont typeface="Wingdings" pitchFamily="2" charset="2"/>
              <a:buChar char="ü"/>
            </a:pPr>
            <a:r>
              <a:rPr lang="ru-RU" sz="1400" dirty="0">
                <a:solidFill>
                  <a:schemeClr val="tx1"/>
                </a:solidFill>
                <a:cs typeface="Times New Roman" pitchFamily="18" charset="0"/>
              </a:rPr>
              <a:t>Объем - 108 ч. (3 модуля по 36 ч.). </a:t>
            </a:r>
          </a:p>
        </p:txBody>
      </p:sp>
      <p:sp>
        <p:nvSpPr>
          <p:cNvPr id="70" name="Oval 58">
            <a:extLst>
              <a:ext uri="{FF2B5EF4-FFF2-40B4-BE49-F238E27FC236}">
                <a16:creationId xmlns:a16="http://schemas.microsoft.com/office/drawing/2014/main" id="{6DAEF58D-E5D3-418E-8D55-21CD816C3A6F}"/>
              </a:ext>
            </a:extLst>
          </p:cNvPr>
          <p:cNvSpPr/>
          <p:nvPr/>
        </p:nvSpPr>
        <p:spPr>
          <a:xfrm>
            <a:off x="4904854" y="5796287"/>
            <a:ext cx="600894" cy="600894"/>
          </a:xfrm>
          <a:prstGeom prst="ellipse">
            <a:avLst/>
          </a:prstGeom>
          <a:solidFill>
            <a:srgbClr val="4472AC"/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Прямоугольник 70"/>
          <p:cNvSpPr/>
          <p:nvPr/>
        </p:nvSpPr>
        <p:spPr>
          <a:xfrm>
            <a:off x="11635283" y="6373007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9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826" y="836150"/>
            <a:ext cx="4522074" cy="59061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 descr="C:\Users\egegia\Desktop\png-transparent-computer-icons-negotiation-dental-tools-miscellaneous-purple-company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77296" y="5910109"/>
            <a:ext cx="462722" cy="3772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66390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9E21BCBC-95AD-472E-B71B-712C78CF5E1C}"/>
              </a:ext>
            </a:extLst>
          </p:cNvPr>
          <p:cNvSpPr/>
          <p:nvPr/>
        </p:nvSpPr>
        <p:spPr>
          <a:xfrm>
            <a:off x="11239500" y="6356350"/>
            <a:ext cx="952500" cy="365125"/>
          </a:xfrm>
          <a:prstGeom prst="rect">
            <a:avLst/>
          </a:prstGeom>
          <a:solidFill>
            <a:srgbClr val="FF67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28F1EF8-D55F-4EAB-9B5F-B1D632BB5452}"/>
              </a:ext>
            </a:extLst>
          </p:cNvPr>
          <p:cNvSpPr/>
          <p:nvPr/>
        </p:nvSpPr>
        <p:spPr>
          <a:xfrm rot="10800000" flipV="1">
            <a:off x="0" y="0"/>
            <a:ext cx="12192000" cy="791252"/>
          </a:xfrm>
          <a:prstGeom prst="rect">
            <a:avLst/>
          </a:prstGeom>
          <a:pattFill prst="zigZag">
            <a:fgClr>
              <a:schemeClr val="accent5">
                <a:lumMod val="75000"/>
              </a:schemeClr>
            </a:fgClr>
            <a:bgClr>
              <a:schemeClr val="accent5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Практика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8950290" y="1776546"/>
            <a:ext cx="3113143" cy="452431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1200" dirty="0">
                <a:ea typeface="Times New Roman" pitchFamily="18" charset="0"/>
                <a:cs typeface="Times New Roman" pitchFamily="18" charset="0"/>
              </a:rPr>
              <a:t>Окружной конкурс обучающихся педагогических классов «Педагогический </a:t>
            </a:r>
            <a:r>
              <a:rPr lang="ru-RU" sz="1200" dirty="0" err="1">
                <a:ea typeface="Times New Roman" pitchFamily="18" charset="0"/>
                <a:cs typeface="Times New Roman" pitchFamily="18" charset="0"/>
              </a:rPr>
              <a:t>баттл</a:t>
            </a:r>
            <a:r>
              <a:rPr lang="ru-RU" sz="1200" dirty="0">
                <a:ea typeface="Times New Roman" pitchFamily="18" charset="0"/>
                <a:cs typeface="Times New Roman" pitchFamily="18" charset="0"/>
              </a:rPr>
              <a:t>»; </a:t>
            </a:r>
            <a:endParaRPr lang="ru-RU" sz="1200" dirty="0">
              <a:cs typeface="Arial" pitchFamily="34" charset="0"/>
            </a:endParaRPr>
          </a:p>
          <a:p>
            <a:pPr lvl="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1200" dirty="0">
                <a:ea typeface="Times New Roman" pitchFamily="18" charset="0"/>
                <a:cs typeface="Times New Roman" pitchFamily="18" charset="0"/>
              </a:rPr>
              <a:t>Окружной и региональные этапы Российской психолого-педагогической олимпиады школьников им. К.Д. Ушинского в Самарской области;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1200" dirty="0">
                <a:ea typeface="Times New Roman" pitchFamily="18" charset="0"/>
                <a:cs typeface="Times New Roman" pitchFamily="18" charset="0"/>
              </a:rPr>
              <a:t>Всероссийская акция «Педагогический диктант: Педагогические идеи прошлого, определяющие будущее»;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1200" dirty="0">
                <a:cs typeface="Times New Roman" pitchFamily="18" charset="0"/>
              </a:rPr>
              <a:t>Участие в научной конференции (школьный и окружной уровень) в секции «Психология»;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1200" dirty="0">
                <a:cs typeface="Times New Roman" pitchFamily="18" charset="0"/>
              </a:rPr>
              <a:t>Участие в многопрофильной инженерной олимпиаде «Звезда»  по профилю «Психология»</a:t>
            </a:r>
            <a:endParaRPr lang="ru-RU" dirty="0"/>
          </a:p>
        </p:txBody>
      </p:sp>
      <p:pic>
        <p:nvPicPr>
          <p:cNvPr id="25" name="Рисунок 24" descr="Снимок экрана (128)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4569" y="867679"/>
            <a:ext cx="2315585" cy="3307371"/>
          </a:xfrm>
          <a:prstGeom prst="rect">
            <a:avLst/>
          </a:prstGeom>
          <a:ln w="3175">
            <a:solidFill>
              <a:schemeClr val="accent6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6" name="Прямоугольник 25"/>
          <p:cNvSpPr/>
          <p:nvPr/>
        </p:nvSpPr>
        <p:spPr>
          <a:xfrm>
            <a:off x="5282375" y="2109384"/>
            <a:ext cx="1199072" cy="17252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bY0ITXclTso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8147" y="2575685"/>
            <a:ext cx="1696915" cy="12726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Рисунок 12" descr="C0Iqmp35AO4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02254" y="1093432"/>
            <a:ext cx="1695935" cy="11884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11715750" y="6356350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10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2169280"/>
              </p:ext>
            </p:extLst>
          </p:nvPr>
        </p:nvGraphicFramePr>
        <p:xfrm>
          <a:off x="139149" y="854764"/>
          <a:ext cx="4399721" cy="595874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{22838BEF-8BB2-4498-84A7-C5851F593DF1}</a:tableStyleId>
              </a:tblPr>
              <a:tblGrid>
                <a:gridCol w="336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12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7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16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5650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№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п/п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Тематическое</a:t>
                      </a:r>
                      <a:r>
                        <a:rPr lang="ru-RU" sz="105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планирование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Класс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7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10/кол-во</a:t>
                      </a:r>
                      <a:r>
                        <a:rPr lang="ru-RU" sz="800" b="1" baseline="0" dirty="0">
                          <a:effectLst/>
                        </a:rPr>
                        <a:t> </a:t>
                      </a:r>
                      <a:r>
                        <a:rPr lang="ru-RU" sz="800" b="1" dirty="0">
                          <a:effectLst/>
                        </a:rPr>
                        <a:t>часов </a:t>
                      </a:r>
                      <a:endParaRPr lang="ru-RU" sz="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11/кол-во часов</a:t>
                      </a:r>
                      <a:endParaRPr lang="ru-RU" sz="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151">
                <a:tc gridSpan="4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Модуль «Введение в педагогическую профессию» 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83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Особенности педагогической профессии.  Презентация «Творческий портрет педагога».</a:t>
                      </a:r>
                      <a:endParaRPr lang="ru-RU" sz="1000" dirty="0">
                        <a:effectLst/>
                        <a:latin typeface="+mn-lt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2</a:t>
                      </a:r>
                      <a:endParaRPr lang="ru-RU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83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2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Основы педагогического общения. Посещение уроков учителей. Обмен впечатлениями.</a:t>
                      </a:r>
                      <a:endParaRPr lang="ru-RU" sz="1000" dirty="0">
                        <a:effectLst/>
                        <a:latin typeface="+mn-lt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2</a:t>
                      </a:r>
                      <a:endParaRPr lang="ru-RU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83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Основы педагогической культуры. Игра-тестирование.</a:t>
                      </a:r>
                      <a:r>
                        <a:rPr lang="ru-RU" sz="1000" baseline="0" dirty="0">
                          <a:effectLst/>
                        </a:rPr>
                        <a:t> </a:t>
                      </a:r>
                      <a:r>
                        <a:rPr lang="ru-RU" sz="1000" dirty="0">
                          <a:effectLst/>
                        </a:rPr>
                        <a:t>Анализ педагогических ситуаций.</a:t>
                      </a:r>
                      <a:endParaRPr lang="ru-RU" sz="1000" dirty="0">
                        <a:effectLst/>
                        <a:latin typeface="+mn-lt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2</a:t>
                      </a:r>
                      <a:endParaRPr lang="ru-RU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1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65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Педагогические мастерские.</a:t>
                      </a:r>
                      <a:r>
                        <a:rPr lang="ru-RU" sz="1000" baseline="0" dirty="0">
                          <a:effectLst/>
                        </a:rPr>
                        <a:t> </a:t>
                      </a:r>
                      <a:r>
                        <a:rPr lang="ru-RU" sz="1000" dirty="0">
                          <a:effectLst/>
                        </a:rPr>
                        <a:t>Посещение уроков учителей. Обмен впечатлениями.</a:t>
                      </a:r>
                      <a:endParaRPr lang="ru-RU" sz="1000" dirty="0">
                        <a:effectLst/>
                        <a:latin typeface="+mn-lt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2</a:t>
                      </a:r>
                      <a:endParaRPr lang="ru-RU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3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0151">
                <a:tc gridSpan="4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Модуль «Общие основы педагогики»</a:t>
                      </a:r>
                      <a:endParaRPr lang="ru-RU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306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5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Участие в подготовке и проведении традиционных праздников в начальной школе.</a:t>
                      </a:r>
                      <a:endParaRPr lang="ru-RU" sz="1000" dirty="0">
                        <a:effectLst/>
                        <a:latin typeface="+mn-lt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2</a:t>
                      </a:r>
                      <a:endParaRPr lang="ru-RU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2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124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6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Методология и методы педагогического исследования. Решение педагогических ситуаций.</a:t>
                      </a:r>
                      <a:endParaRPr lang="ru-RU" sz="1000" dirty="0">
                        <a:effectLst/>
                        <a:latin typeface="+mn-lt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2</a:t>
                      </a:r>
                      <a:endParaRPr lang="ru-RU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1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085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7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Педагогические мастерские. Посещение уроков учителей-наставников. Устный анализ просмотренных уроков.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Обмен впечатлениями.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3</a:t>
                      </a:r>
                      <a:endParaRPr lang="ru-RU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057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8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Подготовка и проведение учебных занятий в начальной школе. </a:t>
                      </a:r>
                      <a:endParaRPr lang="ru-RU" sz="1000" dirty="0">
                        <a:effectLst/>
                        <a:latin typeface="+mn-lt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2</a:t>
                      </a:r>
                      <a:endParaRPr lang="ru-RU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057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9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Педагогические учебные заведения.</a:t>
                      </a:r>
                      <a:r>
                        <a:rPr lang="ru-RU" sz="1000" baseline="0" dirty="0">
                          <a:effectLst/>
                        </a:rPr>
                        <a:t> </a:t>
                      </a:r>
                      <a:r>
                        <a:rPr lang="ru-RU" sz="1000" dirty="0">
                          <a:effectLst/>
                        </a:rPr>
                        <a:t>Устный анализ ОУ,  обмен впечатлениями.</a:t>
                      </a:r>
                      <a:endParaRPr lang="ru-RU" sz="1000" dirty="0">
                        <a:effectLst/>
                        <a:latin typeface="+mn-lt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 </a:t>
                      </a:r>
                      <a:endParaRPr lang="ru-RU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975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10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День открытых дверей (экскурсия в ВУЗ, колледж).</a:t>
                      </a:r>
                      <a:endParaRPr lang="ru-RU" sz="1000" dirty="0">
                        <a:effectLst/>
                        <a:latin typeface="+mn-lt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 </a:t>
                      </a:r>
                      <a:endParaRPr lang="ru-RU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3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015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11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Публичная защита педагогических  проектов.</a:t>
                      </a:r>
                      <a:endParaRPr lang="ru-RU" sz="1000" dirty="0">
                        <a:effectLst/>
                        <a:latin typeface="+mn-lt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2</a:t>
                      </a:r>
                      <a:endParaRPr lang="ru-RU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0151">
                <a:tc gridSpan="4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Модуль «Летняя практика» </a:t>
                      </a:r>
                      <a:endParaRPr lang="ru-RU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67555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12</a:t>
                      </a:r>
                      <a:endParaRPr lang="ru-RU" sz="105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Социализация, воспитание и образование человека.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Летняя практика.  Подготовка и  проведение мероприятий  в ЛДПД (лагерь дневного пребывания детей). 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Анализ наиболее важных дел.</a:t>
                      </a:r>
                      <a:endParaRPr lang="ru-RU" sz="1000" dirty="0">
                        <a:effectLst/>
                        <a:latin typeface="+mn-lt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32</a:t>
                      </a:r>
                      <a:endParaRPr lang="ru-RU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5650">
                <a:tc rowSpan="2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Итого: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51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17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02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68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95" marR="3069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9157252" y="1135601"/>
            <a:ext cx="2941983" cy="64633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ru-RU" sz="1200" b="1" cap="all" dirty="0">
                <a:solidFill>
                  <a:schemeClr val="bg1"/>
                </a:solidFill>
              </a:rPr>
              <a:t>Мероприятия по развитию </a:t>
            </a:r>
          </a:p>
          <a:p>
            <a:pPr algn="r">
              <a:lnSpc>
                <a:spcPct val="150000"/>
              </a:lnSpc>
            </a:pPr>
            <a:r>
              <a:rPr lang="ru-RU" sz="1200" b="1" cap="all" dirty="0">
                <a:solidFill>
                  <a:schemeClr val="bg1"/>
                </a:solidFill>
              </a:rPr>
              <a:t>педагогических талантов: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735703" y="4387755"/>
            <a:ext cx="3896506" cy="64633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200" b="1" cap="all" dirty="0">
                <a:solidFill>
                  <a:schemeClr val="bg1"/>
                </a:solidFill>
              </a:rPr>
              <a:t>Каникулярная профильная смена </a:t>
            </a:r>
          </a:p>
          <a:p>
            <a:pPr algn="ctr">
              <a:lnSpc>
                <a:spcPct val="150000"/>
              </a:lnSpc>
            </a:pPr>
            <a:r>
              <a:rPr lang="ru-RU" sz="1200" b="1" cap="all" dirty="0">
                <a:solidFill>
                  <a:schemeClr val="bg1"/>
                </a:solidFill>
              </a:rPr>
              <a:t>«Школа вожатого» , 28 10- 2.11.2024  </a:t>
            </a:r>
          </a:p>
        </p:txBody>
      </p:sp>
      <p:sp>
        <p:nvSpPr>
          <p:cNvPr id="18" name="Овал 17"/>
          <p:cNvSpPr/>
          <p:nvPr/>
        </p:nvSpPr>
        <p:spPr>
          <a:xfrm>
            <a:off x="4558352" y="4353637"/>
            <a:ext cx="757451" cy="696036"/>
          </a:xfrm>
          <a:prstGeom prst="ellipse">
            <a:avLst/>
          </a:prstGeom>
          <a:solidFill>
            <a:srgbClr val="FF679B"/>
          </a:solidFill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8938591" y="1119810"/>
            <a:ext cx="781877" cy="702364"/>
          </a:xfrm>
          <a:prstGeom prst="ellipse">
            <a:avLst/>
          </a:prstGeom>
          <a:solidFill>
            <a:srgbClr val="FF679B"/>
          </a:solidFill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egegia\Desktop\free-icon-presentation-3650972 — копия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8562" y="4491973"/>
            <a:ext cx="439015" cy="439015"/>
          </a:xfrm>
          <a:prstGeom prst="rect">
            <a:avLst/>
          </a:prstGeom>
          <a:noFill/>
        </p:spPr>
      </p:pic>
      <p:pic>
        <p:nvPicPr>
          <p:cNvPr id="2054" name="Picture 6" descr="https://cdn1.iconfinder.com/data/icons/line-filled-icons-part-3/64/_Trophy-1024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24122" y="1311965"/>
            <a:ext cx="404198" cy="324680"/>
          </a:xfrm>
          <a:prstGeom prst="rect">
            <a:avLst/>
          </a:prstGeom>
          <a:noFill/>
        </p:spPr>
      </p:pic>
      <p:pic>
        <p:nvPicPr>
          <p:cNvPr id="17" name="Рисунок 16" descr="IMG_7723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27058" y="5121686"/>
            <a:ext cx="2264181" cy="15724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6771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sun9-13.userapi.com/impg/tcgbVyVaX2zDVKR9FC4ypJcici8cWK8eSWGCSA/yzuIl-3TqJs.jpg?size=1080x1080&amp;quality=95&amp;sign=3fdae19a8abb7a2242a36772bf1282e7&amp;type=album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802968" y="5301725"/>
            <a:ext cx="1323736" cy="43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sun9-38.userapi.com/impg/gN7CMJThej33nfkLn19Ameev1TM81QQJkUQQqQ/R1LJ1WyoL38.jpg?size=1178x785&amp;quality=95&amp;sign=f4c554f71ad702a26938809ba587cb8f&amp;type=album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32567" y="3744489"/>
            <a:ext cx="1970337" cy="1401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 descr="Mpus73To1zc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87053" y="5301725"/>
            <a:ext cx="1908487" cy="13889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Rectangle 6">
            <a:extLst>
              <a:ext uri="{FF2B5EF4-FFF2-40B4-BE49-F238E27FC236}">
                <a16:creationId xmlns:a16="http://schemas.microsoft.com/office/drawing/2014/main" id="{9E21BCBC-95AD-472E-B71B-712C78CF5E1C}"/>
              </a:ext>
            </a:extLst>
          </p:cNvPr>
          <p:cNvSpPr/>
          <p:nvPr/>
        </p:nvSpPr>
        <p:spPr>
          <a:xfrm>
            <a:off x="11285367" y="6420919"/>
            <a:ext cx="952500" cy="365125"/>
          </a:xfrm>
          <a:prstGeom prst="rect">
            <a:avLst/>
          </a:prstGeom>
          <a:solidFill>
            <a:srgbClr val="FF67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28F1EF8-D55F-4EAB-9B5F-B1D632BB5452}"/>
              </a:ext>
            </a:extLst>
          </p:cNvPr>
          <p:cNvSpPr/>
          <p:nvPr/>
        </p:nvSpPr>
        <p:spPr>
          <a:xfrm rot="10800000" flipV="1">
            <a:off x="0" y="111985"/>
            <a:ext cx="12192000" cy="423760"/>
          </a:xfrm>
          <a:prstGeom prst="rect">
            <a:avLst/>
          </a:prstGeom>
          <a:pattFill prst="zigZag">
            <a:fgClr>
              <a:schemeClr val="accent5">
                <a:lumMod val="75000"/>
              </a:schemeClr>
            </a:fgClr>
            <a:bgClr>
              <a:schemeClr val="accent5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Взаимодействие с партнерами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359915" y="633062"/>
            <a:ext cx="46858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Красноярский государственный техникум</a:t>
            </a:r>
          </a:p>
        </p:txBody>
      </p:sp>
      <p:sp>
        <p:nvSpPr>
          <p:cNvPr id="6149" name="AutoShape 5" descr="ГБПОУ МО «Щёлковский колледж» - Профессионалитет -202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51" name="AutoShape 7" descr="Федеральный проект «Профессионалитет» — ГБПОУ МО «Луховицкий  аграрно-промышленный техникум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60375" y="1612077"/>
            <a:ext cx="5508231" cy="203132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400" b="1" dirty="0"/>
              <a:t> Мастер-классы «Мастерство воспитателя»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400" b="1" dirty="0"/>
              <a:t> </a:t>
            </a:r>
            <a:r>
              <a:rPr lang="ru-RU" sz="1400" b="1" dirty="0" err="1"/>
              <a:t>Профориентационные</a:t>
            </a:r>
            <a:r>
              <a:rPr lang="ru-RU" sz="1400" b="1" dirty="0"/>
              <a:t> экскурсии в дошкольные образовательные   учреждения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400" b="1" dirty="0"/>
              <a:t> День открытых дверей в рамках программы «</a:t>
            </a:r>
            <a:r>
              <a:rPr lang="ru-RU" sz="1400" b="1" dirty="0" err="1"/>
              <a:t>Профессионалитет</a:t>
            </a:r>
            <a:r>
              <a:rPr lang="ru-RU" sz="1400" b="1" dirty="0"/>
              <a:t>»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400" b="1" dirty="0"/>
              <a:t> </a:t>
            </a:r>
            <a:r>
              <a:rPr lang="ru-RU" sz="1400" b="1" dirty="0" err="1"/>
              <a:t>Предпрофильные</a:t>
            </a:r>
            <a:r>
              <a:rPr lang="ru-RU" sz="1400" b="1" dirty="0"/>
              <a:t> курсы по программе «Воспитатель»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400" b="1" dirty="0"/>
              <a:t> </a:t>
            </a:r>
            <a:r>
              <a:rPr lang="ru-RU" sz="1400" b="1" dirty="0" err="1"/>
              <a:t>Профориентационные</a:t>
            </a:r>
            <a:r>
              <a:rPr lang="ru-RU" sz="1400" b="1" dirty="0"/>
              <a:t> каникулярные смены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14642" y="539351"/>
            <a:ext cx="4722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Самарский государственный социально-педагогический университет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045813" y="1516275"/>
            <a:ext cx="0" cy="4884562"/>
          </a:xfrm>
          <a:prstGeom prst="line">
            <a:avLst/>
          </a:prstGeom>
          <a:ln w="12700">
            <a:solidFill>
              <a:srgbClr val="2D4C7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159299" y="1387518"/>
            <a:ext cx="5811669" cy="267765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400" b="1" dirty="0"/>
              <a:t> Предметные олимпиады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400" b="1" dirty="0"/>
              <a:t> Дни открытых дверей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400" b="1" dirty="0"/>
              <a:t> Спортивный </a:t>
            </a:r>
            <a:r>
              <a:rPr lang="ru-RU" sz="1400" b="1" dirty="0" err="1"/>
              <a:t>квест</a:t>
            </a:r>
            <a:r>
              <a:rPr lang="ru-RU" sz="1400" b="1" dirty="0"/>
              <a:t>  «Спорт для каждого» (2 место)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400" b="1" dirty="0"/>
              <a:t> Спортивно-массовое мероприятие «Снежный марафон» (3 место)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400" b="1" dirty="0"/>
              <a:t> Региональный  конкурс «Я - будущий педагог!» (лауреаты)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400" b="1" dirty="0"/>
              <a:t> Региональный  конкурс «Я - будущий педагог!» (абсолютные победители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400" b="1" dirty="0"/>
              <a:t>Межрегиональный образовательный форум «Родители в теме»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endParaRPr lang="ru-RU" sz="1400" b="1" dirty="0"/>
          </a:p>
        </p:txBody>
      </p:sp>
      <p:sp>
        <p:nvSpPr>
          <p:cNvPr id="7170" name="AutoShape 2" descr="http://xn--d1acyjfgde8h.xn--p1acf/wp-content/uploads/2020/12/%D0%AF%D0%A0%D0%A1%D0%A3%D0%A2%D0%94%D0%95%D0%9D%D0%A2.%D0%A0%D0%A3%D0%A1-1024x674-1-300x19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" name="Рисунок 14" descr="ЯРСУТДЕНТ.РУС-1024x674-1-300x197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216" y="608358"/>
            <a:ext cx="914400" cy="600456"/>
          </a:xfrm>
          <a:prstGeom prst="rect">
            <a:avLst/>
          </a:prstGeom>
        </p:spPr>
      </p:pic>
      <p:pic>
        <p:nvPicPr>
          <p:cNvPr id="17" name="Рисунок 16" descr="ssusse_logo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30950" y="551829"/>
            <a:ext cx="841243" cy="901571"/>
          </a:xfrm>
          <a:prstGeom prst="rect">
            <a:avLst/>
          </a:prstGeom>
        </p:spPr>
      </p:pic>
      <p:pic>
        <p:nvPicPr>
          <p:cNvPr id="18" name="Рисунок 17" descr="изображение_viber_2024-10-22_18-41-24-430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7975" y="3889185"/>
            <a:ext cx="3035065" cy="1939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1442309" y="1133602"/>
            <a:ext cx="2260555" cy="253916"/>
          </a:xfrm>
          <a:prstGeom prst="rect">
            <a:avLst/>
          </a:prstGeom>
          <a:noFill/>
          <a:ln>
            <a:solidFill>
              <a:srgbClr val="2D4C72"/>
            </a:solidFill>
          </a:ln>
        </p:spPr>
        <p:txBody>
          <a:bodyPr wrap="none" rtlCol="0">
            <a:spAutoFit/>
          </a:bodyPr>
          <a:lstStyle/>
          <a:p>
            <a:r>
              <a:rPr lang="ru-RU" sz="1050" dirty="0"/>
              <a:t>Договор №39660 от 08.11.2023 года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36288" y="1081856"/>
            <a:ext cx="2239716" cy="253916"/>
          </a:xfrm>
          <a:prstGeom prst="rect">
            <a:avLst/>
          </a:prstGeom>
          <a:noFill/>
          <a:ln>
            <a:solidFill>
              <a:srgbClr val="2D4C72"/>
            </a:solidFill>
          </a:ln>
        </p:spPr>
        <p:txBody>
          <a:bodyPr wrap="none" rtlCol="0">
            <a:spAutoFit/>
          </a:bodyPr>
          <a:lstStyle/>
          <a:p>
            <a:r>
              <a:rPr lang="ru-RU" sz="1050" dirty="0"/>
              <a:t>Договор №95/23 от 30.08.2024 года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1552265" y="6400837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8" name="Picture 4" descr="https://sun9-12.userapi.com/impg/IOmE9RqUi5ZwHzK0VyIMZ3WM-9zC0ZXWeP1fTA/929GzbR6iic.jpg?size=1280x960&amp;quality=95&amp;sign=38de09d167b34ede9ce633387ad63499&amp;type=album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8241" y="4762019"/>
            <a:ext cx="3061037" cy="1884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1.userapi.com/impg/hryDMyJjLDDU_wEBfPUSm3YiOrgkPXFIerFtEA/m-EF8wvEiT0.jpg?size=831x1080&amp;quality=95&amp;sign=b51f494f313220751f3d7d9bafe0cf3a&amp;type=album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3613" y="3776443"/>
            <a:ext cx="1372868" cy="1784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un9-49.userapi.com/impg/Mf5aCSe3Gzz3gNtEP0AxouVU_Z2paJDvUrIi-Q/4MUNxdTzN-g.jpg?size=810x1080&amp;quality=95&amp;sign=45bff75c55662e391d1c3ecc82fe9e6e&amp;type=album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2250" y="5216300"/>
            <a:ext cx="1165402" cy="1553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sun9-35.userapi.com/impg/DgxBgQIOkuxANAjMDV_w5Oh3ToLYGezON2oENQ/GFLfR8qMHe4.jpg?size=1280x960&amp;quality=95&amp;sign=50dbe642585fc336c844efb52103c514&amp;type=album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47827" y="3776443"/>
            <a:ext cx="1978877" cy="137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787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9E21BCBC-95AD-472E-B71B-712C78CF5E1C}"/>
              </a:ext>
            </a:extLst>
          </p:cNvPr>
          <p:cNvSpPr/>
          <p:nvPr/>
        </p:nvSpPr>
        <p:spPr>
          <a:xfrm>
            <a:off x="11239500" y="6356350"/>
            <a:ext cx="952500" cy="365125"/>
          </a:xfrm>
          <a:prstGeom prst="rect">
            <a:avLst/>
          </a:prstGeom>
          <a:solidFill>
            <a:srgbClr val="FF67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28F1EF8-D55F-4EAB-9B5F-B1D632BB5452}"/>
              </a:ext>
            </a:extLst>
          </p:cNvPr>
          <p:cNvSpPr/>
          <p:nvPr/>
        </p:nvSpPr>
        <p:spPr>
          <a:xfrm rot="10800000" flipV="1">
            <a:off x="0" y="-1"/>
            <a:ext cx="12192000" cy="224052"/>
          </a:xfrm>
          <a:prstGeom prst="rect">
            <a:avLst/>
          </a:prstGeom>
          <a:pattFill prst="zigZag">
            <a:fgClr>
              <a:schemeClr val="accent5">
                <a:lumMod val="75000"/>
              </a:schemeClr>
            </a:fgClr>
            <a:bgClr>
              <a:schemeClr val="accent5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563551187"/>
              </p:ext>
            </p:extLst>
          </p:nvPr>
        </p:nvGraphicFramePr>
        <p:xfrm>
          <a:off x="87456" y="3189187"/>
          <a:ext cx="5543256" cy="3171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1441125"/>
              </p:ext>
            </p:extLst>
          </p:nvPr>
        </p:nvGraphicFramePr>
        <p:xfrm>
          <a:off x="6485184" y="700462"/>
          <a:ext cx="5410035" cy="17145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090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6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2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7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0801">
                <a:tc rowSpan="2"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Учебный</a:t>
                      </a:r>
                      <a:r>
                        <a:rPr lang="ru-RU" sz="1050" baseline="0" dirty="0"/>
                        <a:t> г</a:t>
                      </a:r>
                      <a:r>
                        <a:rPr lang="ru-RU" sz="1050" dirty="0"/>
                        <a:t>од </a:t>
                      </a:r>
                      <a:endParaRPr lang="ru-RU" sz="10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Количество обучающихся педагогических</a:t>
                      </a:r>
                      <a:r>
                        <a:rPr lang="ru-RU" sz="1050" baseline="0" dirty="0"/>
                        <a:t> </a:t>
                      </a:r>
                      <a:r>
                        <a:rPr lang="ru-RU" sz="1050" dirty="0"/>
                        <a:t>классов</a:t>
                      </a:r>
                      <a:endParaRPr lang="ru-RU" sz="10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Количество выпускников</a:t>
                      </a:r>
                      <a:r>
                        <a:rPr lang="ru-RU" sz="1050" baseline="0" dirty="0"/>
                        <a:t> </a:t>
                      </a:r>
                      <a:r>
                        <a:rPr lang="ru-RU" sz="1050" dirty="0"/>
                        <a:t>поступивших в педагогические вузы</a:t>
                      </a:r>
                      <a:r>
                        <a:rPr lang="en-US" sz="1050" dirty="0"/>
                        <a:t> </a:t>
                      </a:r>
                      <a:r>
                        <a:rPr lang="ru-RU" sz="1050" dirty="0"/>
                        <a:t>/из</a:t>
                      </a:r>
                      <a:r>
                        <a:rPr lang="ru-RU" sz="1050" baseline="0" dirty="0"/>
                        <a:t> них </a:t>
                      </a:r>
                      <a:r>
                        <a:rPr lang="ru-RU" sz="1050" dirty="0"/>
                        <a:t>количество выпускников </a:t>
                      </a:r>
                      <a:r>
                        <a:rPr lang="ru-RU" sz="1050" baseline="0" dirty="0" err="1"/>
                        <a:t>пед</a:t>
                      </a:r>
                      <a:r>
                        <a:rPr lang="ru-RU" sz="1050" baseline="0" dirty="0"/>
                        <a:t>.. классов</a:t>
                      </a:r>
                      <a:endParaRPr lang="ru-RU" sz="10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Из них по целевому договору</a:t>
                      </a:r>
                      <a:endParaRPr lang="ru-RU" sz="10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693">
                <a:tc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10 класс</a:t>
                      </a:r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11 класс</a:t>
                      </a:r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86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2022-2023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4/4 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86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2023-2024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/>
                        <a:t>8/</a:t>
                      </a:r>
                      <a:r>
                        <a:rPr lang="en-US" sz="1200" baseline="0" dirty="0"/>
                        <a:t>5</a:t>
                      </a:r>
                      <a:r>
                        <a:rPr lang="ru-RU" sz="1200" baseline="0" dirty="0"/>
                        <a:t> 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86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2024-2025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6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Прогноз: 6/6 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>
            <a:off x="6107614" y="464711"/>
            <a:ext cx="0" cy="5870688"/>
          </a:xfrm>
          <a:prstGeom prst="line">
            <a:avLst/>
          </a:prstGeom>
          <a:ln w="12700">
            <a:solidFill>
              <a:srgbClr val="2D4C7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1009727" y="224052"/>
            <a:ext cx="41440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ea typeface="Times New Roman" pitchFamily="18" charset="0"/>
                <a:cs typeface="Times New Roman" pitchFamily="18" charset="0"/>
              </a:rPr>
              <a:t>Выбор ИОТ выпускников 9 классов по направлению </a:t>
            </a:r>
          </a:p>
          <a:p>
            <a:pPr algn="ctr"/>
            <a:r>
              <a:rPr lang="ru-RU" sz="1400" dirty="0">
                <a:ea typeface="Times New Roman" pitchFamily="18" charset="0"/>
                <a:cs typeface="Times New Roman" pitchFamily="18" charset="0"/>
              </a:rPr>
              <a:t>«Образование и педагогика»</a:t>
            </a:r>
            <a:endParaRPr lang="ru-RU" sz="1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169880" y="239419"/>
            <a:ext cx="42354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ea typeface="Times New Roman" pitchFamily="18" charset="0"/>
                <a:cs typeface="Times New Roman" pitchFamily="18" charset="0"/>
              </a:rPr>
              <a:t>Выбор ИОТ выпускников 11 классов по направлению </a:t>
            </a:r>
          </a:p>
          <a:p>
            <a:pPr algn="ctr"/>
            <a:r>
              <a:rPr lang="ru-RU" sz="1400" dirty="0">
                <a:ea typeface="Times New Roman" pitchFamily="18" charset="0"/>
                <a:cs typeface="Times New Roman" pitchFamily="18" charset="0"/>
              </a:rPr>
              <a:t>«Образование и педагогика»</a:t>
            </a:r>
            <a:endParaRPr lang="ru-RU" sz="14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817828"/>
              </p:ext>
            </p:extLst>
          </p:nvPr>
        </p:nvGraphicFramePr>
        <p:xfrm>
          <a:off x="329653" y="819701"/>
          <a:ext cx="5201728" cy="164592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107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94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1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31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7627">
                <a:tc rowSpan="2"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Учебный</a:t>
                      </a:r>
                      <a:r>
                        <a:rPr lang="ru-RU" sz="1050" baseline="0" dirty="0"/>
                        <a:t> г</a:t>
                      </a:r>
                      <a:r>
                        <a:rPr lang="ru-RU" sz="1050" dirty="0"/>
                        <a:t>од </a:t>
                      </a:r>
                      <a:endParaRPr lang="ru-RU" sz="10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Количество обучающихся,</a:t>
                      </a:r>
                      <a:r>
                        <a:rPr lang="ru-RU" sz="1050" baseline="0" dirty="0"/>
                        <a:t> </a:t>
                      </a:r>
                      <a:r>
                        <a:rPr lang="ru-RU" sz="1050" dirty="0"/>
                        <a:t>планирующих  выбор</a:t>
                      </a:r>
                      <a:r>
                        <a:rPr lang="ru-RU" sz="1050" baseline="0" dirty="0"/>
                        <a:t> </a:t>
                      </a:r>
                      <a:r>
                        <a:rPr lang="ru-RU" sz="1050" dirty="0"/>
                        <a:t>педагогических</a:t>
                      </a:r>
                      <a:r>
                        <a:rPr lang="ru-RU" sz="1050" baseline="0" dirty="0"/>
                        <a:t> профессий</a:t>
                      </a:r>
                      <a:endParaRPr lang="ru-RU" sz="10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Количество </a:t>
                      </a:r>
                      <a:r>
                        <a:rPr lang="ru-RU" sz="1050" baseline="0" dirty="0"/>
                        <a:t> </a:t>
                      </a:r>
                      <a:r>
                        <a:rPr lang="ru-RU" sz="1050" dirty="0"/>
                        <a:t>поступивших в СПО</a:t>
                      </a:r>
                      <a:endParaRPr lang="ru-RU" sz="10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ru-RU" sz="10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8 классы</a:t>
                      </a:r>
                      <a:endParaRPr lang="ru-RU" sz="10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9 классы</a:t>
                      </a:r>
                      <a:endParaRPr lang="ru-RU" sz="10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41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2021-2022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 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041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2022-2023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5</a:t>
                      </a:r>
                      <a:r>
                        <a:rPr lang="ru-RU" sz="1200" baseline="0" dirty="0"/>
                        <a:t> 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041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2023-2024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8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10 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713238982"/>
              </p:ext>
            </p:extLst>
          </p:nvPr>
        </p:nvGraphicFramePr>
        <p:xfrm>
          <a:off x="6206945" y="3293422"/>
          <a:ext cx="5854117" cy="3054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04257" y="2505703"/>
            <a:ext cx="4142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/>
              <a:t>Выбор учреждений СПО для поступления (2022-2024)</a:t>
            </a:r>
            <a:r>
              <a:rPr lang="ru-RU" sz="1200" dirty="0"/>
              <a:t>:</a:t>
            </a:r>
          </a:p>
          <a:p>
            <a:r>
              <a:rPr lang="ru-RU" sz="1200" dirty="0"/>
              <a:t>Красноярский государственный техникум – 6 человек; </a:t>
            </a:r>
          </a:p>
          <a:p>
            <a:r>
              <a:rPr lang="ru-RU" sz="1200" dirty="0"/>
              <a:t>Самарский социально-педагогический колледж – 14 человек</a:t>
            </a:r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355721" y="3435408"/>
            <a:ext cx="3087705" cy="276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1200" b="1" dirty="0"/>
              <a:t>Выбор педагогических специальностей в СПО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48434" y="3525146"/>
            <a:ext cx="3215106" cy="276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200" b="1" dirty="0"/>
              <a:t>Выбор педагогических специальностей в ВУЗе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37889" y="6194429"/>
            <a:ext cx="9152627" cy="55399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33CC"/>
                </a:solidFill>
              </a:rPr>
              <a:t>90% </a:t>
            </a:r>
            <a:r>
              <a:rPr lang="ru-RU" sz="1200" b="1" dirty="0"/>
              <a:t>выпускников 9, 11 классов 2024 года, проложивших обучение по программам профессионального образования </a:t>
            </a:r>
          </a:p>
          <a:p>
            <a:pPr algn="ctr"/>
            <a:r>
              <a:rPr lang="ru-RU" sz="1200" b="1" dirty="0"/>
              <a:t>по педагогическим специальностям, поступили в образовательные учреждения Самарской области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1554188" y="6351807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76066" y="2413337"/>
            <a:ext cx="58230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Выбор учреждений ВПО для поступления (2024)</a:t>
            </a:r>
            <a:r>
              <a:rPr lang="ru-RU" sz="1200" dirty="0"/>
              <a:t>:</a:t>
            </a:r>
          </a:p>
          <a:p>
            <a:r>
              <a:rPr lang="ru-RU" sz="1200" dirty="0"/>
              <a:t>Самарский государственный социально-педагогический университет–5 человек; </a:t>
            </a:r>
          </a:p>
          <a:p>
            <a:r>
              <a:rPr lang="ru-RU" sz="1200" dirty="0"/>
              <a:t>Самарский филиал Московского городского  педагогического университет– 1 человек,</a:t>
            </a:r>
          </a:p>
          <a:p>
            <a:r>
              <a:rPr lang="ru-RU" sz="1200" dirty="0"/>
              <a:t> Казанский федеральный университет- 1 человек, </a:t>
            </a:r>
          </a:p>
          <a:p>
            <a:r>
              <a:rPr lang="ru-RU" sz="1200" dirty="0"/>
              <a:t>Московская государственная академия физической культуры – 1 человек.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46480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>
            <a:extLst>
              <a:ext uri="{FF2B5EF4-FFF2-40B4-BE49-F238E27FC236}">
                <a16:creationId xmlns:a16="http://schemas.microsoft.com/office/drawing/2014/main" id="{828F1EF8-D55F-4EAB-9B5F-B1D632BB5452}"/>
              </a:ext>
            </a:extLst>
          </p:cNvPr>
          <p:cNvSpPr/>
          <p:nvPr/>
        </p:nvSpPr>
        <p:spPr>
          <a:xfrm rot="10800000" flipV="1">
            <a:off x="0" y="0"/>
            <a:ext cx="12192000" cy="896200"/>
          </a:xfrm>
          <a:prstGeom prst="rect">
            <a:avLst/>
          </a:prstGeom>
          <a:pattFill prst="zigZag">
            <a:fgClr>
              <a:schemeClr val="accent5">
                <a:lumMod val="75000"/>
              </a:schemeClr>
            </a:fgClr>
            <a:bgClr>
              <a:schemeClr val="accent5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Молодые специалисты</a:t>
            </a:r>
            <a:endParaRPr lang="en-US" sz="2800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0345915"/>
              </p:ext>
            </p:extLst>
          </p:nvPr>
        </p:nvGraphicFramePr>
        <p:xfrm>
          <a:off x="6836293" y="1033271"/>
          <a:ext cx="5225404" cy="5800746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3970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3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63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863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Название конкурсного мероприятия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Уровень участия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Ф.И.О. участников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Результат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18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/>
                        <a:t>2022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8634">
                <a:tc>
                  <a:txBody>
                    <a:bodyPr/>
                    <a:lstStyle/>
                    <a:p>
                      <a:r>
                        <a:rPr lang="ru-RU" sz="1200" dirty="0"/>
                        <a:t>Учитель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Окружной, региональный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Тихонов С.В.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Победитель, участник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738">
                <a:tc>
                  <a:txBody>
                    <a:bodyPr/>
                    <a:lstStyle/>
                    <a:p>
                      <a:r>
                        <a:rPr lang="ru-RU" sz="1200" dirty="0"/>
                        <a:t>Созидатели будущего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Окружной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Давыдова Л.Ю.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Гран-при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738">
                <a:tc>
                  <a:txBody>
                    <a:bodyPr/>
                    <a:lstStyle/>
                    <a:p>
                      <a:r>
                        <a:rPr lang="ru-RU" sz="1200" dirty="0"/>
                        <a:t>Молодой учитель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Окружной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Насырова А.И.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Победитель в номинации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18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346">
                <a:tc>
                  <a:txBody>
                    <a:bodyPr/>
                    <a:lstStyle/>
                    <a:p>
                      <a:r>
                        <a:rPr lang="ru-RU" sz="1200" dirty="0"/>
                        <a:t>Учитель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8634">
                <a:tc>
                  <a:txBody>
                    <a:bodyPr/>
                    <a:lstStyle/>
                    <a:p>
                      <a:r>
                        <a:rPr lang="ru-RU" sz="1200" dirty="0"/>
                        <a:t>Созидатели будущего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Окружной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Феофанова О.В.,</a:t>
                      </a:r>
                      <a:r>
                        <a:rPr lang="ru-RU" sz="1200" baseline="0" dirty="0"/>
                        <a:t> Серебрякова Е.А., Решетникова А.Н.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Участие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4738">
                <a:tc>
                  <a:txBody>
                    <a:bodyPr/>
                    <a:lstStyle/>
                    <a:p>
                      <a:r>
                        <a:rPr lang="ru-RU" sz="1200" dirty="0"/>
                        <a:t>Молодой учитель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Окружной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Прокофьева</a:t>
                      </a:r>
                      <a:r>
                        <a:rPr lang="ru-RU" sz="1200" baseline="0" dirty="0"/>
                        <a:t> А.А.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Победитель в номинации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6718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4738">
                <a:tc>
                  <a:txBody>
                    <a:bodyPr/>
                    <a:lstStyle/>
                    <a:p>
                      <a:r>
                        <a:rPr lang="ru-RU" sz="1200" dirty="0"/>
                        <a:t>Учитель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Окружной, зональный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Насырова</a:t>
                      </a:r>
                      <a:r>
                        <a:rPr lang="ru-RU" sz="1200" baseline="0" dirty="0"/>
                        <a:t> А.И.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Победитель, участник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4738">
                <a:tc>
                  <a:txBody>
                    <a:bodyPr/>
                    <a:lstStyle/>
                    <a:p>
                      <a:r>
                        <a:rPr lang="ru-RU" sz="1200" dirty="0"/>
                        <a:t>Созидатели будущего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Окружной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Ким Л.В., Петренко О.В.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2,</a:t>
                      </a:r>
                      <a:r>
                        <a:rPr lang="ru-RU" sz="1200" baseline="0" dirty="0"/>
                        <a:t> место, 3 место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4738">
                <a:tc>
                  <a:txBody>
                    <a:bodyPr/>
                    <a:lstStyle/>
                    <a:p>
                      <a:r>
                        <a:rPr lang="ru-RU" sz="1200" dirty="0"/>
                        <a:t>Молодой учитель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Окружной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err="1"/>
                        <a:t>Махмутова</a:t>
                      </a:r>
                      <a:r>
                        <a:rPr lang="ru-RU" sz="1200" dirty="0"/>
                        <a:t> А.А.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Победитель в номинации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406395"/>
              </p:ext>
            </p:extLst>
          </p:nvPr>
        </p:nvGraphicFramePr>
        <p:xfrm>
          <a:off x="543339" y="1080841"/>
          <a:ext cx="5220314" cy="2164383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0881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6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62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90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75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2022-2023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2023-2024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2024-2025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Прогноз</a:t>
                      </a:r>
                      <a:r>
                        <a:rPr lang="ru-RU" sz="1400" baseline="0" dirty="0"/>
                        <a:t> на </a:t>
                      </a:r>
                    </a:p>
                    <a:p>
                      <a:pPr algn="ctr"/>
                      <a:r>
                        <a:rPr lang="ru-RU" sz="1400" baseline="0" dirty="0"/>
                        <a:t>2025-2026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0465"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Статистика  трудоустройства молодых специалистов</a:t>
                      </a:r>
                      <a:r>
                        <a:rPr lang="ru-RU" sz="1400" baseline="0" dirty="0"/>
                        <a:t>  </a:t>
                      </a:r>
                    </a:p>
                    <a:p>
                      <a:pPr algn="ctr"/>
                      <a:r>
                        <a:rPr lang="ru-RU" sz="1400" baseline="0" dirty="0"/>
                        <a:t>в ГБОУ СОШ с. Красный Яр 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10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6924"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Статистика  трудоустройства выпускников</a:t>
                      </a:r>
                      <a:r>
                        <a:rPr lang="ru-RU" sz="1400" baseline="0" dirty="0"/>
                        <a:t> ГБОУ СОШ с. Красный Яр в иные образовательные организации Северо-Западного округа 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591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092098745"/>
              </p:ext>
            </p:extLst>
          </p:nvPr>
        </p:nvGraphicFramePr>
        <p:xfrm>
          <a:off x="0" y="2434549"/>
          <a:ext cx="6810076" cy="3080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2" name="Рисунок 11" descr="kSbsZVQathA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72453" y="4630057"/>
            <a:ext cx="2408242" cy="190428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385487" y="4783572"/>
            <a:ext cx="172515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dirty="0">
                <a:solidFill>
                  <a:srgbClr val="F643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58%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23673" y="5755370"/>
            <a:ext cx="34487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defRPr/>
            </a:pPr>
            <a:r>
              <a:rPr lang="ru-RU" sz="2000" dirty="0">
                <a:solidFill>
                  <a:srgbClr val="002060"/>
                </a:solidFill>
                <a:ea typeface="Arial"/>
                <a:cs typeface="Arial"/>
                <a:sym typeface="Arial"/>
              </a:rPr>
              <a:t>учителей - выпускники Красноярской школы</a:t>
            </a:r>
          </a:p>
        </p:txBody>
      </p:sp>
    </p:spTree>
    <p:extLst>
      <p:ext uri="{BB962C8B-B14F-4D97-AF65-F5344CB8AC3E}">
        <p14:creationId xmlns:p14="http://schemas.microsoft.com/office/powerpoint/2010/main" val="2771845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>
            <a:extLst>
              <a:ext uri="{FF2B5EF4-FFF2-40B4-BE49-F238E27FC236}">
                <a16:creationId xmlns:a16="http://schemas.microsoft.com/office/drawing/2014/main" id="{9E21BCBC-95AD-472E-B71B-712C78CF5E1C}"/>
              </a:ext>
            </a:extLst>
          </p:cNvPr>
          <p:cNvSpPr/>
          <p:nvPr/>
        </p:nvSpPr>
        <p:spPr>
          <a:xfrm>
            <a:off x="11239500" y="6356350"/>
            <a:ext cx="952500" cy="365125"/>
          </a:xfrm>
          <a:prstGeom prst="rect">
            <a:avLst/>
          </a:prstGeom>
          <a:solidFill>
            <a:srgbClr val="FF67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A4DD802-0D87-475C-9C31-8CB9DF8C29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87"/>
          <a:stretch/>
        </p:blipFill>
        <p:spPr>
          <a:xfrm>
            <a:off x="271931" y="794978"/>
            <a:ext cx="2396701" cy="2127601"/>
          </a:xfrm>
          <a:prstGeom prst="hexagon">
            <a:avLst>
              <a:gd name="adj" fmla="val 28349"/>
              <a:gd name="vf" fmla="val 115470"/>
            </a:avLst>
          </a:prstGeom>
        </p:spPr>
      </p:pic>
      <p:sp>
        <p:nvSpPr>
          <p:cNvPr id="4" name="Прямоугольник 3"/>
          <p:cNvSpPr/>
          <p:nvPr/>
        </p:nvSpPr>
        <p:spPr>
          <a:xfrm>
            <a:off x="2781812" y="761677"/>
            <a:ext cx="84576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«Настоящее счастье для педагога, по моему мнению, видеть огонь в глазах своих учеников и осознавать, что ты им действительно нужен и важен. Надеюсь, в будущем я смогу испытать это счастье на себе»</a:t>
            </a:r>
          </a:p>
          <a:p>
            <a:pPr algn="r"/>
            <a:r>
              <a:rPr lang="ru-RU" sz="2000" dirty="0"/>
              <a:t>Василиса</a:t>
            </a:r>
            <a:endParaRPr lang="en-US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427F473-51D8-42D9-8F54-F4F2DFD75C0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40"/>
          <a:stretch/>
        </p:blipFill>
        <p:spPr>
          <a:xfrm>
            <a:off x="9220199" y="2277661"/>
            <a:ext cx="2760973" cy="2450972"/>
          </a:xfrm>
          <a:prstGeom prst="hexagon">
            <a:avLst>
              <a:gd name="adj" fmla="val 28349"/>
              <a:gd name="vf" fmla="val 115470"/>
            </a:avLst>
          </a:prstGeom>
        </p:spPr>
      </p:pic>
      <p:sp>
        <p:nvSpPr>
          <p:cNvPr id="6" name="Прямоугольник 5"/>
          <p:cNvSpPr/>
          <p:nvPr/>
        </p:nvSpPr>
        <p:spPr>
          <a:xfrm>
            <a:off x="1314758" y="3275422"/>
            <a:ext cx="82143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«Давать детям ценные знания, направлять их и помогать преодолевать трудности на жизненном пути - для меня это интересная задача»</a:t>
            </a:r>
          </a:p>
          <a:p>
            <a:pPr algn="r"/>
            <a:r>
              <a:rPr lang="ru-RU" sz="2000" dirty="0"/>
              <a:t>Ангелина</a:t>
            </a:r>
            <a:endParaRPr lang="en-US" sz="20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2698241-1A28-4E17-AAF5-C7D152C22E9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4630" y="4274922"/>
            <a:ext cx="2692997" cy="2390630"/>
          </a:xfrm>
          <a:prstGeom prst="hexagon">
            <a:avLst>
              <a:gd name="adj" fmla="val 28349"/>
              <a:gd name="vf" fmla="val 115470"/>
            </a:avLst>
          </a:prstGeom>
        </p:spPr>
      </p:pic>
      <p:sp>
        <p:nvSpPr>
          <p:cNvPr id="8" name="Прямоугольник 7"/>
          <p:cNvSpPr/>
          <p:nvPr/>
        </p:nvSpPr>
        <p:spPr>
          <a:xfrm>
            <a:off x="2868285" y="5159134"/>
            <a:ext cx="84628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«Я готова трудиться и учиться дальше для достижения моей цели, и я с уверенностью и гордостью могу сказать, что я - будущий педагог!»</a:t>
            </a:r>
          </a:p>
          <a:p>
            <a:pPr algn="r"/>
            <a:r>
              <a:rPr lang="ru-RU" sz="2000" dirty="0"/>
              <a:t>Дарья </a:t>
            </a:r>
            <a:endParaRPr lang="en-US" sz="2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1562469" y="6356350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828F1EF8-D55F-4EAB-9B5F-B1D632BB5452}"/>
              </a:ext>
            </a:extLst>
          </p:cNvPr>
          <p:cNvSpPr/>
          <p:nvPr/>
        </p:nvSpPr>
        <p:spPr>
          <a:xfrm rot="10800000" flipV="1">
            <a:off x="0" y="0"/>
            <a:ext cx="12192000" cy="695818"/>
          </a:xfrm>
          <a:prstGeom prst="rect">
            <a:avLst/>
          </a:prstGeom>
          <a:pattFill prst="zigZag">
            <a:fgClr>
              <a:schemeClr val="accent5">
                <a:lumMod val="75000"/>
              </a:schemeClr>
            </a:fgClr>
            <a:bgClr>
              <a:schemeClr val="accent5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Выпускники педагогических классов</a:t>
            </a:r>
            <a:endParaRPr lang="en-US" sz="2800" dirty="0"/>
          </a:p>
        </p:txBody>
      </p:sp>
      <p:pic>
        <p:nvPicPr>
          <p:cNvPr id="13" name="Рисунок 12" descr="ssusse_logo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86097" y="5785803"/>
            <a:ext cx="791901" cy="848691"/>
          </a:xfrm>
          <a:prstGeom prst="rect">
            <a:avLst/>
          </a:prstGeom>
        </p:spPr>
      </p:pic>
      <p:pic>
        <p:nvPicPr>
          <p:cNvPr id="14" name="Рисунок 13" descr="ssusse_logo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87576" y="4136872"/>
            <a:ext cx="841243" cy="901571"/>
          </a:xfrm>
          <a:prstGeom prst="rect">
            <a:avLst/>
          </a:prstGeom>
        </p:spPr>
      </p:pic>
      <p:pic>
        <p:nvPicPr>
          <p:cNvPr id="15" name="Рисунок 14" descr="ssusse_logo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27042" y="2126551"/>
            <a:ext cx="841243" cy="901571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2868285" y="2128626"/>
            <a:ext cx="67473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2023 год </a:t>
            </a:r>
          </a:p>
          <a:p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44.03.05 Педагогическое образование (с двумя профилями подготовки)</a:t>
            </a:r>
          </a:p>
          <a:p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Направление : биология и химия</a:t>
            </a:r>
            <a:endParaRPr lang="en-US" sz="1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999112" y="5834555"/>
            <a:ext cx="50847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2024 год</a:t>
            </a:r>
          </a:p>
          <a:p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 44.04.01 Педагогическое образование</a:t>
            </a:r>
          </a:p>
          <a:p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 Направление : физическая культура и спорт </a:t>
            </a:r>
            <a:endParaRPr lang="en-US" sz="1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114910" y="4190554"/>
            <a:ext cx="64142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2024 год</a:t>
            </a:r>
          </a:p>
          <a:p>
            <a:pPr algn="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 44.03.05 Педагогическое образование (с двумя профилями подготовки) Направление: русский язык и литература</a:t>
            </a:r>
            <a:endParaRPr lang="en-US" sz="1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15047" y1="11681" x2="15047" y2="11681"/>
                        <a14:foregroundMark x1="36677" y1="6838" x2="36677" y2="6838"/>
                        <a14:foregroundMark x1="36677" y1="6268" x2="36677" y2="6268"/>
                        <a14:foregroundMark x1="57994" y1="8262" x2="57994" y2="8262"/>
                        <a14:foregroundMark x1="57994" y1="8262" x2="57994" y2="8262"/>
                        <a14:foregroundMark x1="50784" y1="17664" x2="50784" y2="17664"/>
                        <a14:foregroundMark x1="35110" y1="26781" x2="35110" y2="26781"/>
                        <a14:foregroundMark x1="35110" y1="26781" x2="35110" y2="26781"/>
                        <a14:foregroundMark x1="18495" y1="48433" x2="18495" y2="48433"/>
                        <a14:foregroundMark x1="18495" y1="48433" x2="18495" y2="48433"/>
                        <a14:foregroundMark x1="18809" y1="65527" x2="18809" y2="65527"/>
                        <a14:foregroundMark x1="61755" y1="65812" x2="61755" y2="65812"/>
                        <a14:foregroundMark x1="80251" y1="64103" x2="80251" y2="64103"/>
                        <a14:foregroundMark x1="5016" y1="84900" x2="5016" y2="84900"/>
                        <a14:foregroundMark x1="9091" y1="84330" x2="9091" y2="84330"/>
                        <a14:foregroundMark x1="17241" y1="84330" x2="17241" y2="84330"/>
                        <a14:foregroundMark x1="25392" y1="85185" x2="25392" y2="85185"/>
                        <a14:foregroundMark x1="31975" y1="83761" x2="31975" y2="83761"/>
                        <a14:foregroundMark x1="37931" y1="84900" x2="37931" y2="84900"/>
                        <a14:foregroundMark x1="47022" y1="84330" x2="47022" y2="84330"/>
                        <a14:foregroundMark x1="50784" y1="85185" x2="50784" y2="85185"/>
                        <a14:foregroundMark x1="58307" y1="84900" x2="58307" y2="84900"/>
                        <a14:foregroundMark x1="66144" y1="85755" x2="66144" y2="85755"/>
                        <a14:foregroundMark x1="74295" y1="84330" x2="74295" y2="84330"/>
                        <a14:foregroundMark x1="82132" y1="85185" x2="82132" y2="85185"/>
                        <a14:foregroundMark x1="86520" y1="84900" x2="86520" y2="84900"/>
                        <a14:foregroundMark x1="94044" y1="85185" x2="94044" y2="85185"/>
                        <a14:foregroundMark x1="95298" y1="93447" x2="95298" y2="93447"/>
                        <a14:foregroundMark x1="86520" y1="94302" x2="86520" y2="94302"/>
                        <a14:foregroundMark x1="78997" y1="93447" x2="78997" y2="93447"/>
                        <a14:foregroundMark x1="71473" y1="93732" x2="71473" y2="93732"/>
                        <a14:foregroundMark x1="64890" y1="95157" x2="64890" y2="95157"/>
                        <a14:foregroundMark x1="55799" y1="93732" x2="55799" y2="93732"/>
                        <a14:foregroundMark x1="48276" y1="95157" x2="48276" y2="95157"/>
                        <a14:foregroundMark x1="43260" y1="94872" x2="43260" y2="94872"/>
                        <a14:foregroundMark x1="35110" y1="93732" x2="35110" y2="93732"/>
                        <a14:foregroundMark x1="27586" y1="94302" x2="27586" y2="94302"/>
                        <a14:foregroundMark x1="22257" y1="95157" x2="22257" y2="95157"/>
                        <a14:foregroundMark x1="14734" y1="94302" x2="14734" y2="94302"/>
                        <a14:foregroundMark x1="8150" y1="93732" x2="8150" y2="93732"/>
                        <a14:foregroundMark x1="84953" y1="12821" x2="84953" y2="128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23140" y="772329"/>
            <a:ext cx="668860" cy="765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74184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0ZFlFNik6939OAyqUIf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0ZFlFNik6939OAyqUIf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0ZFlFNik6939OAyqUIf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0ZFlFNik6939OAyqUIf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0ZFlFNik6939OAyqUIf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0ZFlFNik6939OAyqUIf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0ZFlFNik6939OAyqUIf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0ZFlFNik6939OAyqUIfg"/>
</p:tagLst>
</file>

<file path=ppt/theme/theme1.xml><?xml version="1.0" encoding="utf-8"?>
<a:theme xmlns:a="http://schemas.openxmlformats.org/drawingml/2006/main" name="Office Theme">
  <a:themeElements>
    <a:clrScheme name="old-minimalize">
      <a:dk1>
        <a:sysClr val="windowText" lastClr="000000"/>
      </a:dk1>
      <a:lt1>
        <a:sysClr val="window" lastClr="FFFFFF"/>
      </a:lt1>
      <a:dk2>
        <a:srgbClr val="7F7F7F"/>
      </a:dk2>
      <a:lt2>
        <a:srgbClr val="F2F2F2"/>
      </a:lt2>
      <a:accent1>
        <a:srgbClr val="FE2929"/>
      </a:accent1>
      <a:accent2>
        <a:srgbClr val="FF7400"/>
      </a:accent2>
      <a:accent3>
        <a:srgbClr val="2C8716"/>
      </a:accent3>
      <a:accent4>
        <a:srgbClr val="F2F64B"/>
      </a:accent4>
      <a:accent5>
        <a:srgbClr val="769BC9"/>
      </a:accent5>
      <a:accent6>
        <a:srgbClr val="594573"/>
      </a:accent6>
      <a:hlink>
        <a:srgbClr val="AAF536"/>
      </a:hlink>
      <a:folHlink>
        <a:srgbClr val="2792CF"/>
      </a:folHlink>
    </a:clrScheme>
    <a:fontScheme name="Modern 03">
      <a:majorFont>
        <a:latin typeface="Segoe U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/>
      <a:lstStyle/>
      <a:style>
        <a:lnRef idx="2">
          <a:schemeClr val="lt1">
            <a:hueOff val="0"/>
            <a:satOff val="0"/>
            <a:lumOff val="0"/>
            <a:alphaOff val="0"/>
          </a:schemeClr>
        </a:lnRef>
        <a:fillRef idx="1">
          <a:schemeClr val="accent1">
            <a:hueOff val="0"/>
            <a:satOff val="0"/>
            <a:lumOff val="0"/>
            <a:alphaOff val="0"/>
          </a:schemeClr>
        </a:fillRef>
        <a:effectRef idx="0">
          <a:schemeClr val="accent1">
            <a:hueOff val="0"/>
            <a:satOff val="0"/>
            <a:lumOff val="0"/>
            <a:alphaOff val="0"/>
          </a:schemeClr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5493</TotalTime>
  <Words>2322</Words>
  <Application>Microsoft Macintosh PowerPoint</Application>
  <PresentationFormat>Широкоэкранный</PresentationFormat>
  <Paragraphs>459</Paragraphs>
  <Slides>14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Calibri Light (Основной текст)</vt:lpstr>
      <vt:lpstr>Manrope</vt:lpstr>
      <vt:lpstr>Segoe UI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ООО</dc:creator>
  <cp:lastModifiedBy>Microsoft Office User</cp:lastModifiedBy>
  <cp:revision>637</cp:revision>
  <cp:lastPrinted>2024-10-28T04:18:27Z</cp:lastPrinted>
  <dcterms:created xsi:type="dcterms:W3CDTF">2018-04-24T06:31:58Z</dcterms:created>
  <dcterms:modified xsi:type="dcterms:W3CDTF">2024-10-29T14:22:20Z</dcterms:modified>
</cp:coreProperties>
</file>