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79" r:id="rId2"/>
    <p:sldId id="304" r:id="rId3"/>
    <p:sldId id="310" r:id="rId4"/>
    <p:sldId id="309" r:id="rId5"/>
    <p:sldId id="306" r:id="rId6"/>
    <p:sldId id="313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D5583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17" d="100"/>
          <a:sy n="117" d="100"/>
        </p:scale>
        <p:origin x="192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92AFB-0D9B-44DC-8F93-ED24553B6697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22E0B-9FBC-4592-BD1D-92B57ADE46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531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22E0B-9FBC-4592-BD1D-92B57ADE460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065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93910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8.png"/><Relationship Id="rId7" Type="http://schemas.openxmlformats.org/officeDocument/2006/relationships/image" Target="../media/image1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wall-198794860_2461" TargetMode="External"/><Relationship Id="rId5" Type="http://schemas.openxmlformats.org/officeDocument/2006/relationships/hyperlink" Target="https://vk.com/wall-198794860_1578" TargetMode="External"/><Relationship Id="rId10" Type="http://schemas.openxmlformats.org/officeDocument/2006/relationships/image" Target="../media/image22.jpeg"/><Relationship Id="rId4" Type="http://schemas.openxmlformats.org/officeDocument/2006/relationships/hyperlink" Target="https://vk.com/wall-198794860_5596" TargetMode="External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sp>
        <p:nvSpPr>
          <p:cNvPr id="5" name="TextBox 4"/>
          <p:cNvSpPr txBox="1"/>
          <p:nvPr/>
        </p:nvSpPr>
        <p:spPr>
          <a:xfrm>
            <a:off x="3923928" y="630932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30.10.2024</a:t>
            </a:r>
            <a:r>
              <a:rPr lang="ru-RU" b="1" dirty="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321567"/>
            <a:ext cx="1440034" cy="10914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2" y="2060848"/>
            <a:ext cx="892899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мероприятиях </a:t>
            </a:r>
          </a:p>
          <a:p>
            <a:pPr algn="ctr"/>
            <a:r>
              <a:rPr lang="ru-RU" sz="3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бережному использованию учебников </a:t>
            </a:r>
          </a:p>
          <a:p>
            <a:pPr algn="ctr"/>
            <a:r>
              <a:rPr lang="ru-RU" sz="3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МБОУ «Школа № 57»</a:t>
            </a:r>
          </a:p>
          <a:p>
            <a:pPr algn="ctr"/>
            <a:r>
              <a:rPr lang="ru-RU" sz="3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 err="1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3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Самара</a:t>
            </a:r>
            <a:endParaRPr lang="ru-RU" sz="3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FA26A454-0CEB-85E3-07CB-0817FE1B6B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5533062"/>
            <a:ext cx="576263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170049"/>
            <a:ext cx="4253577" cy="19628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7748" y="4167769"/>
            <a:ext cx="3198708" cy="248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5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334" y="0"/>
            <a:ext cx="1440034" cy="10914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73121" y="299017"/>
            <a:ext cx="25092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2024-2025 учебный год</a:t>
            </a: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2760 учащихся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37414" y="364455"/>
            <a:ext cx="42345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Фонд библиотеки: 34 814 экземпляров</a:t>
            </a:r>
            <a:r>
              <a:rPr lang="ru-RU" dirty="0"/>
              <a:t>.</a:t>
            </a:r>
          </a:p>
          <a:p>
            <a:r>
              <a:rPr lang="ru-RU" dirty="0"/>
              <a:t>Из них: </a:t>
            </a:r>
          </a:p>
          <a:p>
            <a:r>
              <a:rPr lang="ru-RU" dirty="0"/>
              <a:t>учебные издания – 26 444 экз.;</a:t>
            </a:r>
          </a:p>
          <a:p>
            <a:r>
              <a:rPr lang="ru-RU" dirty="0"/>
              <a:t>учебные пособия – 2 960 экз.;</a:t>
            </a:r>
          </a:p>
          <a:p>
            <a:r>
              <a:rPr lang="ru-RU" dirty="0"/>
              <a:t>методическая литература – 352 экз.;</a:t>
            </a:r>
          </a:p>
          <a:p>
            <a:r>
              <a:rPr lang="ru-RU" dirty="0"/>
              <a:t>художественная литература – 4 026 экз.;</a:t>
            </a:r>
          </a:p>
          <a:p>
            <a:r>
              <a:rPr lang="ru-RU" dirty="0"/>
              <a:t>справочная литература – 300 экз.;</a:t>
            </a:r>
          </a:p>
          <a:p>
            <a:r>
              <a:rPr lang="ru-RU" dirty="0"/>
              <a:t>научно-популярная – 732 экз.</a:t>
            </a:r>
          </a:p>
        </p:txBody>
      </p:sp>
      <p:pic>
        <p:nvPicPr>
          <p:cNvPr id="5" name="Рисунок 3">
            <a:extLst>
              <a:ext uri="{FF2B5EF4-FFF2-40B4-BE49-F238E27FC236}">
                <a16:creationId xmlns:a16="http://schemas.microsoft.com/office/drawing/2014/main" id="{7D639237-3C9B-B371-33E2-771A9B03025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436" y="5517232"/>
            <a:ext cx="576263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C7FFD2-3834-B978-ABBF-DEF727FA5C33}"/>
              </a:ext>
            </a:extLst>
          </p:cNvPr>
          <p:cNvSpPr txBox="1"/>
          <p:nvPr/>
        </p:nvSpPr>
        <p:spPr>
          <a:xfrm>
            <a:off x="329517" y="2773331"/>
            <a:ext cx="55446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Информационный библиотечный центр</a:t>
            </a:r>
            <a:r>
              <a:rPr lang="ru-RU" dirty="0"/>
              <a:t> </a:t>
            </a:r>
          </a:p>
          <a:p>
            <a:r>
              <a:rPr lang="ru-RU" dirty="0">
                <a:solidFill>
                  <a:srgbClr val="FF0000"/>
                </a:solidFill>
              </a:rPr>
              <a:t>(далее ИБЦ)</a:t>
            </a:r>
            <a:r>
              <a:rPr lang="ru-RU" b="1" dirty="0">
                <a:solidFill>
                  <a:srgbClr val="FF0000"/>
                </a:solidFill>
              </a:rPr>
              <a:t> включает в себя 5 зон:</a:t>
            </a:r>
          </a:p>
          <a:p>
            <a:pPr marL="285750" indent="-285750">
              <a:buFontTx/>
              <a:buChar char="-"/>
            </a:pPr>
            <a:r>
              <a:rPr lang="ru-RU" dirty="0"/>
              <a:t>читальный зал;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зона абонемента с открытым доступом к художественной литературе;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зал для хранения учебных изданий;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медиатека;</a:t>
            </a:r>
          </a:p>
          <a:p>
            <a:pPr marL="285750" indent="-285750">
              <a:buFontTx/>
              <a:buChar char="-"/>
            </a:pPr>
            <a:r>
              <a:rPr lang="ru-RU" dirty="0"/>
              <a:t>зона проведения библиотечных уроков и мероприятий.</a:t>
            </a:r>
          </a:p>
        </p:txBody>
      </p:sp>
      <p:pic>
        <p:nvPicPr>
          <p:cNvPr id="10" name="Picture 4" descr="C:\Users\1\Desktop\фото библиотека\Библиотека\KW9wUlktzXU.jpg">
            <a:extLst>
              <a:ext uri="{FF2B5EF4-FFF2-40B4-BE49-F238E27FC236}">
                <a16:creationId xmlns:a16="http://schemas.microsoft.com/office/drawing/2014/main" id="{A0A30D62-0707-39C5-014B-8C6FE4217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4226073"/>
            <a:ext cx="1892878" cy="251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1\Desktop\фото библиотека\11.jpg">
            <a:extLst>
              <a:ext uri="{FF2B5EF4-FFF2-40B4-BE49-F238E27FC236}">
                <a16:creationId xmlns:a16="http://schemas.microsoft.com/office/drawing/2014/main" id="{D5A9594D-6781-0771-7722-7A3A8B71B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113028"/>
            <a:ext cx="3826634" cy="2862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1\Desktop\фото библиотека\Библиотека\EiKzM9hfbOY.jpg">
            <a:extLst>
              <a:ext uri="{FF2B5EF4-FFF2-40B4-BE49-F238E27FC236}">
                <a16:creationId xmlns:a16="http://schemas.microsoft.com/office/drawing/2014/main" id="{E851256B-CD3D-8E96-32FA-07EB129D9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7438" y="4235811"/>
            <a:ext cx="1667213" cy="251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331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334" y="0"/>
            <a:ext cx="1440034" cy="10914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332656"/>
            <a:ext cx="743081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Распределение зоны ответственности </a:t>
            </a:r>
            <a:r>
              <a:rPr lang="ru-RU" dirty="0"/>
              <a:t>всех участников образовательного процесса (обучающихся, педагогов, администрации, родителей) позволяют школе обеспечить </a:t>
            </a:r>
            <a:r>
              <a:rPr lang="ru-RU" b="1" dirty="0">
                <a:solidFill>
                  <a:srgbClr val="FF0000"/>
                </a:solidFill>
              </a:rPr>
              <a:t>100-% сохранность учебного фонда.</a:t>
            </a:r>
          </a:p>
          <a:p>
            <a:endParaRPr lang="ru-RU" b="1" dirty="0"/>
          </a:p>
          <a:p>
            <a:r>
              <a:rPr lang="ru-RU" dirty="0"/>
              <a:t>Работа по обеспечению сохранности библиотечного фонда в учебном году включает в себя следующие мероприятия: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b="1" i="1" dirty="0"/>
              <a:t>разработка локальных актов, регулирующих  правила и нормы использования библиотечного фонда ;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организация и каталогизация;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сохранение фонда;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обучение и информирование;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управление и контроль</a:t>
            </a:r>
          </a:p>
        </p:txBody>
      </p:sp>
      <p:pic>
        <p:nvPicPr>
          <p:cNvPr id="1026" name="Picture 2" descr="C:\Users\1\Desktop\фото библиотека\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06159" y="2585788"/>
            <a:ext cx="3586321" cy="18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5D218F9A-BA0D-2E78-8716-65C892F0232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5549031"/>
            <a:ext cx="576263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C:\Users\1\Desktop\фото библиотека\Библиотека\M46P9A1RVX4.jpg">
            <a:extLst>
              <a:ext uri="{FF2B5EF4-FFF2-40B4-BE49-F238E27FC236}">
                <a16:creationId xmlns:a16="http://schemas.microsoft.com/office/drawing/2014/main" id="{3C654A70-EBB6-4E83-F6E6-E8F6A6918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114" y="4025975"/>
            <a:ext cx="1937522" cy="258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1\Desktop\фото библиотека\Библиотека\0-GPsh1YAS0.jpg">
            <a:extLst>
              <a:ext uri="{FF2B5EF4-FFF2-40B4-BE49-F238E27FC236}">
                <a16:creationId xmlns:a16="http://schemas.microsoft.com/office/drawing/2014/main" id="{B7F10D45-9433-36AA-AC4B-577D96B93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4406834"/>
            <a:ext cx="3100811" cy="232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356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334" y="0"/>
            <a:ext cx="1440034" cy="10914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160663"/>
            <a:ext cx="74308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Регламентирующие нормы</a:t>
            </a:r>
          </a:p>
          <a:p>
            <a:r>
              <a:rPr lang="ru-RU" dirty="0"/>
              <a:t>      В МБОУ Школе № 57 </a:t>
            </a:r>
            <a:r>
              <a:rPr lang="ru-RU" dirty="0" err="1"/>
              <a:t>г.о</a:t>
            </a:r>
            <a:r>
              <a:rPr lang="ru-RU" dirty="0"/>
              <a:t>. Самара разработаны и используются нормативные документы, устанавливающие правила и нормы работы информационного библиотечного центра: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Положение о школьном информационно-библиотечном центре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Правила пользования ИБЦ ;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Правила пользования медиатекой;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Положение о порядке обеспечения обучающихся учебниками, учебными пособиями , порядке пользования и организации работы по сохранности библиотечного фонда учебной литературы;</a:t>
            </a:r>
          </a:p>
          <a:p>
            <a:pPr marL="285750" indent="-285750">
              <a:buFontTx/>
              <a:buChar char="-"/>
            </a:pPr>
            <a:r>
              <a:rPr lang="ru-RU" b="1" i="1" dirty="0"/>
              <a:t>приказы, регламентирующие сроки выдачи и получения                 учебной литературы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605031BE-C762-A712-536A-F3FA319115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6093296"/>
            <a:ext cx="432300" cy="73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8CB416-F6F9-D58A-7CB3-29A12D5571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3555218"/>
            <a:ext cx="1792540" cy="255673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9D50A1-3124-E5A1-7964-B96FD038E8F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9411" y="4014277"/>
            <a:ext cx="1714361" cy="244522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0A78AB-C8B1-9567-231B-B4CA091904C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0252" y="3856340"/>
            <a:ext cx="1647890" cy="235041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D82B19-E8E0-76F3-6A9B-84428F99029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429" y="2898153"/>
            <a:ext cx="1565042" cy="223224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</p:pic>
      <p:pic>
        <p:nvPicPr>
          <p:cNvPr id="1026" name="Picture 2" descr="C:\Users\1\Downloads\приказ по учебникам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3428999"/>
            <a:ext cx="1714361" cy="2445329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26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8384" y="0"/>
            <a:ext cx="1093984" cy="8291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632" y="332656"/>
            <a:ext cx="440635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Организация и каталогизация</a:t>
            </a:r>
          </a:p>
          <a:p>
            <a:endParaRPr lang="ru-RU" sz="1200" dirty="0"/>
          </a:p>
          <a:p>
            <a:pPr marL="285750" indent="-285750">
              <a:buFontTx/>
              <a:buChar char="-"/>
            </a:pPr>
            <a:r>
              <a:rPr lang="ru-RU" sz="1200" b="1" i="1" dirty="0"/>
              <a:t>создание системы каталогизации</a:t>
            </a:r>
            <a:r>
              <a:rPr lang="ru-RU" sz="1200" dirty="0"/>
              <a:t> (алфавитный каталог для облегчения поиска и доступа к ресурсам);</a:t>
            </a:r>
          </a:p>
          <a:p>
            <a:pPr marL="285750" indent="-285750">
              <a:buFontTx/>
              <a:buChar char="-"/>
            </a:pPr>
            <a:r>
              <a:rPr lang="ru-RU" sz="1200" b="1" i="1" dirty="0"/>
              <a:t>регулярная инвентаризация </a:t>
            </a:r>
            <a:r>
              <a:rPr lang="ru-RU" sz="1200" dirty="0"/>
              <a:t>(выявление недостающих или поврежденных материалов, списание устаревших и ветхих книг);</a:t>
            </a:r>
          </a:p>
          <a:p>
            <a:pPr marL="285750" indent="-285750">
              <a:buFontTx/>
              <a:buChar char="-"/>
            </a:pPr>
            <a:r>
              <a:rPr lang="ru-RU" sz="1200" b="1" i="1" dirty="0"/>
              <a:t>составление графиков и разработка технологии выдачи и возврата учебников </a:t>
            </a:r>
            <a:r>
              <a:rPr lang="ru-RU" sz="1200" dirty="0"/>
              <a:t>(оформление информационных стендов (а также их электронных вариантов) для учащихся и родителей о порядке выдачи учебной литературы);</a:t>
            </a:r>
          </a:p>
          <a:p>
            <a:pPr marL="285750" indent="-285750">
              <a:buFontTx/>
              <a:buChar char="-"/>
            </a:pPr>
            <a:r>
              <a:rPr lang="ru-RU" sz="1200" b="1" i="1" dirty="0"/>
              <a:t>контроль обеспеченности учебниками и учебными пособиями</a:t>
            </a:r>
            <a:r>
              <a:rPr lang="ru-RU" sz="1200" dirty="0"/>
              <a:t>;</a:t>
            </a:r>
          </a:p>
          <a:p>
            <a:pPr marL="285750" indent="-285750">
              <a:buFontTx/>
              <a:buChar char="-"/>
            </a:pPr>
            <a:r>
              <a:rPr lang="ru-RU" sz="1200" b="1" i="1" dirty="0"/>
              <a:t>проверка состояния возвращенных учебников и их подготовка к следующему учебному году.</a:t>
            </a: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7B49BA5B-066D-B733-8A16-BBAD1E28CF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6021288"/>
            <a:ext cx="416187" cy="70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351F004-1F8D-2677-45B7-053451104A66}"/>
              </a:ext>
            </a:extLst>
          </p:cNvPr>
          <p:cNvSpPr/>
          <p:nvPr/>
        </p:nvSpPr>
        <p:spPr>
          <a:xfrm>
            <a:off x="4512410" y="401009"/>
            <a:ext cx="4766392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Сохранение фонда</a:t>
            </a:r>
          </a:p>
          <a:p>
            <a:endParaRPr lang="ru-RU" sz="1200" dirty="0"/>
          </a:p>
          <a:p>
            <a:pPr marL="285750" indent="-285750">
              <a:buFontTx/>
              <a:buChar char="-"/>
            </a:pPr>
            <a:r>
              <a:rPr lang="ru-RU" sz="1300" b="1" i="1" dirty="0"/>
              <a:t>постановка на библиотечный учет </a:t>
            </a:r>
            <a:r>
              <a:rPr lang="ru-RU" sz="1300" dirty="0"/>
              <a:t>вновь поступивших учебников и учебной литературы. Размещение учебников </a:t>
            </a:r>
          </a:p>
          <a:p>
            <a:r>
              <a:rPr lang="ru-RU" sz="1300" dirty="0"/>
              <a:t>в соответствии с установленными правилами хранения (по параллелям);</a:t>
            </a:r>
          </a:p>
          <a:p>
            <a:pPr marL="285750" indent="-285750">
              <a:buFontTx/>
              <a:buChar char="-"/>
            </a:pPr>
            <a:r>
              <a:rPr lang="ru-RU" sz="1300" b="1" i="1" dirty="0"/>
              <a:t>ведение учета </a:t>
            </a:r>
            <a:r>
              <a:rPr lang="ru-RU" sz="1300" dirty="0"/>
              <a:t>(инвентарная книга основного фонда, инвентарная книга учебных изданий, суммарная книга, электронный учет учебных изданий);</a:t>
            </a:r>
          </a:p>
          <a:p>
            <a:pPr marL="285750" indent="-285750">
              <a:buFontTx/>
              <a:buChar char="-"/>
            </a:pPr>
            <a:r>
              <a:rPr lang="ru-RU" sz="1300" b="1" i="1" dirty="0"/>
              <a:t>участие педагога-библиотекаря в сентябрьских родительских собраниях </a:t>
            </a:r>
            <a:r>
              <a:rPr lang="ru-RU" sz="1300" dirty="0"/>
              <a:t>(общешкольных, классных) с тематикой бережного отношения детей к книге;</a:t>
            </a:r>
          </a:p>
          <a:p>
            <a:pPr marL="285750" indent="-285750">
              <a:buFontTx/>
              <a:buChar char="-"/>
            </a:pPr>
            <a:r>
              <a:rPr lang="ru-RU" sz="1300" b="1" i="1" dirty="0"/>
              <a:t>мотивация родителей </a:t>
            </a:r>
            <a:r>
              <a:rPr lang="ru-RU" sz="1300" dirty="0"/>
              <a:t>на совместную работу. </a:t>
            </a:r>
          </a:p>
          <a:p>
            <a:pPr marL="285750" indent="-285750">
              <a:buFontTx/>
              <a:buChar char="-"/>
            </a:pPr>
            <a:r>
              <a:rPr lang="ru-RU" sz="1300" b="1" i="1" dirty="0"/>
              <a:t>организация конкурсов </a:t>
            </a:r>
            <a:r>
              <a:rPr lang="ru-RU" sz="1300" dirty="0"/>
              <a:t>(книжка-малышка, семейная реликвия, книга моей семьи);</a:t>
            </a:r>
          </a:p>
          <a:p>
            <a:pPr marL="285750" indent="-285750">
              <a:buFontTx/>
              <a:buChar char="-"/>
            </a:pPr>
            <a:r>
              <a:rPr lang="ru-RU" sz="1200" b="1" i="1" dirty="0"/>
              <a:t>проведение библиотечных уроков </a:t>
            </a:r>
            <a:r>
              <a:rPr lang="ru-RU" sz="1200" dirty="0"/>
              <a:t>для младших школьников: </a:t>
            </a:r>
          </a:p>
          <a:p>
            <a:pPr lvl="1"/>
            <a:r>
              <a:rPr lang="ru-RU" sz="1200" dirty="0"/>
              <a:t>	«Экскурсия по книжному городу»; </a:t>
            </a:r>
          </a:p>
          <a:p>
            <a:pPr lvl="1"/>
            <a:r>
              <a:rPr lang="ru-RU" sz="1200" dirty="0"/>
              <a:t>	«Знакомство с правилами общения с книгой. Обложка, закладка»;</a:t>
            </a:r>
          </a:p>
          <a:p>
            <a:pPr lvl="1"/>
            <a:r>
              <a:rPr lang="ru-RU" sz="1200" dirty="0"/>
              <a:t>	«Говорящие обложки»; </a:t>
            </a:r>
          </a:p>
          <a:p>
            <a:pPr lvl="1"/>
            <a:r>
              <a:rPr lang="ru-RU" sz="1200" dirty="0"/>
              <a:t>	«Живи долго книга»;</a:t>
            </a:r>
          </a:p>
          <a:p>
            <a:pPr marL="285750" indent="-285750">
              <a:buFontTx/>
              <a:buChar char="-"/>
            </a:pPr>
            <a:r>
              <a:rPr lang="ru-RU" sz="1200" b="1" i="1" dirty="0"/>
              <a:t>акции «Подари книгу школе»;</a:t>
            </a:r>
          </a:p>
          <a:p>
            <a:pPr marL="285750" indent="-285750">
              <a:buFontTx/>
              <a:buChar char="-"/>
            </a:pPr>
            <a:r>
              <a:rPr lang="ru-RU" sz="1200" b="1" i="1" dirty="0"/>
              <a:t>мероприятия по реставрации </a:t>
            </a:r>
            <a:r>
              <a:rPr lang="ru-RU" sz="1200" dirty="0"/>
              <a:t>поврежденных материалов (мастер-классы по использованию специальных методов и материалов для восстановления поврежденных страниц и обложек);</a:t>
            </a:r>
          </a:p>
          <a:p>
            <a:pPr marL="285750" indent="-285750">
              <a:buFontTx/>
              <a:buChar char="-"/>
            </a:pPr>
            <a:r>
              <a:rPr lang="ru-RU" sz="1200" b="1" i="1" dirty="0"/>
              <a:t>регулярные рейды </a:t>
            </a:r>
            <a:r>
              <a:rPr lang="ru-RU" sz="1200" dirty="0"/>
              <a:t>по классам «Как живешь учебник?». Результаты рейдов доводятся до сведения учащихся и родителей. По итогам триместра поощряются лучшие классы поездками в музеи и библиотеки городского округа Самара. </a:t>
            </a:r>
            <a:r>
              <a:rPr lang="en-US" sz="1200" dirty="0">
                <a:hlinkClick r:id="rId4"/>
              </a:rPr>
              <a:t>https://vk.com/wall-198794860_5596</a:t>
            </a:r>
            <a:endParaRPr lang="ru-RU" sz="1200" dirty="0"/>
          </a:p>
          <a:p>
            <a:pPr marL="285750" indent="-285750">
              <a:buFontTx/>
              <a:buChar char="-"/>
            </a:pPr>
            <a:r>
              <a:rPr lang="en-US" sz="1200" dirty="0">
                <a:hlinkClick r:id="rId5"/>
              </a:rPr>
              <a:t>https://vk.com/wall-198794860_1578</a:t>
            </a:r>
            <a:endParaRPr lang="ru-RU" sz="1200" dirty="0"/>
          </a:p>
          <a:p>
            <a:pPr marL="285750" indent="-285750">
              <a:buFontTx/>
              <a:buChar char="-"/>
            </a:pPr>
            <a:r>
              <a:rPr lang="en-US" sz="1200" dirty="0">
                <a:hlinkClick r:id="rId6"/>
              </a:rPr>
              <a:t>https://vk.com/wall-198794860_2461</a:t>
            </a:r>
            <a:endParaRPr lang="ru-RU" sz="1200" dirty="0"/>
          </a:p>
          <a:p>
            <a:pPr marL="285750" indent="-285750">
              <a:buFontTx/>
              <a:buChar char="-"/>
            </a:pPr>
            <a:endParaRPr lang="ru-RU" sz="1200" dirty="0"/>
          </a:p>
          <a:p>
            <a:pPr marL="285750" indent="-285750">
              <a:buFontTx/>
              <a:buChar char="-"/>
            </a:pPr>
            <a:endParaRPr lang="ru-RU" sz="1200" dirty="0"/>
          </a:p>
        </p:txBody>
      </p:sp>
      <p:pic>
        <p:nvPicPr>
          <p:cNvPr id="6" name="Picture 2" descr="C:\Users\1\Desktop\фото библиотека\13.jpg">
            <a:extLst>
              <a:ext uri="{FF2B5EF4-FFF2-40B4-BE49-F238E27FC236}">
                <a16:creationId xmlns:a16="http://schemas.microsoft.com/office/drawing/2014/main" id="{802903A2-FBC2-5EC7-931A-A29B2B948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482" y="3429000"/>
            <a:ext cx="1671961" cy="222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1\Desktop\фото библиотека\23.jpg">
            <a:extLst>
              <a:ext uri="{FF2B5EF4-FFF2-40B4-BE49-F238E27FC236}">
                <a16:creationId xmlns:a16="http://schemas.microsoft.com/office/drawing/2014/main" id="{93C36FDA-3B96-09C2-16CD-B225197FE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3328" y="3284984"/>
            <a:ext cx="2278502" cy="170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1\Desktop\фото библиотека\24.jpg">
            <a:extLst>
              <a:ext uri="{FF2B5EF4-FFF2-40B4-BE49-F238E27FC236}">
                <a16:creationId xmlns:a16="http://schemas.microsoft.com/office/drawing/2014/main" id="{6EEDE9B9-98F9-9403-D9F0-9510AE4D1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3189" y="5234246"/>
            <a:ext cx="1177414" cy="1574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1\Desktop\фото библиотека\22.jpg">
            <a:extLst>
              <a:ext uri="{FF2B5EF4-FFF2-40B4-BE49-F238E27FC236}">
                <a16:creationId xmlns:a16="http://schemas.microsoft.com/office/drawing/2014/main" id="{45A8B241-65BF-7C60-79B2-05A524F12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0334" y="5234246"/>
            <a:ext cx="1682344" cy="126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199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334" y="0"/>
            <a:ext cx="1440034" cy="109144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303188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Обучение и информирование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b="1" i="1" dirty="0"/>
              <a:t>разработка и размещение </a:t>
            </a:r>
            <a:r>
              <a:rPr lang="ru-RU" dirty="0"/>
              <a:t>на информационных стендах и электронных ресурсах </a:t>
            </a:r>
            <a:r>
              <a:rPr lang="ru-RU" b="1" i="1" dirty="0"/>
              <a:t>памяток</a:t>
            </a:r>
            <a:r>
              <a:rPr lang="ru-RU" dirty="0"/>
              <a:t> ученикам и родителям «Продли жизнь учебнику»; 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в рамках работы волонтерского отряда «Доброцвет» </a:t>
            </a:r>
            <a:r>
              <a:rPr lang="ru-RU" b="1" i="1" dirty="0"/>
              <a:t>проведение открытых перемен</a:t>
            </a:r>
            <a:r>
              <a:rPr lang="ru-RU" dirty="0"/>
              <a:t> для посетителей библиотеки. В школе стали традиционными перемены «Чтение вслух», на которых можно услышать рассказы об интересных прочитанных книгах или послушать фрагменты понравившихся книг (чтение вслух), а также чтение вслух дополнительной учебной литературы из раздела «для тех, кто хочет знать больше»;</a:t>
            </a:r>
          </a:p>
          <a:p>
            <a:r>
              <a:rPr lang="ru-RU" dirty="0"/>
              <a:t>- </a:t>
            </a:r>
            <a:r>
              <a:rPr lang="ru-RU" b="1" i="1" dirty="0"/>
              <a:t>знакомство учащихся с возможностью использования цифровых библиотек</a:t>
            </a:r>
            <a:r>
              <a:rPr lang="ru-RU" dirty="0"/>
              <a:t>; </a:t>
            </a:r>
          </a:p>
          <a:p>
            <a:r>
              <a:rPr lang="ru-RU" dirty="0"/>
              <a:t>-</a:t>
            </a:r>
            <a:r>
              <a:rPr lang="ru-RU" b="1" i="1" dirty="0"/>
              <a:t>предоставление доступа к электронным версиям учебников, </a:t>
            </a:r>
            <a:r>
              <a:rPr lang="ru-RU" dirty="0"/>
              <a:t>книг, журналов и других материалов (</a:t>
            </a:r>
            <a:r>
              <a:rPr lang="ru-RU" dirty="0" err="1"/>
              <a:t>ЛитРес</a:t>
            </a:r>
            <a:r>
              <a:rPr lang="ru-RU" dirty="0"/>
              <a:t> : Школьная библиотека.)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6146" name="Picture 2" descr="C:\Users\1\Desktop\фото библиотека\2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1506156"/>
            <a:ext cx="2115192" cy="1582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E6BBD9-76DA-A365-7545-85C9E2A4C6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5619027"/>
            <a:ext cx="576064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1\Downloads\CCI29102024_000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682" y="1357308"/>
            <a:ext cx="1197723" cy="17084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44450">
            <a:contourClr>
              <a:srgbClr val="0033CC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\Downloads\CCI29102024_000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769572" y="991385"/>
            <a:ext cx="1716424" cy="2448272"/>
          </a:xfrm>
          <a:prstGeom prst="rect">
            <a:avLst/>
          </a:prstGeom>
          <a:noFill/>
          <a:effectLst>
            <a:outerShdw blurRad="50800" dist="508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 contourW="31750">
            <a:contourClr>
              <a:srgbClr val="0033CC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IMG-7daa8a9d528f9bbb580e207c6622ee49-V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2437" y="5277711"/>
            <a:ext cx="1121821" cy="149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20241029_160223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54594" y="5619027"/>
            <a:ext cx="1634812" cy="117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5609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646</Words>
  <Application>Microsoft Macintosh PowerPoint</Application>
  <PresentationFormat>Экран (4:3)</PresentationFormat>
  <Paragraphs>78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Calibri</vt:lpstr>
      <vt:lpstr>Times New Roman</vt:lpstr>
      <vt:lpstr>Theme40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creator>Unknown Creator</dc:creator>
  <cp:lastModifiedBy>Microsoft Office User</cp:lastModifiedBy>
  <cp:revision>108</cp:revision>
  <cp:lastPrinted>2024-10-28T07:15:12Z</cp:lastPrinted>
  <dcterms:created xsi:type="dcterms:W3CDTF">2024-01-10T13:37:02Z</dcterms:created>
  <dcterms:modified xsi:type="dcterms:W3CDTF">2024-10-29T14:23:27Z</dcterms:modified>
</cp:coreProperties>
</file>